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30"/>
  </p:notesMasterIdLst>
  <p:sldIdLst>
    <p:sldId id="297" r:id="rId4"/>
    <p:sldId id="256" r:id="rId5"/>
    <p:sldId id="262" r:id="rId6"/>
    <p:sldId id="257" r:id="rId7"/>
    <p:sldId id="261" r:id="rId8"/>
    <p:sldId id="299" r:id="rId9"/>
    <p:sldId id="266" r:id="rId10"/>
    <p:sldId id="267" r:id="rId11"/>
    <p:sldId id="268" r:id="rId12"/>
    <p:sldId id="270" r:id="rId13"/>
    <p:sldId id="273" r:id="rId14"/>
    <p:sldId id="274" r:id="rId15"/>
    <p:sldId id="280" r:id="rId16"/>
    <p:sldId id="283" r:id="rId17"/>
    <p:sldId id="284" r:id="rId18"/>
    <p:sldId id="285" r:id="rId19"/>
    <p:sldId id="286" r:id="rId20"/>
    <p:sldId id="287" r:id="rId21"/>
    <p:sldId id="288" r:id="rId22"/>
    <p:sldId id="289" r:id="rId23"/>
    <p:sldId id="295" r:id="rId24"/>
    <p:sldId id="290" r:id="rId25"/>
    <p:sldId id="292" r:id="rId26"/>
    <p:sldId id="293" r:id="rId27"/>
    <p:sldId id="291" r:id="rId28"/>
    <p:sldId id="294" r:id="rId29"/>
  </p:sldIdLst>
  <p:sldSz cx="9144000" cy="5143500" type="screen16x9"/>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82" y="90"/>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dgm:presLayoutVars>
          <dgm:bulletEnabled val="1"/>
        </dgm:presLayoutVars>
      </dgm:prSet>
      <dgm:spPr/>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2C001921-21F7-476C-8960-31419B0728E0}" type="presOf" srcId="{5BE2D0CB-5BBD-4A03-A3CB-F48B34989FA3}" destId="{3059196D-AF0C-4463-A93E-812664631BA3}" srcOrd="0" destOrd="0" presId="urn:microsoft.com/office/officeart/2008/layout/VerticalCurvedList"/>
    <dgm:cxn modelId="{A1412823-E0EC-44B0-B744-33C46C6FCC76}" type="presOf" srcId="{9B3653D9-CB4F-4D19-BD7A-77902A94D6B9}" destId="{7A289A2F-41D2-4310-A18C-8347F89AA6B9}" srcOrd="0" destOrd="0" presId="urn:microsoft.com/office/officeart/2008/layout/VerticalCurvedList"/>
    <dgm:cxn modelId="{82521061-9D64-489A-94AF-75CB5236D996}" srcId="{5BE2D0CB-5BBD-4A03-A3CB-F48B34989FA3}" destId="{2539990F-C84A-42AC-88CF-45ED9AC1F08B}" srcOrd="1" destOrd="0" parTransId="{64574260-1FE0-4A89-BB78-BBB47D8101A1}" sibTransId="{C4849DA6-49CB-4958-8795-0F017F45D2A1}"/>
    <dgm:cxn modelId="{9275406E-D4B5-41ED-B027-0F104DD21D5C}" type="presOf" srcId="{C9CE7A57-E5A3-450C-8737-C72D44C4E0F3}" destId="{D0EDBA11-CE96-4FCC-BFE8-4DE9D160E032}" srcOrd="0" destOrd="0" presId="urn:microsoft.com/office/officeart/2008/layout/VerticalCurvedList"/>
    <dgm:cxn modelId="{4794F19C-C2BC-413B-956F-C765AE0675F1}" type="presOf" srcId="{5DD8EB11-5406-4D7D-A4B3-982550787B16}" destId="{16095D2C-57B4-48CA-953C-267BD9DD484B}" srcOrd="0" destOrd="0" presId="urn:microsoft.com/office/officeart/2008/layout/VerticalCurvedList"/>
    <dgm:cxn modelId="{24A79BC5-A3E3-46CF-A0DF-117C4EE6CA29}" srcId="{5BE2D0CB-5BBD-4A03-A3CB-F48B34989FA3}" destId="{9B3653D9-CB4F-4D19-BD7A-77902A94D6B9}" srcOrd="2" destOrd="0" parTransId="{56FAC2CB-CFD5-4ABB-A7FC-460B2BBDD46F}" sibTransId="{E8E4871F-4492-43CB-81A0-049A6C811526}"/>
    <dgm:cxn modelId="{2E39CDD6-2864-4521-85EB-70CBFC4180CD}" type="presOf" srcId="{2539990F-C84A-42AC-88CF-45ED9AC1F08B}" destId="{DB69836F-FE00-4372-B69A-DF0D28029991}"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CC39CAC8-395C-4EF3-B866-C36B29D35A38}" type="presParOf" srcId="{3059196D-AF0C-4463-A93E-812664631BA3}" destId="{558D9870-05E2-484E-9241-818D42D9FADA}" srcOrd="0" destOrd="0" presId="urn:microsoft.com/office/officeart/2008/layout/VerticalCurvedList"/>
    <dgm:cxn modelId="{B64CC82A-E141-41FE-88F3-0FAA15261E83}" type="presParOf" srcId="{558D9870-05E2-484E-9241-818D42D9FADA}" destId="{39FD721C-A262-4C4E-B494-AC1732E6F3A0}" srcOrd="0" destOrd="0" presId="urn:microsoft.com/office/officeart/2008/layout/VerticalCurvedList"/>
    <dgm:cxn modelId="{11088AF8-6BEA-4003-ABF5-3F9CD39760F2}" type="presParOf" srcId="{39FD721C-A262-4C4E-B494-AC1732E6F3A0}" destId="{849B6A22-FC21-4DC5-A1AF-CBADFA6E7F70}" srcOrd="0" destOrd="0" presId="urn:microsoft.com/office/officeart/2008/layout/VerticalCurvedList"/>
    <dgm:cxn modelId="{454D81E7-17F7-47F7-B151-107F9B07E66C}" type="presParOf" srcId="{39FD721C-A262-4C4E-B494-AC1732E6F3A0}" destId="{D0EDBA11-CE96-4FCC-BFE8-4DE9D160E032}" srcOrd="1" destOrd="0" presId="urn:microsoft.com/office/officeart/2008/layout/VerticalCurvedList"/>
    <dgm:cxn modelId="{5EAC2C12-0797-4473-8C09-8D9CB8896E7A}" type="presParOf" srcId="{39FD721C-A262-4C4E-B494-AC1732E6F3A0}" destId="{AF90F929-E81A-499C-8856-3125BD5771DB}" srcOrd="2" destOrd="0" presId="urn:microsoft.com/office/officeart/2008/layout/VerticalCurvedList"/>
    <dgm:cxn modelId="{0FF57ACA-1F6F-48AB-922B-E39FF9611C97}" type="presParOf" srcId="{39FD721C-A262-4C4E-B494-AC1732E6F3A0}" destId="{AC2B4F2C-FF8C-404D-92B0-C7C0A29210D1}" srcOrd="3" destOrd="0" presId="urn:microsoft.com/office/officeart/2008/layout/VerticalCurvedList"/>
    <dgm:cxn modelId="{315E5B4B-4DF3-47C1-8D28-F56E3131FA9F}" type="presParOf" srcId="{558D9870-05E2-484E-9241-818D42D9FADA}" destId="{16095D2C-57B4-48CA-953C-267BD9DD484B}" srcOrd="1" destOrd="0" presId="urn:microsoft.com/office/officeart/2008/layout/VerticalCurvedList"/>
    <dgm:cxn modelId="{EBD69FA0-F8EB-43DE-B8AF-56C96BB022A1}" type="presParOf" srcId="{558D9870-05E2-484E-9241-818D42D9FADA}" destId="{57F98E08-EB63-4773-8250-9B6C8F0D79DB}" srcOrd="2" destOrd="0" presId="urn:microsoft.com/office/officeart/2008/layout/VerticalCurvedList"/>
    <dgm:cxn modelId="{83D34B71-A4E0-4FFA-9ECE-910CE0FFE7FC}" type="presParOf" srcId="{57F98E08-EB63-4773-8250-9B6C8F0D79DB}" destId="{73F439AE-4020-45C5-B27A-2DB6095092F8}" srcOrd="0" destOrd="0" presId="urn:microsoft.com/office/officeart/2008/layout/VerticalCurvedList"/>
    <dgm:cxn modelId="{C0E0C5D3-1786-4DE5-8175-096E3CF9E7A7}" type="presParOf" srcId="{558D9870-05E2-484E-9241-818D42D9FADA}" destId="{DB69836F-FE00-4372-B69A-DF0D28029991}" srcOrd="3" destOrd="0" presId="urn:microsoft.com/office/officeart/2008/layout/VerticalCurvedList"/>
    <dgm:cxn modelId="{9830D7E6-F86D-440C-9B74-A772EEC948FD}" type="presParOf" srcId="{558D9870-05E2-484E-9241-818D42D9FADA}" destId="{A23500C6-60B1-485B-9CAE-0E2BED65C988}" srcOrd="4" destOrd="0" presId="urn:microsoft.com/office/officeart/2008/layout/VerticalCurvedList"/>
    <dgm:cxn modelId="{71415DEB-26F0-47AC-B4C4-C37BF3E181CA}" type="presParOf" srcId="{A23500C6-60B1-485B-9CAE-0E2BED65C988}" destId="{425517B2-2BDC-437A-9C2F-A102F25D4FDA}" srcOrd="0" destOrd="0" presId="urn:microsoft.com/office/officeart/2008/layout/VerticalCurvedList"/>
    <dgm:cxn modelId="{02CAF921-32E5-4E5D-8C8B-73CF28C2057E}" type="presParOf" srcId="{558D9870-05E2-484E-9241-818D42D9FADA}" destId="{7A289A2F-41D2-4310-A18C-8347F89AA6B9}" srcOrd="5" destOrd="0" presId="urn:microsoft.com/office/officeart/2008/layout/VerticalCurvedList"/>
    <dgm:cxn modelId="{0C8DBA60-A9B9-4ECE-9021-FD9472770D69}" type="presParOf" srcId="{558D9870-05E2-484E-9241-818D42D9FADA}" destId="{9E66E6D6-CB41-453D-81E8-440C0CD6FAC5}" srcOrd="6" destOrd="0" presId="urn:microsoft.com/office/officeart/2008/layout/VerticalCurvedList"/>
    <dgm:cxn modelId="{DA30E9A5-9D04-4C56-8F73-B6A82A4704B4}"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dgm:presLayoutVars>
          <dgm:bulletEnabled val="1"/>
        </dgm:presLayoutVars>
      </dgm:prSet>
      <dgm:spPr/>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82521061-9D64-489A-94AF-75CB5236D996}" srcId="{5BE2D0CB-5BBD-4A03-A3CB-F48B34989FA3}" destId="{2539990F-C84A-42AC-88CF-45ED9AC1F08B}" srcOrd="1" destOrd="0" parTransId="{64574260-1FE0-4A89-BB78-BBB47D8101A1}" sibTransId="{C4849DA6-49CB-4958-8795-0F017F45D2A1}"/>
    <dgm:cxn modelId="{7F4B9A6A-BB12-4E8E-B40D-A1DEC9B74FBE}" type="presOf" srcId="{5DD8EB11-5406-4D7D-A4B3-982550787B16}" destId="{16095D2C-57B4-48CA-953C-267BD9DD484B}" srcOrd="0" destOrd="0" presId="urn:microsoft.com/office/officeart/2008/layout/VerticalCurvedList"/>
    <dgm:cxn modelId="{0EF17473-981A-4F33-8910-43C1BC5A772D}" type="presOf" srcId="{5BE2D0CB-5BBD-4A03-A3CB-F48B34989FA3}" destId="{3059196D-AF0C-4463-A93E-812664631BA3}" srcOrd="0" destOrd="0" presId="urn:microsoft.com/office/officeart/2008/layout/VerticalCurvedList"/>
    <dgm:cxn modelId="{642D0599-FE40-4C42-9A68-259AEFCBB6F3}" type="presOf" srcId="{C9CE7A57-E5A3-450C-8737-C72D44C4E0F3}" destId="{D0EDBA11-CE96-4FCC-BFE8-4DE9D160E032}" srcOrd="0" destOrd="0" presId="urn:microsoft.com/office/officeart/2008/layout/VerticalCurvedList"/>
    <dgm:cxn modelId="{DD4293B2-1979-41A1-BE31-B932BC1E9D24}" type="presOf" srcId="{2539990F-C84A-42AC-88CF-45ED9AC1F08B}" destId="{DB69836F-FE00-4372-B69A-DF0D28029991}" srcOrd="0" destOrd="0" presId="urn:microsoft.com/office/officeart/2008/layout/VerticalCurvedList"/>
    <dgm:cxn modelId="{FC7DD5BC-481B-49FE-8BD0-B7B1BF70FEA1}" type="presOf" srcId="{9B3653D9-CB4F-4D19-BD7A-77902A94D6B9}" destId="{7A289A2F-41D2-4310-A18C-8347F89AA6B9}" srcOrd="0" destOrd="0" presId="urn:microsoft.com/office/officeart/2008/layout/VerticalCurvedList"/>
    <dgm:cxn modelId="{24A79BC5-A3E3-46CF-A0DF-117C4EE6CA29}" srcId="{5BE2D0CB-5BBD-4A03-A3CB-F48B34989FA3}" destId="{9B3653D9-CB4F-4D19-BD7A-77902A94D6B9}" srcOrd="2" destOrd="0" parTransId="{56FAC2CB-CFD5-4ABB-A7FC-460B2BBDD46F}" sibTransId="{E8E4871F-4492-43CB-81A0-049A6C811526}"/>
    <dgm:cxn modelId="{38E86DE8-61DC-4F09-849E-CE139EA1C706}" srcId="{5BE2D0CB-5BBD-4A03-A3CB-F48B34989FA3}" destId="{5DD8EB11-5406-4D7D-A4B3-982550787B16}" srcOrd="0" destOrd="0" parTransId="{7A82C83A-6FFF-4940-9467-E0073BB9CA0B}" sibTransId="{C9CE7A57-E5A3-450C-8737-C72D44C4E0F3}"/>
    <dgm:cxn modelId="{8908C7F7-D5CF-4B4B-8A23-D7FE0F5549CB}" type="presParOf" srcId="{3059196D-AF0C-4463-A93E-812664631BA3}" destId="{558D9870-05E2-484E-9241-818D42D9FADA}" srcOrd="0" destOrd="0" presId="urn:microsoft.com/office/officeart/2008/layout/VerticalCurvedList"/>
    <dgm:cxn modelId="{F675BEEB-65B9-4390-AD08-9BB074E6BFFA}" type="presParOf" srcId="{558D9870-05E2-484E-9241-818D42D9FADA}" destId="{39FD721C-A262-4C4E-B494-AC1732E6F3A0}" srcOrd="0" destOrd="0" presId="urn:microsoft.com/office/officeart/2008/layout/VerticalCurvedList"/>
    <dgm:cxn modelId="{C01EA824-EA6A-4859-A678-8C24482610F1}" type="presParOf" srcId="{39FD721C-A262-4C4E-B494-AC1732E6F3A0}" destId="{849B6A22-FC21-4DC5-A1AF-CBADFA6E7F70}" srcOrd="0" destOrd="0" presId="urn:microsoft.com/office/officeart/2008/layout/VerticalCurvedList"/>
    <dgm:cxn modelId="{60757884-7E4F-4F6A-9315-0FAB3403B8AE}" type="presParOf" srcId="{39FD721C-A262-4C4E-B494-AC1732E6F3A0}" destId="{D0EDBA11-CE96-4FCC-BFE8-4DE9D160E032}" srcOrd="1" destOrd="0" presId="urn:microsoft.com/office/officeart/2008/layout/VerticalCurvedList"/>
    <dgm:cxn modelId="{E365310C-AF51-4253-B226-36BA3E6AE94F}" type="presParOf" srcId="{39FD721C-A262-4C4E-B494-AC1732E6F3A0}" destId="{AF90F929-E81A-499C-8856-3125BD5771DB}" srcOrd="2" destOrd="0" presId="urn:microsoft.com/office/officeart/2008/layout/VerticalCurvedList"/>
    <dgm:cxn modelId="{132174DD-BA2A-4DF3-81DE-7516781775A8}" type="presParOf" srcId="{39FD721C-A262-4C4E-B494-AC1732E6F3A0}" destId="{AC2B4F2C-FF8C-404D-92B0-C7C0A29210D1}" srcOrd="3" destOrd="0" presId="urn:microsoft.com/office/officeart/2008/layout/VerticalCurvedList"/>
    <dgm:cxn modelId="{BDD56F18-1100-4E2D-A9E6-B2AB07F7A5A9}" type="presParOf" srcId="{558D9870-05E2-484E-9241-818D42D9FADA}" destId="{16095D2C-57B4-48CA-953C-267BD9DD484B}" srcOrd="1" destOrd="0" presId="urn:microsoft.com/office/officeart/2008/layout/VerticalCurvedList"/>
    <dgm:cxn modelId="{4A78646B-C105-4B40-8EE4-8A2C27472FB1}" type="presParOf" srcId="{558D9870-05E2-484E-9241-818D42D9FADA}" destId="{57F98E08-EB63-4773-8250-9B6C8F0D79DB}" srcOrd="2" destOrd="0" presId="urn:microsoft.com/office/officeart/2008/layout/VerticalCurvedList"/>
    <dgm:cxn modelId="{571D9CFA-F60C-489E-90DC-6A9E9C4DB56B}" type="presParOf" srcId="{57F98E08-EB63-4773-8250-9B6C8F0D79DB}" destId="{73F439AE-4020-45C5-B27A-2DB6095092F8}" srcOrd="0" destOrd="0" presId="urn:microsoft.com/office/officeart/2008/layout/VerticalCurvedList"/>
    <dgm:cxn modelId="{D84AAFDA-4A62-4B9C-8987-FDB24D012B47}" type="presParOf" srcId="{558D9870-05E2-484E-9241-818D42D9FADA}" destId="{DB69836F-FE00-4372-B69A-DF0D28029991}" srcOrd="3" destOrd="0" presId="urn:microsoft.com/office/officeart/2008/layout/VerticalCurvedList"/>
    <dgm:cxn modelId="{6EB19A4E-076A-4AF1-828E-CC8C1B84E034}" type="presParOf" srcId="{558D9870-05E2-484E-9241-818D42D9FADA}" destId="{A23500C6-60B1-485B-9CAE-0E2BED65C988}" srcOrd="4" destOrd="0" presId="urn:microsoft.com/office/officeart/2008/layout/VerticalCurvedList"/>
    <dgm:cxn modelId="{168FE3B0-9D44-4336-AA4F-A50B62FBEE1C}" type="presParOf" srcId="{A23500C6-60B1-485B-9CAE-0E2BED65C988}" destId="{425517B2-2BDC-437A-9C2F-A102F25D4FDA}" srcOrd="0" destOrd="0" presId="urn:microsoft.com/office/officeart/2008/layout/VerticalCurvedList"/>
    <dgm:cxn modelId="{F5D33B20-BA0F-4BEC-841C-007DAB632335}" type="presParOf" srcId="{558D9870-05E2-484E-9241-818D42D9FADA}" destId="{7A289A2F-41D2-4310-A18C-8347F89AA6B9}" srcOrd="5" destOrd="0" presId="urn:microsoft.com/office/officeart/2008/layout/VerticalCurvedList"/>
    <dgm:cxn modelId="{745C9418-CE46-402A-A426-DA9CBF1F51A5}" type="presParOf" srcId="{558D9870-05E2-484E-9241-818D42D9FADA}" destId="{9E66E6D6-CB41-453D-81E8-440C0CD6FAC5}" srcOrd="6" destOrd="0" presId="urn:microsoft.com/office/officeart/2008/layout/VerticalCurvedList"/>
    <dgm:cxn modelId="{2CCBABEB-443A-4A26-BC91-3A5207B03840}"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3876125" y="-585358"/>
          <a:ext cx="4542566" cy="4542566"/>
        </a:xfrm>
        <a:prstGeom prst="blockArc">
          <a:avLst>
            <a:gd name="adj1" fmla="val 18900000"/>
            <a:gd name="adj2" fmla="val 2700000"/>
            <a:gd name="adj3" fmla="val 4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405413" y="337184"/>
          <a:ext cx="8400855" cy="67436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5281" tIns="101600" rIns="101600" bIns="101600" numCol="1" spcCol="1270" anchor="ctr" anchorCtr="0">
          <a:noAutofit/>
        </a:bodyPr>
        <a:lstStyle/>
        <a:p>
          <a:pPr marL="0" lvl="0" indent="0" algn="l" defTabSz="1778000" rtl="0">
            <a:lnSpc>
              <a:spcPct val="90000"/>
            </a:lnSpc>
            <a:spcBef>
              <a:spcPct val="0"/>
            </a:spcBef>
            <a:spcAft>
              <a:spcPct val="35000"/>
            </a:spcAft>
            <a:buNone/>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405413" y="337184"/>
        <a:ext cx="8400855" cy="674369"/>
      </dsp:txXfrm>
    </dsp:sp>
    <dsp:sp modelId="{73F439AE-4020-45C5-B27A-2DB6095092F8}">
      <dsp:nvSpPr>
        <dsp:cNvPr id="0" name=""/>
        <dsp:cNvSpPr/>
      </dsp:nvSpPr>
      <dsp:spPr>
        <a:xfrm>
          <a:off x="-16067" y="195398"/>
          <a:ext cx="842962" cy="842962"/>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428344" y="1317118"/>
          <a:ext cx="8407652" cy="67436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35281" tIns="111760" rIns="111760" bIns="111760" numCol="1" spcCol="1270" anchor="ctr" anchorCtr="0">
          <a:noAutofit/>
        </a:bodyPr>
        <a:lstStyle/>
        <a:p>
          <a:pPr marL="0" lvl="0" indent="0" algn="l" defTabSz="1955800" rtl="0">
            <a:lnSpc>
              <a:spcPct val="90000"/>
            </a:lnSpc>
            <a:spcBef>
              <a:spcPct val="0"/>
            </a:spcBef>
            <a:spcAft>
              <a:spcPct val="35000"/>
            </a:spcAft>
            <a:buNone/>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428344" y="1317118"/>
        <a:ext cx="8407652" cy="674369"/>
      </dsp:txXfrm>
    </dsp:sp>
    <dsp:sp modelId="{425517B2-2BDC-437A-9C2F-A102F25D4FDA}">
      <dsp:nvSpPr>
        <dsp:cNvPr id="0" name=""/>
        <dsp:cNvSpPr/>
      </dsp:nvSpPr>
      <dsp:spPr>
        <a:xfrm>
          <a:off x="229066" y="1264443"/>
          <a:ext cx="842962" cy="842962"/>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176532" y="2328673"/>
          <a:ext cx="8660358" cy="67436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535281" tIns="93980" rIns="93980" bIns="93980" numCol="1" spcCol="1270" anchor="ctr" anchorCtr="0">
          <a:noAutofit/>
        </a:bodyPr>
        <a:lstStyle/>
        <a:p>
          <a:pPr marL="0" lvl="0" indent="0" algn="l" defTabSz="1644650" rtl="0">
            <a:lnSpc>
              <a:spcPct val="90000"/>
            </a:lnSpc>
            <a:spcBef>
              <a:spcPct val="0"/>
            </a:spcBef>
            <a:spcAft>
              <a:spcPct val="35000"/>
            </a:spcAft>
            <a:buNone/>
          </a:pPr>
          <a:endParaRPr lang="en-US" sz="3700" b="1" kern="1200" dirty="0">
            <a:solidFill>
              <a:schemeClr val="bg1"/>
            </a:solidFill>
            <a:latin typeface="Times New Roman" panose="02020603050405020304" pitchFamily="18" charset="0"/>
            <a:cs typeface="Times New Roman" panose="02020603050405020304" pitchFamily="18" charset="0"/>
          </a:endParaRPr>
        </a:p>
      </dsp:txBody>
      <dsp:txXfrm>
        <a:off x="176532" y="2328673"/>
        <a:ext cx="8660358" cy="674369"/>
      </dsp:txXfrm>
    </dsp:sp>
    <dsp:sp modelId="{EF00C9D1-86B1-44BB-AAE8-BD1D1EE09133}">
      <dsp:nvSpPr>
        <dsp:cNvPr id="0" name=""/>
        <dsp:cNvSpPr/>
      </dsp:nvSpPr>
      <dsp:spPr>
        <a:xfrm>
          <a:off x="-16067" y="2275998"/>
          <a:ext cx="842962" cy="842962"/>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4685998" y="-708608"/>
          <a:ext cx="5505640" cy="5505640"/>
        </a:xfrm>
        <a:prstGeom prst="blockArc">
          <a:avLst>
            <a:gd name="adj1" fmla="val 18900000"/>
            <a:gd name="adj2" fmla="val 2700000"/>
            <a:gd name="adj3" fmla="val 39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504289" y="408842"/>
          <a:ext cx="8291506" cy="81768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9037" tIns="101600" rIns="101600" bIns="101600" numCol="1" spcCol="1270" anchor="ctr" anchorCtr="0">
          <a:noAutofit/>
        </a:bodyPr>
        <a:lstStyle/>
        <a:p>
          <a:pPr marL="0" lvl="0" indent="0" algn="l" defTabSz="1778000" rtl="0">
            <a:lnSpc>
              <a:spcPct val="90000"/>
            </a:lnSpc>
            <a:spcBef>
              <a:spcPct val="0"/>
            </a:spcBef>
            <a:spcAft>
              <a:spcPct val="35000"/>
            </a:spcAft>
            <a:buNone/>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504289" y="408842"/>
        <a:ext cx="8291506" cy="817684"/>
      </dsp:txXfrm>
    </dsp:sp>
    <dsp:sp modelId="{73F439AE-4020-45C5-B27A-2DB6095092F8}">
      <dsp:nvSpPr>
        <dsp:cNvPr id="0" name=""/>
        <dsp:cNvSpPr/>
      </dsp:nvSpPr>
      <dsp:spPr>
        <a:xfrm>
          <a:off x="-6762" y="236924"/>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583714" y="1597027"/>
          <a:ext cx="8241221" cy="81768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49037" tIns="111760" rIns="111760" bIns="111760" numCol="1" spcCol="1270" anchor="ctr" anchorCtr="0">
          <a:noAutofit/>
        </a:bodyPr>
        <a:lstStyle/>
        <a:p>
          <a:pPr marL="0" lvl="0" indent="0" algn="l" defTabSz="1955800" rtl="0">
            <a:lnSpc>
              <a:spcPct val="90000"/>
            </a:lnSpc>
            <a:spcBef>
              <a:spcPct val="0"/>
            </a:spcBef>
            <a:spcAft>
              <a:spcPct val="35000"/>
            </a:spcAft>
            <a:buNone/>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583714" y="1597027"/>
        <a:ext cx="8241221" cy="817684"/>
      </dsp:txXfrm>
    </dsp:sp>
    <dsp:sp modelId="{425517B2-2BDC-437A-9C2F-A102F25D4FDA}">
      <dsp:nvSpPr>
        <dsp:cNvPr id="0" name=""/>
        <dsp:cNvSpPr/>
      </dsp:nvSpPr>
      <dsp:spPr>
        <a:xfrm>
          <a:off x="290465" y="1533158"/>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278387" y="2823554"/>
          <a:ext cx="8547631" cy="8176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9037" tIns="111760" rIns="111760" bIns="111760" numCol="1" spcCol="1270" anchor="ctr" anchorCtr="0">
          <a:noAutofit/>
        </a:bodyPr>
        <a:lstStyle/>
        <a:p>
          <a:pPr marL="0" lvl="0" indent="0" algn="l" defTabSz="1955800" rtl="0">
            <a:lnSpc>
              <a:spcPct val="90000"/>
            </a:lnSpc>
            <a:spcBef>
              <a:spcPct val="0"/>
            </a:spcBef>
            <a:spcAft>
              <a:spcPct val="35000"/>
            </a:spcAft>
            <a:buNone/>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278387" y="2823554"/>
        <a:ext cx="8547631" cy="817684"/>
      </dsp:txXfrm>
    </dsp:sp>
    <dsp:sp modelId="{EF00C9D1-86B1-44BB-AAE8-BD1D1EE09133}">
      <dsp:nvSpPr>
        <dsp:cNvPr id="0" name=""/>
        <dsp:cNvSpPr/>
      </dsp:nvSpPr>
      <dsp:spPr>
        <a:xfrm>
          <a:off x="-6762" y="2759685"/>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90324-A318-437B-A4F8-0EC9EC2CA6C3}" type="datetimeFigureOut">
              <a:rPr lang="en-US" smtClean="0"/>
              <a:pPr/>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C35DB-5228-4AF3-9009-A2964038EB2D}" type="slidenum">
              <a:rPr lang="en-US" smtClean="0"/>
              <a:pPr/>
              <a:t>‹#›</a:t>
            </a:fld>
            <a:endParaRPr lang="en-US"/>
          </a:p>
        </p:txBody>
      </p:sp>
    </p:spTree>
    <p:extLst>
      <p:ext uri="{BB962C8B-B14F-4D97-AF65-F5344CB8AC3E}">
        <p14:creationId xmlns:p14="http://schemas.microsoft.com/office/powerpoint/2010/main" val="113741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t>Em đã đạt được những yêu cầu nào của buổi học hôm nay? </a:t>
            </a:r>
          </a:p>
          <a:p>
            <a:pPr marL="171450" indent="-171450">
              <a:buFontTx/>
              <a:buChar char="-"/>
              <a:defRPr/>
            </a:pPr>
            <a:r>
              <a:rPr lang="en-US"/>
              <a:t>Mục tiêu nào em chưa đạt được? </a:t>
            </a:r>
          </a:p>
          <a:p>
            <a:pPr marL="171450" indent="-171450">
              <a:buFontTx/>
              <a:buChar char="-"/>
              <a:defRPr/>
            </a:pPr>
            <a:r>
              <a:rPr lang="en-US"/>
              <a:t>Em có  kế hoạch hoàn thành mục tiêu đó vào thời gian nào? Em cần ai hỗ trợ? </a:t>
            </a:r>
            <a:endParaRPr lang="vi-VN" dirty="0"/>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257B8D-6F2F-49B0-AFCA-DC2FE6A254DE}" type="slidenum">
              <a:rPr lang="en-US" altLang="en-US"/>
              <a:pPr/>
              <a:t>24</a:t>
            </a:fld>
            <a:endParaRPr lang="en-US" altLang="en-US"/>
          </a:p>
        </p:txBody>
      </p:sp>
    </p:spTree>
    <p:extLst>
      <p:ext uri="{BB962C8B-B14F-4D97-AF65-F5344CB8AC3E}">
        <p14:creationId xmlns:p14="http://schemas.microsoft.com/office/powerpoint/2010/main" val="292062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F7E7BC-9604-4720-B53F-29107E049A32}" type="slidenum">
              <a:rPr lang="en-US" altLang="en-US"/>
              <a:pPr>
                <a:spcBef>
                  <a:spcPct val="0"/>
                </a:spcBef>
              </a:pPr>
              <a:t>25</a:t>
            </a:fld>
            <a:endParaRPr lang="en-US" altLang="en-US"/>
          </a:p>
        </p:txBody>
      </p:sp>
      <p:sp>
        <p:nvSpPr>
          <p:cNvPr id="17411" name="Rectangle 2"/>
          <p:cNvSpPr>
            <a:spLocks noGrp="1" noRot="1" noChangeAspect="1" noChangeArrowheads="1" noTextEdit="1"/>
          </p:cNvSpPr>
          <p:nvPr>
            <p:ph type="sldImg"/>
          </p:nvPr>
        </p:nvSpPr>
        <p:spPr>
          <a:xfrm>
            <a:off x="685800" y="1143000"/>
            <a:ext cx="5486400" cy="30861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01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685800" y="1143000"/>
            <a:ext cx="5486400" cy="3086100"/>
          </a:xfrm>
        </p:spPr>
      </p:sp>
      <p:sp>
        <p:nvSpPr>
          <p:cNvPr id="35843" name="Notes Placeholder 2"/>
          <p:cNvSpPr>
            <a:spLocks noGrp="1"/>
          </p:cNvSpPr>
          <p:nvPr>
            <p:ph type="body" idx="1"/>
          </p:nvPr>
        </p:nvSpPr>
        <p:spPr/>
        <p:txBody>
          <a:bodyPr wrap="square" lIns="91440" tIns="45720" rIns="91440" bIns="45720" anchor="t" anchorCtr="0"/>
          <a:lstStyle/>
          <a:p>
            <a:pPr lvl="0"/>
            <a:endParaRPr lang="vi-VN" altLang="x-none"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pPr lvl="0" algn="r" eaLnBrk="1" hangingPunct="1"/>
              <a:t>6</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Gọi hs đọc </a:t>
            </a:r>
            <a:endParaRPr lang="en-US" altLang="en-US"/>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257B8D-6F2F-49B0-AFCA-DC2FE6A254DE}" type="slidenum">
              <a:rPr lang="en-US" altLang="en-US"/>
              <a:pPr/>
              <a:t>7</a:t>
            </a:fld>
            <a:endParaRPr lang="en-US" altLang="en-US"/>
          </a:p>
        </p:txBody>
      </p:sp>
    </p:spTree>
    <p:extLst>
      <p:ext uri="{BB962C8B-B14F-4D97-AF65-F5344CB8AC3E}">
        <p14:creationId xmlns:p14="http://schemas.microsoft.com/office/powerpoint/2010/main" val="136784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11</a:t>
            </a:fld>
            <a:endParaRPr lang="en-US"/>
          </a:p>
        </p:txBody>
      </p:sp>
    </p:spTree>
    <p:extLst>
      <p:ext uri="{BB962C8B-B14F-4D97-AF65-F5344CB8AC3E}">
        <p14:creationId xmlns:p14="http://schemas.microsoft.com/office/powerpoint/2010/main" val="225319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a:t>Bài</a:t>
            </a:r>
            <a:r>
              <a:rPr lang="vi-VN" baseline="0"/>
              <a:t> 1: làm miệng</a:t>
            </a:r>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13</a:t>
            </a:fld>
            <a:endParaRPr lang="en-US"/>
          </a:p>
        </p:txBody>
      </p:sp>
    </p:spTree>
    <p:extLst>
      <p:ext uri="{BB962C8B-B14F-4D97-AF65-F5344CB8AC3E}">
        <p14:creationId xmlns:p14="http://schemas.microsoft.com/office/powerpoint/2010/main" val="155592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a:t>Với</a:t>
            </a:r>
            <a:r>
              <a:rPr lang="vi-VN" baseline="0"/>
              <a:t> bài tập 3 cô sẽ thay đổi hình thức làm bài thành dạng bảng như sau:</a:t>
            </a:r>
          </a:p>
          <a:p>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15</a:t>
            </a:fld>
            <a:endParaRPr lang="en-US"/>
          </a:p>
        </p:txBody>
      </p:sp>
    </p:spTree>
    <p:extLst>
      <p:ext uri="{BB962C8B-B14F-4D97-AF65-F5344CB8AC3E}">
        <p14:creationId xmlns:p14="http://schemas.microsoft.com/office/powerpoint/2010/main" val="54701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a:t>Với</a:t>
            </a:r>
            <a:r>
              <a:rPr lang="vi-VN" baseline="0"/>
              <a:t> bài tập 3 cô sẽ thay đổi hình thức làm bài thành dạng bảng như sau:</a:t>
            </a:r>
          </a:p>
          <a:p>
            <a:endParaRPr lang="en-US"/>
          </a:p>
        </p:txBody>
      </p:sp>
      <p:sp>
        <p:nvSpPr>
          <p:cNvPr id="4" name="Slide Number Placeholder 3"/>
          <p:cNvSpPr>
            <a:spLocks noGrp="1"/>
          </p:cNvSpPr>
          <p:nvPr>
            <p:ph type="sldNum" sz="quarter" idx="10"/>
          </p:nvPr>
        </p:nvSpPr>
        <p:spPr/>
        <p:txBody>
          <a:bodyPr/>
          <a:lstStyle/>
          <a:p>
            <a:fld id="{051C35DB-5228-4AF3-9009-A2964038EB2D}" type="slidenum">
              <a:rPr lang="en-US" smtClean="0"/>
              <a:pPr/>
              <a:t>16</a:t>
            </a:fld>
            <a:endParaRPr lang="en-US"/>
          </a:p>
        </p:txBody>
      </p:sp>
    </p:spTree>
    <p:extLst>
      <p:ext uri="{BB962C8B-B14F-4D97-AF65-F5344CB8AC3E}">
        <p14:creationId xmlns:p14="http://schemas.microsoft.com/office/powerpoint/2010/main" val="125690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C1FF88-7A07-46E1-A95A-87AA30EE5277}" type="slidenum">
              <a:rPr lang="en-US" altLang="en-US"/>
              <a:pPr>
                <a:spcBef>
                  <a:spcPct val="0"/>
                </a:spcBef>
              </a:pPr>
              <a:t>19</a:t>
            </a:fld>
            <a:endParaRPr lang="en-US" altLang="en-US"/>
          </a:p>
        </p:txBody>
      </p:sp>
      <p:sp>
        <p:nvSpPr>
          <p:cNvPr id="13315" name="Rectangle 2"/>
          <p:cNvSpPr>
            <a:spLocks noGrp="1" noRot="1" noChangeAspect="1" noChangeArrowheads="1" noTextEdit="1"/>
          </p:cNvSpPr>
          <p:nvPr>
            <p:ph type="sldImg"/>
          </p:nvPr>
        </p:nvSpPr>
        <p:spPr>
          <a:xfrm>
            <a:off x="685800" y="1143000"/>
            <a:ext cx="5486400" cy="308610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72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xfrm>
            <a:off x="685800" y="1143000"/>
            <a:ext cx="5486400" cy="3086100"/>
          </a:xfrm>
          <a:ln/>
        </p:spPr>
      </p:sp>
      <p:sp>
        <p:nvSpPr>
          <p:cNvPr id="3" name="Notes Placeholder 2"/>
          <p:cNvSpPr>
            <a:spLocks noGrp="1"/>
          </p:cNvSpPr>
          <p:nvPr>
            <p:ph type="body" idx="1"/>
          </p:nvPr>
        </p:nvSpPr>
        <p:spPr/>
        <p:txBody>
          <a:bodyPr/>
          <a:lstStyle/>
          <a:p>
            <a:pPr>
              <a:defRPr/>
            </a:pPr>
            <a:endParaRPr lang="vi-VN" dirty="0"/>
          </a:p>
        </p:txBody>
      </p:sp>
      <p:sp>
        <p:nvSpPr>
          <p:cNvPr id="5427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CF7826-B1B4-4397-8CDB-4AA922AB7C3D}" type="slidenum">
              <a:rPr lang="en-US" altLang="en-US"/>
              <a:pPr/>
              <a:t>23</a:t>
            </a:fld>
            <a:endParaRPr lang="en-US" altLang="en-US"/>
          </a:p>
        </p:txBody>
      </p:sp>
    </p:spTree>
    <p:extLst>
      <p:ext uri="{BB962C8B-B14F-4D97-AF65-F5344CB8AC3E}">
        <p14:creationId xmlns:p14="http://schemas.microsoft.com/office/powerpoint/2010/main" val="376816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229455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391520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9068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409383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4515DAC-9C8F-4C9A-B3E2-AAE72C694573}" type="slidenum">
              <a:rPr lang="en-US" altLang="en-US"/>
              <a:pPr/>
              <a:t>‹#›</a:t>
            </a:fld>
            <a:endParaRPr lang="en-US" altLang="en-US"/>
          </a:p>
        </p:txBody>
      </p:sp>
    </p:spTree>
    <p:extLst>
      <p:ext uri="{BB962C8B-B14F-4D97-AF65-F5344CB8AC3E}">
        <p14:creationId xmlns:p14="http://schemas.microsoft.com/office/powerpoint/2010/main" val="147469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25A0AC4-BED8-4E9E-BD38-F4C26A812ADE}" type="slidenum">
              <a:rPr lang="en-US" altLang="en-US"/>
              <a:pPr/>
              <a:t>‹#›</a:t>
            </a:fld>
            <a:endParaRPr lang="en-US" altLang="en-US"/>
          </a:p>
        </p:txBody>
      </p:sp>
    </p:spTree>
    <p:extLst>
      <p:ext uri="{BB962C8B-B14F-4D97-AF65-F5344CB8AC3E}">
        <p14:creationId xmlns:p14="http://schemas.microsoft.com/office/powerpoint/2010/main" val="409285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709E02B-8106-43F0-96C7-672B06D0B5CF}" type="slidenum">
              <a:rPr lang="en-US" altLang="en-US"/>
              <a:pPr/>
              <a:t>‹#›</a:t>
            </a:fld>
            <a:endParaRPr lang="en-US" altLang="en-US"/>
          </a:p>
        </p:txBody>
      </p:sp>
    </p:spTree>
    <p:extLst>
      <p:ext uri="{BB962C8B-B14F-4D97-AF65-F5344CB8AC3E}">
        <p14:creationId xmlns:p14="http://schemas.microsoft.com/office/powerpoint/2010/main" val="2170972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964166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23228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150648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39995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422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187051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pPr/>
              <a:t>‹#›</a:t>
            </a:fld>
            <a:endParaRPr lang="en-US"/>
          </a:p>
        </p:txBody>
      </p:sp>
    </p:spTree>
    <p:extLst>
      <p:ext uri="{BB962C8B-B14F-4D97-AF65-F5344CB8AC3E}">
        <p14:creationId xmlns:p14="http://schemas.microsoft.com/office/powerpoint/2010/main" val="426417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pPr/>
              <a:t>9/15/2022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pPr/>
              <a:t>‹#›</a:t>
            </a:fld>
            <a:endParaRPr lang="en-US"/>
          </a:p>
        </p:txBody>
      </p:sp>
    </p:spTree>
    <p:extLst>
      <p:ext uri="{BB962C8B-B14F-4D97-AF65-F5344CB8AC3E}">
        <p14:creationId xmlns:p14="http://schemas.microsoft.com/office/powerpoint/2010/main" val="12623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 id="2147483721" r:id="rId13"/>
    <p:sldLayoutId id="214748372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5" Type="http://schemas.openxmlformats.org/officeDocument/2006/relationships/image" Target="../media/image16.gif"/><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eg"/><Relationship Id="rId7" Type="http://schemas.openxmlformats.org/officeDocument/2006/relationships/diagramQuickStyle" Target="../diagrams/quickStyle2.xml"/><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Layout" Target="../diagrams/layout2.xml"/><Relationship Id="rId11" Type="http://schemas.openxmlformats.org/officeDocument/2006/relationships/image" Target="../media/image20.png"/><Relationship Id="rId5" Type="http://schemas.openxmlformats.org/officeDocument/2006/relationships/diagramData" Target="../diagrams/data2.xml"/><Relationship Id="rId10" Type="http://schemas.openxmlformats.org/officeDocument/2006/relationships/image" Target="../media/image19.jpeg"/><Relationship Id="rId4" Type="http://schemas.openxmlformats.org/officeDocument/2006/relationships/image" Target="../media/image11.jpeg"/><Relationship Id="rId9" Type="http://schemas.microsoft.com/office/2007/relationships/diagramDrawing" Target="../diagrams/drawing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Layout" Target="../slideLayouts/slideLayout18.xml"/><Relationship Id="rId1" Type="http://schemas.openxmlformats.org/officeDocument/2006/relationships/audio" Target="file:///D:\ca%20nhac\Nhac%20Do\Mua%20xuan%20tren%20thanh%20pho%20Ho%20Chi%20Minh.wma" TargetMode="External"/><Relationship Id="rId5" Type="http://schemas.openxmlformats.org/officeDocument/2006/relationships/image" Target="../media/image25.png"/><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microsoft.com/office/2007/relationships/media" Target="../media/media3.mp3"/><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slideLayout" Target="../slideLayouts/slideLayout32.xml"/><Relationship Id="rId10" Type="http://schemas.microsoft.com/office/2007/relationships/hdphoto" Target="../media/hdphoto3.wdp"/><Relationship Id="rId4" Type="http://schemas.openxmlformats.org/officeDocument/2006/relationships/audio" Target="../media/media3.mp3"/><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microsoft.com/office/2007/relationships/media" Target="../media/media3.mp3"/><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slide" Target="slide3.xml"/><Relationship Id="rId5" Type="http://schemas.openxmlformats.org/officeDocument/2006/relationships/slideLayout" Target="../slideLayouts/slideLayout7.xml"/><Relationship Id="rId10" Type="http://schemas.microsoft.com/office/2007/relationships/hdphoto" Target="../media/hdphoto3.wdp"/><Relationship Id="rId4" Type="http://schemas.openxmlformats.org/officeDocument/2006/relationships/audio" Target="../media/media3.mp3"/><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microsoft.com/office/2007/relationships/media" Target="../media/media3.mp3"/><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slideLayout" Target="../slideLayouts/slideLayout18.xml"/><Relationship Id="rId10" Type="http://schemas.microsoft.com/office/2007/relationships/hdphoto" Target="../media/hdphoto3.wdp"/><Relationship Id="rId4" Type="http://schemas.openxmlformats.org/officeDocument/2006/relationships/audio" Target="../media/media3.mp3"/><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762000" y="1123950"/>
            <a:ext cx="8153400" cy="1497573"/>
          </a:xfrm>
          <a:prstGeom prst="rect">
            <a:avLst/>
          </a:prstGeom>
        </p:spPr>
        <p:txBody>
          <a:bodyPr spcFirstLastPara="1" wrap="square" lIns="121894" tIns="121894" rIns="121894" bIns="121894" anchor="b" anchorCtr="0">
            <a:noAutofit/>
          </a:bodyPr>
          <a:lstStyle/>
          <a:p>
            <a:pPr>
              <a:spcBef>
                <a:spcPts val="0"/>
              </a:spcBef>
            </a:pPr>
            <a:r>
              <a:rPr lang="en" sz="8000" b="1">
                <a:solidFill>
                  <a:srgbClr val="FF0000"/>
                </a:solidFill>
                <a:latin typeface="Times New Roman" pitchFamily="18" charset="0"/>
                <a:cs typeface="Times New Roman" pitchFamily="18" charset="0"/>
              </a:rPr>
              <a:t>TOÁN  LỚP 4</a:t>
            </a:r>
            <a:endParaRPr sz="8000" b="1">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1" y="2724152"/>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0" name="Group 4"/>
          <p:cNvGraphicFramePr>
            <a:graphicFrameLocks noGrp="1"/>
          </p:cNvGraphicFramePr>
          <p:nvPr/>
        </p:nvGraphicFramePr>
        <p:xfrm>
          <a:off x="152400" y="2464594"/>
          <a:ext cx="8801100" cy="2550321"/>
        </p:xfrm>
        <a:graphic>
          <a:graphicData uri="http://schemas.openxmlformats.org/drawingml/2006/table">
            <a:tbl>
              <a:tblPr/>
              <a:tblGrid>
                <a:gridCol w="9779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071563">
                  <a:extLst>
                    <a:ext uri="{9D8B030D-6E8A-4147-A177-3AD203B41FA5}">
                      <a16:colId xmlns:a16="http://schemas.microsoft.com/office/drawing/2014/main" val="20005"/>
                    </a:ext>
                  </a:extLst>
                </a:gridCol>
                <a:gridCol w="879475">
                  <a:extLst>
                    <a:ext uri="{9D8B030D-6E8A-4147-A177-3AD203B41FA5}">
                      <a16:colId xmlns:a16="http://schemas.microsoft.com/office/drawing/2014/main" val="20006"/>
                    </a:ext>
                  </a:extLst>
                </a:gridCol>
                <a:gridCol w="879475">
                  <a:extLst>
                    <a:ext uri="{9D8B030D-6E8A-4147-A177-3AD203B41FA5}">
                      <a16:colId xmlns:a16="http://schemas.microsoft.com/office/drawing/2014/main" val="20007"/>
                    </a:ext>
                  </a:extLst>
                </a:gridCol>
                <a:gridCol w="954087">
                  <a:extLst>
                    <a:ext uri="{9D8B030D-6E8A-4147-A177-3AD203B41FA5}">
                      <a16:colId xmlns:a16="http://schemas.microsoft.com/office/drawing/2014/main" val="20008"/>
                    </a:ext>
                  </a:extLst>
                </a:gridCol>
              </a:tblGrid>
              <a:tr h="434381">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itchFamily="34" charset="0"/>
                        <a:cs typeface="Arial" charset="0"/>
                      </a:endParaRPr>
                    </a:p>
                  </a:txBody>
                  <a:tcPr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100" b="0" i="0" u="none" strike="noStrike" cap="none" normalizeH="0" baseline="0">
                        <a:ln>
                          <a:noFill/>
                        </a:ln>
                        <a:solidFill>
                          <a:schemeClr val="tx1"/>
                        </a:solidFill>
                        <a:effectLst/>
                        <a:latin typeface=".VnTime" pitchFamily="34" charset="0"/>
                        <a:cs typeface="Arial" charset="0"/>
                      </a:endParaRPr>
                    </a:p>
                  </a:txBody>
                  <a:tcPr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100" b="0" i="0" u="none" strike="noStrike" cap="none" normalizeH="0" baseline="0">
                        <a:ln>
                          <a:noFill/>
                        </a:ln>
                        <a:solidFill>
                          <a:schemeClr val="tx1"/>
                        </a:solidFill>
                        <a:effectLst/>
                        <a:latin typeface=".VnTime" pitchFamily="34" charset="0"/>
                        <a:cs typeface="Arial" charset="0"/>
                      </a:endParaRPr>
                    </a:p>
                  </a:txBody>
                  <a:tcPr marT="34293" marB="342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115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176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FF00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008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FF00"/>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293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9757" name="AutoShape 61"/>
          <p:cNvSpPr>
            <a:spLocks noChangeArrowheads="1"/>
          </p:cNvSpPr>
          <p:nvPr/>
        </p:nvSpPr>
        <p:spPr bwMode="auto">
          <a:xfrm>
            <a:off x="2819400" y="1485900"/>
            <a:ext cx="3733800" cy="971550"/>
          </a:xfrm>
          <a:prstGeom prst="cloudCallout">
            <a:avLst>
              <a:gd name="adj1" fmla="val -61991"/>
              <a:gd name="adj2" fmla="val 55269"/>
            </a:avLst>
          </a:prstGeom>
          <a:solidFill>
            <a:srgbClr val="A3F3F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0"/>
          </a:p>
        </p:txBody>
      </p:sp>
      <p:sp>
        <p:nvSpPr>
          <p:cNvPr id="29758" name="Text Box 62"/>
          <p:cNvSpPr txBox="1">
            <a:spLocks noChangeArrowheads="1"/>
          </p:cNvSpPr>
          <p:nvPr/>
        </p:nvSpPr>
        <p:spPr bwMode="auto">
          <a:xfrm>
            <a:off x="3276600" y="1600200"/>
            <a:ext cx="3048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So sánh các hàng trong lớp triệu?</a:t>
            </a:r>
          </a:p>
        </p:txBody>
      </p:sp>
      <p:sp>
        <p:nvSpPr>
          <p:cNvPr id="11325" name="Text Box 63"/>
          <p:cNvSpPr txBox="1">
            <a:spLocks noChangeArrowheads="1"/>
          </p:cNvSpPr>
          <p:nvPr/>
        </p:nvSpPr>
        <p:spPr bwMode="auto">
          <a:xfrm>
            <a:off x="2006600" y="2914650"/>
            <a:ext cx="129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a:t>
            </a:r>
          </a:p>
          <a:p>
            <a:pPr algn="ctr" eaLnBrk="1" hangingPunct="1"/>
            <a:r>
              <a:rPr lang="en-US" altLang="en-US">
                <a:solidFill>
                  <a:srgbClr val="FF0000"/>
                </a:solidFill>
                <a:latin typeface="Times New Roman" panose="02020603050405020304" pitchFamily="18" charset="0"/>
              </a:rPr>
              <a:t> triệu</a:t>
            </a:r>
          </a:p>
        </p:txBody>
      </p:sp>
      <p:sp>
        <p:nvSpPr>
          <p:cNvPr id="11326" name="Text Box 64"/>
          <p:cNvSpPr txBox="1">
            <a:spLocks noChangeArrowheads="1"/>
          </p:cNvSpPr>
          <p:nvPr/>
        </p:nvSpPr>
        <p:spPr bwMode="auto">
          <a:xfrm>
            <a:off x="1104900" y="2914650"/>
            <a:ext cx="914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chục triệu</a:t>
            </a:r>
          </a:p>
        </p:txBody>
      </p:sp>
      <p:sp>
        <p:nvSpPr>
          <p:cNvPr id="11327" name="Text Box 65"/>
          <p:cNvSpPr txBox="1">
            <a:spLocks noChangeArrowheads="1"/>
          </p:cNvSpPr>
          <p:nvPr/>
        </p:nvSpPr>
        <p:spPr bwMode="auto">
          <a:xfrm>
            <a:off x="228600" y="2914650"/>
            <a:ext cx="914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tr</a:t>
            </a:r>
            <a:r>
              <a:rPr lang="en-US" altLang="en-US" sz="1400">
                <a:solidFill>
                  <a:srgbClr val="FF0000"/>
                </a:solidFill>
                <a:latin typeface="Times New Roman" panose="02020603050405020304" pitchFamily="18" charset="0"/>
              </a:rPr>
              <a:t>ă</a:t>
            </a:r>
            <a:r>
              <a:rPr lang="en-US" altLang="en-US">
                <a:solidFill>
                  <a:srgbClr val="FF0000"/>
                </a:solidFill>
                <a:latin typeface="Times New Roman" panose="02020603050405020304" pitchFamily="18" charset="0"/>
              </a:rPr>
              <a:t>m triệu</a:t>
            </a:r>
          </a:p>
        </p:txBody>
      </p:sp>
      <p:sp>
        <p:nvSpPr>
          <p:cNvPr id="11328" name="Text Box 66"/>
          <p:cNvSpPr txBox="1">
            <a:spLocks noChangeArrowheads="1"/>
          </p:cNvSpPr>
          <p:nvPr/>
        </p:nvSpPr>
        <p:spPr bwMode="auto">
          <a:xfrm>
            <a:off x="838200" y="2465785"/>
            <a:ext cx="12314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Times New Roman" panose="02020603050405020304" pitchFamily="18" charset="0"/>
              </a:rPr>
              <a:t>Lớp triệu</a:t>
            </a:r>
          </a:p>
        </p:txBody>
      </p:sp>
      <p:sp>
        <p:nvSpPr>
          <p:cNvPr id="29763" name="AutoShape 67"/>
          <p:cNvSpPr>
            <a:spLocks noChangeArrowheads="1"/>
          </p:cNvSpPr>
          <p:nvPr/>
        </p:nvSpPr>
        <p:spPr bwMode="auto">
          <a:xfrm>
            <a:off x="0" y="857250"/>
            <a:ext cx="5257800" cy="914400"/>
          </a:xfrm>
          <a:prstGeom prst="wedgeRoundRectCallout">
            <a:avLst>
              <a:gd name="adj1" fmla="val -9060"/>
              <a:gd name="adj2" fmla="val 285676"/>
              <a:gd name="adj3" fmla="val 16667"/>
            </a:avLst>
          </a:prstGeom>
          <a:gradFill rotWithShape="1">
            <a:gsLst>
              <a:gs pos="0">
                <a:schemeClr val="bg1"/>
              </a:gs>
              <a:gs pos="50000">
                <a:srgbClr val="00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altLang="en-US" b="0">
              <a:latin typeface="Arial" charset="0"/>
              <a:cs typeface="Arial" charset="0"/>
            </a:endParaRPr>
          </a:p>
        </p:txBody>
      </p:sp>
      <p:sp>
        <p:nvSpPr>
          <p:cNvPr id="29764" name="Text Box 68"/>
          <p:cNvSpPr txBox="1">
            <a:spLocks noChangeArrowheads="1"/>
          </p:cNvSpPr>
          <p:nvPr/>
        </p:nvSpPr>
        <p:spPr bwMode="auto">
          <a:xfrm>
            <a:off x="0" y="925116"/>
            <a:ext cx="525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1 tr</a:t>
            </a:r>
            <a:r>
              <a:rPr lang="en-US" altLang="en-US" sz="2400">
                <a:latin typeface="Times New Roman" panose="02020603050405020304" pitchFamily="18" charset="0"/>
              </a:rPr>
              <a:t>ă</a:t>
            </a:r>
            <a:r>
              <a:rPr lang="en-US" altLang="en-US" sz="2800">
                <a:latin typeface="Times New Roman" panose="02020603050405020304" pitchFamily="18" charset="0"/>
              </a:rPr>
              <a:t>m triệu bằng 10 chục triệu.   </a:t>
            </a:r>
          </a:p>
        </p:txBody>
      </p:sp>
      <p:sp>
        <p:nvSpPr>
          <p:cNvPr id="11332" name="Text Box 70"/>
          <p:cNvSpPr txBox="1">
            <a:spLocks noChangeArrowheads="1"/>
          </p:cNvSpPr>
          <p:nvPr/>
        </p:nvSpPr>
        <p:spPr bwMode="auto">
          <a:xfrm>
            <a:off x="3048000" y="2914650"/>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p>
          <a:p>
            <a:pPr algn="ctr" eaLnBrk="1" hangingPunct="1"/>
            <a:r>
              <a:rPr lang="en-US" altLang="en-US">
                <a:solidFill>
                  <a:srgbClr val="FF0000"/>
                </a:solidFill>
                <a:latin typeface="Times New Roman" panose="02020603050405020304" pitchFamily="18" charset="0"/>
              </a:rPr>
              <a:t>tr</a:t>
            </a:r>
            <a:r>
              <a:rPr lang="en-US" altLang="en-US" sz="1400">
                <a:solidFill>
                  <a:srgbClr val="FF0000"/>
                </a:solidFill>
                <a:latin typeface="Times New Roman" panose="02020603050405020304" pitchFamily="18" charset="0"/>
              </a:rPr>
              <a:t>ă</a:t>
            </a:r>
            <a:r>
              <a:rPr lang="en-US" altLang="en-US">
                <a:solidFill>
                  <a:srgbClr val="FF0000"/>
                </a:solidFill>
                <a:latin typeface="Times New Roman" panose="02020603050405020304" pitchFamily="18" charset="0"/>
              </a:rPr>
              <a:t>m </a:t>
            </a:r>
          </a:p>
          <a:p>
            <a:pPr algn="ctr" eaLnBrk="1" hangingPunct="1"/>
            <a:r>
              <a:rPr lang="en-US" altLang="en-US">
                <a:solidFill>
                  <a:srgbClr val="FF0000"/>
                </a:solidFill>
                <a:latin typeface="Times New Roman" panose="02020603050405020304" pitchFamily="18" charset="0"/>
              </a:rPr>
              <a:t>nghìn</a:t>
            </a:r>
          </a:p>
        </p:txBody>
      </p:sp>
      <p:sp>
        <p:nvSpPr>
          <p:cNvPr id="11333" name="Text Box 71"/>
          <p:cNvSpPr txBox="1">
            <a:spLocks noChangeArrowheads="1"/>
          </p:cNvSpPr>
          <p:nvPr/>
        </p:nvSpPr>
        <p:spPr bwMode="auto">
          <a:xfrm>
            <a:off x="4191000" y="2914650"/>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p>
          <a:p>
            <a:pPr algn="ctr" eaLnBrk="1" hangingPunct="1"/>
            <a:r>
              <a:rPr lang="en-US" altLang="en-US">
                <a:solidFill>
                  <a:srgbClr val="FF0000"/>
                </a:solidFill>
                <a:latin typeface="Times New Roman" panose="02020603050405020304" pitchFamily="18" charset="0"/>
              </a:rPr>
              <a:t>chục </a:t>
            </a:r>
          </a:p>
          <a:p>
            <a:pPr algn="ctr" eaLnBrk="1" hangingPunct="1"/>
            <a:r>
              <a:rPr lang="en-US" altLang="en-US">
                <a:solidFill>
                  <a:srgbClr val="FF0000"/>
                </a:solidFill>
                <a:latin typeface="Times New Roman" panose="02020603050405020304" pitchFamily="18" charset="0"/>
              </a:rPr>
              <a:t>ngh</a:t>
            </a:r>
            <a:r>
              <a:rPr lang="en-US" altLang="en-US" sz="1400">
                <a:solidFill>
                  <a:srgbClr val="FF0000"/>
                </a:solidFill>
                <a:latin typeface="Times New Roman" panose="02020603050405020304" pitchFamily="18" charset="0"/>
              </a:rPr>
              <a:t>ì</a:t>
            </a:r>
            <a:r>
              <a:rPr lang="en-US" altLang="en-US">
                <a:solidFill>
                  <a:srgbClr val="FF0000"/>
                </a:solidFill>
                <a:latin typeface="Times New Roman" panose="02020603050405020304" pitchFamily="18" charset="0"/>
              </a:rPr>
              <a:t>n</a:t>
            </a:r>
          </a:p>
        </p:txBody>
      </p:sp>
      <p:sp>
        <p:nvSpPr>
          <p:cNvPr id="11334" name="Text Box 72"/>
          <p:cNvSpPr txBox="1">
            <a:spLocks noChangeArrowheads="1"/>
          </p:cNvSpPr>
          <p:nvPr/>
        </p:nvSpPr>
        <p:spPr bwMode="auto">
          <a:xfrm>
            <a:off x="5029200" y="2965450"/>
            <a:ext cx="129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ngh</a:t>
            </a:r>
            <a:r>
              <a:rPr lang="en-US" altLang="en-US" sz="1600">
                <a:solidFill>
                  <a:srgbClr val="FF0000"/>
                </a:solidFill>
                <a:latin typeface="Times New Roman" panose="02020603050405020304" pitchFamily="18" charset="0"/>
              </a:rPr>
              <a:t>ì</a:t>
            </a:r>
            <a:r>
              <a:rPr lang="en-US" altLang="en-US">
                <a:solidFill>
                  <a:srgbClr val="FF0000"/>
                </a:solidFill>
                <a:latin typeface="Times New Roman" panose="02020603050405020304" pitchFamily="18" charset="0"/>
              </a:rPr>
              <a:t>n</a:t>
            </a:r>
          </a:p>
        </p:txBody>
      </p:sp>
      <p:sp>
        <p:nvSpPr>
          <p:cNvPr id="11335" name="Text Box 73"/>
          <p:cNvSpPr txBox="1">
            <a:spLocks noChangeArrowheads="1"/>
          </p:cNvSpPr>
          <p:nvPr/>
        </p:nvSpPr>
        <p:spPr bwMode="auto">
          <a:xfrm>
            <a:off x="6019800" y="2965450"/>
            <a:ext cx="129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p>
          <a:p>
            <a:pPr algn="ctr" eaLnBrk="1" hangingPunct="1"/>
            <a:r>
              <a:rPr lang="en-US" altLang="en-US">
                <a:solidFill>
                  <a:srgbClr val="FF0000"/>
                </a:solidFill>
                <a:latin typeface="Times New Roman" panose="02020603050405020304" pitchFamily="18" charset="0"/>
              </a:rPr>
              <a:t>tr</a:t>
            </a:r>
            <a:r>
              <a:rPr lang="en-US" altLang="en-US" sz="1400">
                <a:solidFill>
                  <a:srgbClr val="FF0000"/>
                </a:solidFill>
                <a:latin typeface="Times New Roman" panose="02020603050405020304" pitchFamily="18" charset="0"/>
              </a:rPr>
              <a:t>ă</a:t>
            </a:r>
            <a:r>
              <a:rPr lang="en-US" altLang="en-US">
                <a:solidFill>
                  <a:srgbClr val="FF0000"/>
                </a:solidFill>
                <a:latin typeface="Times New Roman" panose="02020603050405020304" pitchFamily="18" charset="0"/>
              </a:rPr>
              <a:t>m </a:t>
            </a:r>
          </a:p>
        </p:txBody>
      </p:sp>
      <p:sp>
        <p:nvSpPr>
          <p:cNvPr id="11336" name="Text Box 74"/>
          <p:cNvSpPr txBox="1">
            <a:spLocks noChangeArrowheads="1"/>
          </p:cNvSpPr>
          <p:nvPr/>
        </p:nvSpPr>
        <p:spPr bwMode="auto">
          <a:xfrm>
            <a:off x="7010400" y="2965450"/>
            <a:ext cx="129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 </a:t>
            </a:r>
          </a:p>
          <a:p>
            <a:pPr algn="ctr" eaLnBrk="1" hangingPunct="1"/>
            <a:r>
              <a:rPr lang="en-US" altLang="en-US">
                <a:solidFill>
                  <a:srgbClr val="FF0000"/>
                </a:solidFill>
                <a:latin typeface="Times New Roman" panose="02020603050405020304" pitchFamily="18" charset="0"/>
              </a:rPr>
              <a:t>chục </a:t>
            </a:r>
          </a:p>
        </p:txBody>
      </p:sp>
      <p:sp>
        <p:nvSpPr>
          <p:cNvPr id="11337" name="Text Box 75"/>
          <p:cNvSpPr txBox="1">
            <a:spLocks noChangeArrowheads="1"/>
          </p:cNvSpPr>
          <p:nvPr/>
        </p:nvSpPr>
        <p:spPr bwMode="auto">
          <a:xfrm>
            <a:off x="7848600" y="2965450"/>
            <a:ext cx="129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Hàng</a:t>
            </a:r>
          </a:p>
          <a:p>
            <a:pPr algn="ctr" eaLnBrk="1" hangingPunct="1"/>
            <a:r>
              <a:rPr lang="en-US" altLang="en-US">
                <a:solidFill>
                  <a:srgbClr val="FF0000"/>
                </a:solidFill>
                <a:latin typeface="Times New Roman" panose="02020603050405020304" pitchFamily="18" charset="0"/>
              </a:rPr>
              <a:t> đơn vị</a:t>
            </a:r>
          </a:p>
        </p:txBody>
      </p:sp>
      <p:sp>
        <p:nvSpPr>
          <p:cNvPr id="11338" name="Text Box 76"/>
          <p:cNvSpPr txBox="1">
            <a:spLocks noChangeArrowheads="1"/>
          </p:cNvSpPr>
          <p:nvPr/>
        </p:nvSpPr>
        <p:spPr bwMode="auto">
          <a:xfrm>
            <a:off x="6553200" y="2457450"/>
            <a:ext cx="213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Times New Roman" panose="02020603050405020304" pitchFamily="18" charset="0"/>
              </a:rPr>
              <a:t>Lớp đơn vị</a:t>
            </a:r>
          </a:p>
        </p:txBody>
      </p:sp>
      <p:sp>
        <p:nvSpPr>
          <p:cNvPr id="11339" name="Text Box 77"/>
          <p:cNvSpPr txBox="1">
            <a:spLocks noChangeArrowheads="1"/>
          </p:cNvSpPr>
          <p:nvPr/>
        </p:nvSpPr>
        <p:spPr bwMode="auto">
          <a:xfrm>
            <a:off x="3733800" y="2457450"/>
            <a:ext cx="213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Times New Roman" panose="02020603050405020304" pitchFamily="18" charset="0"/>
              </a:rPr>
              <a:t>Lớp ngh</a:t>
            </a:r>
            <a:r>
              <a:rPr lang="en-US" altLang="en-US">
                <a:solidFill>
                  <a:srgbClr val="FF0000"/>
                </a:solidFill>
                <a:latin typeface="Times New Roman" panose="02020603050405020304" pitchFamily="18" charset="0"/>
              </a:rPr>
              <a:t>ì</a:t>
            </a:r>
            <a:r>
              <a:rPr lang="en-US" altLang="en-US" sz="2000">
                <a:solidFill>
                  <a:srgbClr val="FF0000"/>
                </a:solidFill>
                <a:latin typeface="Times New Roman" panose="02020603050405020304" pitchFamily="18" charset="0"/>
              </a:rPr>
              <a:t>n</a:t>
            </a:r>
          </a:p>
        </p:txBody>
      </p:sp>
      <p:sp>
        <p:nvSpPr>
          <p:cNvPr id="29774" name="Text Box 78"/>
          <p:cNvSpPr txBox="1">
            <a:spLocks noChangeArrowheads="1"/>
          </p:cNvSpPr>
          <p:nvPr/>
        </p:nvSpPr>
        <p:spPr bwMode="auto">
          <a:xfrm>
            <a:off x="304800" y="1257300"/>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1 chục triệu bằng 10 triệu</a:t>
            </a:r>
            <a:endParaRPr lang="en-US" altLang="en-US" sz="4000">
              <a:latin typeface="Times New Roman" panose="02020603050405020304" pitchFamily="18" charset="0"/>
            </a:endParaRPr>
          </a:p>
        </p:txBody>
      </p:sp>
      <p:sp>
        <p:nvSpPr>
          <p:cNvPr id="29775" name="Text Box 79"/>
          <p:cNvSpPr txBox="1">
            <a:spLocks noChangeArrowheads="1"/>
          </p:cNvSpPr>
          <p:nvPr/>
        </p:nvSpPr>
        <p:spPr bwMode="auto">
          <a:xfrm>
            <a:off x="4572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1</a:t>
            </a:r>
          </a:p>
        </p:txBody>
      </p:sp>
      <p:sp>
        <p:nvSpPr>
          <p:cNvPr id="29776" name="Text Box 80"/>
          <p:cNvSpPr txBox="1">
            <a:spLocks noChangeArrowheads="1"/>
          </p:cNvSpPr>
          <p:nvPr/>
        </p:nvSpPr>
        <p:spPr bwMode="auto">
          <a:xfrm>
            <a:off x="13716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77" name="Text Box 81"/>
          <p:cNvSpPr txBox="1">
            <a:spLocks noChangeArrowheads="1"/>
          </p:cNvSpPr>
          <p:nvPr/>
        </p:nvSpPr>
        <p:spPr bwMode="auto">
          <a:xfrm>
            <a:off x="22860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78" name="Text Box 82"/>
          <p:cNvSpPr txBox="1">
            <a:spLocks noChangeArrowheads="1"/>
          </p:cNvSpPr>
          <p:nvPr/>
        </p:nvSpPr>
        <p:spPr bwMode="auto">
          <a:xfrm>
            <a:off x="32766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79" name="Text Box 83"/>
          <p:cNvSpPr txBox="1">
            <a:spLocks noChangeArrowheads="1"/>
          </p:cNvSpPr>
          <p:nvPr/>
        </p:nvSpPr>
        <p:spPr bwMode="auto">
          <a:xfrm>
            <a:off x="43434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0" name="Text Box 84"/>
          <p:cNvSpPr txBox="1">
            <a:spLocks noChangeArrowheads="1"/>
          </p:cNvSpPr>
          <p:nvPr/>
        </p:nvSpPr>
        <p:spPr bwMode="auto">
          <a:xfrm>
            <a:off x="54102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1" name="Text Box 85"/>
          <p:cNvSpPr txBox="1">
            <a:spLocks noChangeArrowheads="1"/>
          </p:cNvSpPr>
          <p:nvPr/>
        </p:nvSpPr>
        <p:spPr bwMode="auto">
          <a:xfrm>
            <a:off x="64008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2" name="Text Box 86"/>
          <p:cNvSpPr txBox="1">
            <a:spLocks noChangeArrowheads="1"/>
          </p:cNvSpPr>
          <p:nvPr/>
        </p:nvSpPr>
        <p:spPr bwMode="auto">
          <a:xfrm>
            <a:off x="73152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3" name="Text Box 87"/>
          <p:cNvSpPr txBox="1">
            <a:spLocks noChangeArrowheads="1"/>
          </p:cNvSpPr>
          <p:nvPr/>
        </p:nvSpPr>
        <p:spPr bwMode="auto">
          <a:xfrm>
            <a:off x="8229600" y="388620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29784" name="Text Box 88"/>
          <p:cNvSpPr txBox="1">
            <a:spLocks noChangeArrowheads="1"/>
          </p:cNvSpPr>
          <p:nvPr/>
        </p:nvSpPr>
        <p:spPr bwMode="auto">
          <a:xfrm>
            <a:off x="13716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1</a:t>
            </a:r>
          </a:p>
        </p:txBody>
      </p:sp>
      <p:sp>
        <p:nvSpPr>
          <p:cNvPr id="29785" name="Text Box 89"/>
          <p:cNvSpPr txBox="1">
            <a:spLocks noChangeArrowheads="1"/>
          </p:cNvSpPr>
          <p:nvPr/>
        </p:nvSpPr>
        <p:spPr bwMode="auto">
          <a:xfrm>
            <a:off x="22860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6" name="Text Box 90"/>
          <p:cNvSpPr txBox="1">
            <a:spLocks noChangeArrowheads="1"/>
          </p:cNvSpPr>
          <p:nvPr/>
        </p:nvSpPr>
        <p:spPr bwMode="auto">
          <a:xfrm>
            <a:off x="32766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7" name="Text Box 91"/>
          <p:cNvSpPr txBox="1">
            <a:spLocks noChangeArrowheads="1"/>
          </p:cNvSpPr>
          <p:nvPr/>
        </p:nvSpPr>
        <p:spPr bwMode="auto">
          <a:xfrm>
            <a:off x="43434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8" name="Text Box 92"/>
          <p:cNvSpPr txBox="1">
            <a:spLocks noChangeArrowheads="1"/>
          </p:cNvSpPr>
          <p:nvPr/>
        </p:nvSpPr>
        <p:spPr bwMode="auto">
          <a:xfrm>
            <a:off x="54102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89" name="Text Box 93"/>
          <p:cNvSpPr txBox="1">
            <a:spLocks noChangeArrowheads="1"/>
          </p:cNvSpPr>
          <p:nvPr/>
        </p:nvSpPr>
        <p:spPr bwMode="auto">
          <a:xfrm>
            <a:off x="64008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90" name="Text Box 94"/>
          <p:cNvSpPr txBox="1">
            <a:spLocks noChangeArrowheads="1"/>
          </p:cNvSpPr>
          <p:nvPr/>
        </p:nvSpPr>
        <p:spPr bwMode="auto">
          <a:xfrm>
            <a:off x="72390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9791" name="Text Box 95"/>
          <p:cNvSpPr txBox="1">
            <a:spLocks noChangeArrowheads="1"/>
          </p:cNvSpPr>
          <p:nvPr/>
        </p:nvSpPr>
        <p:spPr bwMode="auto">
          <a:xfrm>
            <a:off x="8229600" y="4286250"/>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FF00"/>
                </a:solidFill>
                <a:latin typeface="Times New Roman" panose="02020603050405020304" pitchFamily="18" charset="0"/>
              </a:rPr>
              <a:t>0</a:t>
            </a:r>
          </a:p>
        </p:txBody>
      </p:sp>
      <p:sp>
        <p:nvSpPr>
          <p:cNvPr id="2" name="Cloud Callout 1"/>
          <p:cNvSpPr/>
          <p:nvPr/>
        </p:nvSpPr>
        <p:spPr>
          <a:xfrm>
            <a:off x="4191000" y="-69465"/>
            <a:ext cx="4572000" cy="114300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8200" y="85658"/>
            <a:ext cx="4038600" cy="830997"/>
          </a:xfrm>
          <a:prstGeom prst="rect">
            <a:avLst/>
          </a:prstGeom>
          <a:noFill/>
        </p:spPr>
        <p:txBody>
          <a:bodyPr wrap="square" rtlCol="0">
            <a:spAutoFit/>
          </a:bodyPr>
          <a:lstStyle/>
          <a:p>
            <a:r>
              <a:rPr lang="vi-VN" altLang="en-US" sz="2400">
                <a:solidFill>
                  <a:schemeClr val="tx2">
                    <a:lumMod val="50000"/>
                  </a:schemeClr>
                </a:solidFill>
                <a:latin typeface="Times New Roman" panose="02020603050405020304" pitchFamily="18" charset="0"/>
              </a:rPr>
              <a:t>Kể tên c</a:t>
            </a:r>
            <a:r>
              <a:rPr lang="en-US" altLang="en-US" sz="2400">
                <a:solidFill>
                  <a:schemeClr val="tx2">
                    <a:lumMod val="50000"/>
                  </a:schemeClr>
                </a:solidFill>
                <a:latin typeface="Times New Roman" panose="02020603050405020304" pitchFamily="18" charset="0"/>
              </a:rPr>
              <a:t>ác hàng, lớp đơn vị đã học theo thứ tự từ </a:t>
            </a:r>
            <a:r>
              <a:rPr lang="en-US" altLang="en-US" sz="2400" b="1">
                <a:solidFill>
                  <a:srgbClr val="FF0000"/>
                </a:solidFill>
                <a:latin typeface="Times New Roman" panose="02020603050405020304" pitchFamily="18" charset="0"/>
              </a:rPr>
              <a:t>bé đến lớn:</a:t>
            </a:r>
          </a:p>
        </p:txBody>
      </p:sp>
      <p:sp>
        <p:nvSpPr>
          <p:cNvPr id="41" name="TextBox 40"/>
          <p:cNvSpPr txBox="1"/>
          <p:nvPr/>
        </p:nvSpPr>
        <p:spPr>
          <a:xfrm>
            <a:off x="4630288" y="93939"/>
            <a:ext cx="4018413" cy="830997"/>
          </a:xfrm>
          <a:prstGeom prst="rect">
            <a:avLst/>
          </a:prstGeom>
          <a:noFill/>
        </p:spPr>
        <p:txBody>
          <a:bodyPr wrap="square" rtlCol="0">
            <a:spAutoFit/>
          </a:bodyPr>
          <a:lstStyle/>
          <a:p>
            <a:r>
              <a:rPr lang="vi-VN" altLang="en-US" sz="2400">
                <a:solidFill>
                  <a:schemeClr val="tx2">
                    <a:lumMod val="50000"/>
                  </a:schemeClr>
                </a:solidFill>
                <a:latin typeface="Times New Roman" panose="02020603050405020304" pitchFamily="18" charset="0"/>
              </a:rPr>
              <a:t>Kể tên c</a:t>
            </a:r>
            <a:r>
              <a:rPr lang="en-US" altLang="en-US" sz="2400">
                <a:solidFill>
                  <a:schemeClr val="tx2">
                    <a:lumMod val="50000"/>
                  </a:schemeClr>
                </a:solidFill>
                <a:latin typeface="Times New Roman" panose="02020603050405020304" pitchFamily="18" charset="0"/>
              </a:rPr>
              <a:t>ác hàng, lớp đơn vị đã học theo thứ tự từ </a:t>
            </a:r>
            <a:r>
              <a:rPr lang="vi-VN" altLang="en-US" sz="2400" b="1">
                <a:solidFill>
                  <a:srgbClr val="FF0000"/>
                </a:solidFill>
                <a:latin typeface="Times New Roman" panose="02020603050405020304" pitchFamily="18" charset="0"/>
              </a:rPr>
              <a:t>lớn</a:t>
            </a:r>
            <a:r>
              <a:rPr lang="en-US" altLang="en-US" sz="2400" b="1">
                <a:solidFill>
                  <a:srgbClr val="FF0000"/>
                </a:solidFill>
                <a:latin typeface="Times New Roman" panose="02020603050405020304" pitchFamily="18" charset="0"/>
              </a:rPr>
              <a:t> đến </a:t>
            </a:r>
            <a:r>
              <a:rPr lang="vi-VN" altLang="en-US" sz="2400" b="1">
                <a:solidFill>
                  <a:srgbClr val="FF0000"/>
                </a:solidFill>
                <a:latin typeface="Times New Roman" panose="02020603050405020304" pitchFamily="18" charset="0"/>
              </a:rPr>
              <a:t>bé</a:t>
            </a:r>
            <a:r>
              <a:rPr lang="en-US" altLang="en-US" sz="2400" b="1">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1733315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58"/>
                                        </p:tgtEl>
                                        <p:attrNameLst>
                                          <p:attrName>style.visibility</p:attrName>
                                        </p:attrNameLst>
                                      </p:cBhvr>
                                      <p:to>
                                        <p:strVal val="visible"/>
                                      </p:to>
                                    </p:set>
                                    <p:animEffect transition="in" filter="checkerboard(across)">
                                      <p:cBhvr>
                                        <p:cTn id="7" dur="500"/>
                                        <p:tgtEl>
                                          <p:spTgt spid="297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757"/>
                                        </p:tgtEl>
                                        <p:attrNameLst>
                                          <p:attrName>style.visibility</p:attrName>
                                        </p:attrNameLst>
                                      </p:cBhvr>
                                      <p:to>
                                        <p:strVal val="visible"/>
                                      </p:to>
                                    </p:set>
                                    <p:animEffect transition="in" filter="checkerboard(across)">
                                      <p:cBhvr>
                                        <p:cTn id="10" dur="500"/>
                                        <p:tgtEl>
                                          <p:spTgt spid="297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2000"/>
                                        <p:tgtEl>
                                          <p:spTgt spid="29758"/>
                                        </p:tgtEl>
                                      </p:cBhvr>
                                    </p:animEffect>
                                    <p:set>
                                      <p:cBhvr>
                                        <p:cTn id="15" dur="1" fill="hold">
                                          <p:stCondLst>
                                            <p:cond delay="1999"/>
                                          </p:stCondLst>
                                        </p:cTn>
                                        <p:tgtEl>
                                          <p:spTgt spid="29758"/>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000"/>
                                        <p:tgtEl>
                                          <p:spTgt spid="29757"/>
                                        </p:tgtEl>
                                      </p:cBhvr>
                                    </p:animEffect>
                                    <p:set>
                                      <p:cBhvr>
                                        <p:cTn id="18" dur="1" fill="hold">
                                          <p:stCondLst>
                                            <p:cond delay="1999"/>
                                          </p:stCondLst>
                                        </p:cTn>
                                        <p:tgtEl>
                                          <p:spTgt spid="29757"/>
                                        </p:tgtEl>
                                        <p:attrNameLst>
                                          <p:attrName>style.visibility</p:attrName>
                                        </p:attrNameLst>
                                      </p:cBhvr>
                                      <p:to>
                                        <p:strVal val="hidden"/>
                                      </p:to>
                                    </p:set>
                                  </p:childTnLst>
                                </p:cTn>
                              </p:par>
                              <p:par>
                                <p:cTn id="19" presetID="8" presetClass="entr" presetSubtype="16" fill="hold" grpId="0" nodeType="withEffect">
                                  <p:stCondLst>
                                    <p:cond delay="0"/>
                                  </p:stCondLst>
                                  <p:childTnLst>
                                    <p:set>
                                      <p:cBhvr>
                                        <p:cTn id="20" dur="1" fill="hold">
                                          <p:stCondLst>
                                            <p:cond delay="0"/>
                                          </p:stCondLst>
                                        </p:cTn>
                                        <p:tgtEl>
                                          <p:spTgt spid="29763"/>
                                        </p:tgtEl>
                                        <p:attrNameLst>
                                          <p:attrName>style.visibility</p:attrName>
                                        </p:attrNameLst>
                                      </p:cBhvr>
                                      <p:to>
                                        <p:strVal val="visible"/>
                                      </p:to>
                                    </p:set>
                                    <p:animEffect transition="in" filter="diamond(in)">
                                      <p:cBhvr>
                                        <p:cTn id="21" dur="2000"/>
                                        <p:tgtEl>
                                          <p:spTgt spid="2976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9764"/>
                                        </p:tgtEl>
                                        <p:attrNameLst>
                                          <p:attrName>style.visibility</p:attrName>
                                        </p:attrNameLst>
                                      </p:cBhvr>
                                      <p:to>
                                        <p:strVal val="visible"/>
                                      </p:to>
                                    </p:set>
                                    <p:animEffect transition="in" filter="diamond(in)">
                                      <p:cBhvr>
                                        <p:cTn id="24" dur="2000"/>
                                        <p:tgtEl>
                                          <p:spTgt spid="297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9775"/>
                                        </p:tgtEl>
                                        <p:attrNameLst>
                                          <p:attrName>style.visibility</p:attrName>
                                        </p:attrNameLst>
                                      </p:cBhvr>
                                      <p:to>
                                        <p:strVal val="visible"/>
                                      </p:to>
                                    </p:set>
                                    <p:animEffect transition="in" filter="checkerboard(across)">
                                      <p:cBhvr>
                                        <p:cTn id="29" dur="500"/>
                                        <p:tgtEl>
                                          <p:spTgt spid="2977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9776"/>
                                        </p:tgtEl>
                                        <p:attrNameLst>
                                          <p:attrName>style.visibility</p:attrName>
                                        </p:attrNameLst>
                                      </p:cBhvr>
                                      <p:to>
                                        <p:strVal val="visible"/>
                                      </p:to>
                                    </p:set>
                                    <p:animEffect transition="in" filter="checkerboard(across)">
                                      <p:cBhvr>
                                        <p:cTn id="32" dur="500"/>
                                        <p:tgtEl>
                                          <p:spTgt spid="2977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9777"/>
                                        </p:tgtEl>
                                        <p:attrNameLst>
                                          <p:attrName>style.visibility</p:attrName>
                                        </p:attrNameLst>
                                      </p:cBhvr>
                                      <p:to>
                                        <p:strVal val="visible"/>
                                      </p:to>
                                    </p:set>
                                    <p:animEffect transition="in" filter="checkerboard(across)">
                                      <p:cBhvr>
                                        <p:cTn id="35" dur="500"/>
                                        <p:tgtEl>
                                          <p:spTgt spid="2977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9778"/>
                                        </p:tgtEl>
                                        <p:attrNameLst>
                                          <p:attrName>style.visibility</p:attrName>
                                        </p:attrNameLst>
                                      </p:cBhvr>
                                      <p:to>
                                        <p:strVal val="visible"/>
                                      </p:to>
                                    </p:set>
                                    <p:animEffect transition="in" filter="checkerboard(across)">
                                      <p:cBhvr>
                                        <p:cTn id="38" dur="500"/>
                                        <p:tgtEl>
                                          <p:spTgt spid="29778"/>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9779"/>
                                        </p:tgtEl>
                                        <p:attrNameLst>
                                          <p:attrName>style.visibility</p:attrName>
                                        </p:attrNameLst>
                                      </p:cBhvr>
                                      <p:to>
                                        <p:strVal val="visible"/>
                                      </p:to>
                                    </p:set>
                                    <p:animEffect transition="in" filter="checkerboard(across)">
                                      <p:cBhvr>
                                        <p:cTn id="41" dur="500"/>
                                        <p:tgtEl>
                                          <p:spTgt spid="29779"/>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9780"/>
                                        </p:tgtEl>
                                        <p:attrNameLst>
                                          <p:attrName>style.visibility</p:attrName>
                                        </p:attrNameLst>
                                      </p:cBhvr>
                                      <p:to>
                                        <p:strVal val="visible"/>
                                      </p:to>
                                    </p:set>
                                    <p:animEffect transition="in" filter="checkerboard(across)">
                                      <p:cBhvr>
                                        <p:cTn id="44" dur="500"/>
                                        <p:tgtEl>
                                          <p:spTgt spid="29780"/>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9781"/>
                                        </p:tgtEl>
                                        <p:attrNameLst>
                                          <p:attrName>style.visibility</p:attrName>
                                        </p:attrNameLst>
                                      </p:cBhvr>
                                      <p:to>
                                        <p:strVal val="visible"/>
                                      </p:to>
                                    </p:set>
                                    <p:animEffect transition="in" filter="checkerboard(across)">
                                      <p:cBhvr>
                                        <p:cTn id="47" dur="500"/>
                                        <p:tgtEl>
                                          <p:spTgt spid="29781"/>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9782"/>
                                        </p:tgtEl>
                                        <p:attrNameLst>
                                          <p:attrName>style.visibility</p:attrName>
                                        </p:attrNameLst>
                                      </p:cBhvr>
                                      <p:to>
                                        <p:strVal val="visible"/>
                                      </p:to>
                                    </p:set>
                                    <p:animEffect transition="in" filter="checkerboard(across)">
                                      <p:cBhvr>
                                        <p:cTn id="50" dur="500"/>
                                        <p:tgtEl>
                                          <p:spTgt spid="29782"/>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9783"/>
                                        </p:tgtEl>
                                        <p:attrNameLst>
                                          <p:attrName>style.visibility</p:attrName>
                                        </p:attrNameLst>
                                      </p:cBhvr>
                                      <p:to>
                                        <p:strVal val="visible"/>
                                      </p:to>
                                    </p:set>
                                    <p:animEffect transition="in" filter="checkerboard(across)">
                                      <p:cBhvr>
                                        <p:cTn id="53" dur="500"/>
                                        <p:tgtEl>
                                          <p:spTgt spid="2978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9774"/>
                                        </p:tgtEl>
                                        <p:attrNameLst>
                                          <p:attrName>style.visibility</p:attrName>
                                        </p:attrNameLst>
                                      </p:cBhvr>
                                      <p:to>
                                        <p:strVal val="visible"/>
                                      </p:to>
                                    </p:set>
                                    <p:animEffect transition="in" filter="box(in)">
                                      <p:cBhvr>
                                        <p:cTn id="58" dur="500"/>
                                        <p:tgtEl>
                                          <p:spTgt spid="297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784"/>
                                        </p:tgtEl>
                                        <p:attrNameLst>
                                          <p:attrName>style.visibility</p:attrName>
                                        </p:attrNameLst>
                                      </p:cBhvr>
                                      <p:to>
                                        <p:strVal val="visible"/>
                                      </p:to>
                                    </p:set>
                                    <p:anim calcmode="lin" valueType="num">
                                      <p:cBhvr additive="base">
                                        <p:cTn id="63" dur="500" fill="hold"/>
                                        <p:tgtEl>
                                          <p:spTgt spid="29784"/>
                                        </p:tgtEl>
                                        <p:attrNameLst>
                                          <p:attrName>ppt_x</p:attrName>
                                        </p:attrNameLst>
                                      </p:cBhvr>
                                      <p:tavLst>
                                        <p:tav tm="0">
                                          <p:val>
                                            <p:strVal val="#ppt_x"/>
                                          </p:val>
                                        </p:tav>
                                        <p:tav tm="100000">
                                          <p:val>
                                            <p:strVal val="#ppt_x"/>
                                          </p:val>
                                        </p:tav>
                                      </p:tavLst>
                                    </p:anim>
                                    <p:anim calcmode="lin" valueType="num">
                                      <p:cBhvr additive="base">
                                        <p:cTn id="64" dur="500" fill="hold"/>
                                        <p:tgtEl>
                                          <p:spTgt spid="2978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785"/>
                                        </p:tgtEl>
                                        <p:attrNameLst>
                                          <p:attrName>style.visibility</p:attrName>
                                        </p:attrNameLst>
                                      </p:cBhvr>
                                      <p:to>
                                        <p:strVal val="visible"/>
                                      </p:to>
                                    </p:set>
                                    <p:anim calcmode="lin" valueType="num">
                                      <p:cBhvr additive="base">
                                        <p:cTn id="67" dur="500" fill="hold"/>
                                        <p:tgtEl>
                                          <p:spTgt spid="29785"/>
                                        </p:tgtEl>
                                        <p:attrNameLst>
                                          <p:attrName>ppt_x</p:attrName>
                                        </p:attrNameLst>
                                      </p:cBhvr>
                                      <p:tavLst>
                                        <p:tav tm="0">
                                          <p:val>
                                            <p:strVal val="#ppt_x"/>
                                          </p:val>
                                        </p:tav>
                                        <p:tav tm="100000">
                                          <p:val>
                                            <p:strVal val="#ppt_x"/>
                                          </p:val>
                                        </p:tav>
                                      </p:tavLst>
                                    </p:anim>
                                    <p:anim calcmode="lin" valueType="num">
                                      <p:cBhvr additive="base">
                                        <p:cTn id="68" dur="500" fill="hold"/>
                                        <p:tgtEl>
                                          <p:spTgt spid="2978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786"/>
                                        </p:tgtEl>
                                        <p:attrNameLst>
                                          <p:attrName>style.visibility</p:attrName>
                                        </p:attrNameLst>
                                      </p:cBhvr>
                                      <p:to>
                                        <p:strVal val="visible"/>
                                      </p:to>
                                    </p:set>
                                    <p:anim calcmode="lin" valueType="num">
                                      <p:cBhvr additive="base">
                                        <p:cTn id="71" dur="500" fill="hold"/>
                                        <p:tgtEl>
                                          <p:spTgt spid="29786"/>
                                        </p:tgtEl>
                                        <p:attrNameLst>
                                          <p:attrName>ppt_x</p:attrName>
                                        </p:attrNameLst>
                                      </p:cBhvr>
                                      <p:tavLst>
                                        <p:tav tm="0">
                                          <p:val>
                                            <p:strVal val="#ppt_x"/>
                                          </p:val>
                                        </p:tav>
                                        <p:tav tm="100000">
                                          <p:val>
                                            <p:strVal val="#ppt_x"/>
                                          </p:val>
                                        </p:tav>
                                      </p:tavLst>
                                    </p:anim>
                                    <p:anim calcmode="lin" valueType="num">
                                      <p:cBhvr additive="base">
                                        <p:cTn id="72" dur="500" fill="hold"/>
                                        <p:tgtEl>
                                          <p:spTgt spid="2978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787"/>
                                        </p:tgtEl>
                                        <p:attrNameLst>
                                          <p:attrName>style.visibility</p:attrName>
                                        </p:attrNameLst>
                                      </p:cBhvr>
                                      <p:to>
                                        <p:strVal val="visible"/>
                                      </p:to>
                                    </p:set>
                                    <p:anim calcmode="lin" valueType="num">
                                      <p:cBhvr additive="base">
                                        <p:cTn id="75" dur="500" fill="hold"/>
                                        <p:tgtEl>
                                          <p:spTgt spid="29787"/>
                                        </p:tgtEl>
                                        <p:attrNameLst>
                                          <p:attrName>ppt_x</p:attrName>
                                        </p:attrNameLst>
                                      </p:cBhvr>
                                      <p:tavLst>
                                        <p:tav tm="0">
                                          <p:val>
                                            <p:strVal val="#ppt_x"/>
                                          </p:val>
                                        </p:tav>
                                        <p:tav tm="100000">
                                          <p:val>
                                            <p:strVal val="#ppt_x"/>
                                          </p:val>
                                        </p:tav>
                                      </p:tavLst>
                                    </p:anim>
                                    <p:anim calcmode="lin" valueType="num">
                                      <p:cBhvr additive="base">
                                        <p:cTn id="76" dur="500" fill="hold"/>
                                        <p:tgtEl>
                                          <p:spTgt spid="2978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788"/>
                                        </p:tgtEl>
                                        <p:attrNameLst>
                                          <p:attrName>style.visibility</p:attrName>
                                        </p:attrNameLst>
                                      </p:cBhvr>
                                      <p:to>
                                        <p:strVal val="visible"/>
                                      </p:to>
                                    </p:set>
                                    <p:anim calcmode="lin" valueType="num">
                                      <p:cBhvr additive="base">
                                        <p:cTn id="79" dur="500" fill="hold"/>
                                        <p:tgtEl>
                                          <p:spTgt spid="29788"/>
                                        </p:tgtEl>
                                        <p:attrNameLst>
                                          <p:attrName>ppt_x</p:attrName>
                                        </p:attrNameLst>
                                      </p:cBhvr>
                                      <p:tavLst>
                                        <p:tav tm="0">
                                          <p:val>
                                            <p:strVal val="#ppt_x"/>
                                          </p:val>
                                        </p:tav>
                                        <p:tav tm="100000">
                                          <p:val>
                                            <p:strVal val="#ppt_x"/>
                                          </p:val>
                                        </p:tav>
                                      </p:tavLst>
                                    </p:anim>
                                    <p:anim calcmode="lin" valueType="num">
                                      <p:cBhvr additive="base">
                                        <p:cTn id="80" dur="500" fill="hold"/>
                                        <p:tgtEl>
                                          <p:spTgt spid="2978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789"/>
                                        </p:tgtEl>
                                        <p:attrNameLst>
                                          <p:attrName>style.visibility</p:attrName>
                                        </p:attrNameLst>
                                      </p:cBhvr>
                                      <p:to>
                                        <p:strVal val="visible"/>
                                      </p:to>
                                    </p:set>
                                    <p:anim calcmode="lin" valueType="num">
                                      <p:cBhvr additive="base">
                                        <p:cTn id="83" dur="500" fill="hold"/>
                                        <p:tgtEl>
                                          <p:spTgt spid="29789"/>
                                        </p:tgtEl>
                                        <p:attrNameLst>
                                          <p:attrName>ppt_x</p:attrName>
                                        </p:attrNameLst>
                                      </p:cBhvr>
                                      <p:tavLst>
                                        <p:tav tm="0">
                                          <p:val>
                                            <p:strVal val="#ppt_x"/>
                                          </p:val>
                                        </p:tav>
                                        <p:tav tm="100000">
                                          <p:val>
                                            <p:strVal val="#ppt_x"/>
                                          </p:val>
                                        </p:tav>
                                      </p:tavLst>
                                    </p:anim>
                                    <p:anim calcmode="lin" valueType="num">
                                      <p:cBhvr additive="base">
                                        <p:cTn id="84" dur="500" fill="hold"/>
                                        <p:tgtEl>
                                          <p:spTgt spid="2978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9790"/>
                                        </p:tgtEl>
                                        <p:attrNameLst>
                                          <p:attrName>style.visibility</p:attrName>
                                        </p:attrNameLst>
                                      </p:cBhvr>
                                      <p:to>
                                        <p:strVal val="visible"/>
                                      </p:to>
                                    </p:set>
                                    <p:anim calcmode="lin" valueType="num">
                                      <p:cBhvr additive="base">
                                        <p:cTn id="87" dur="500" fill="hold"/>
                                        <p:tgtEl>
                                          <p:spTgt spid="29790"/>
                                        </p:tgtEl>
                                        <p:attrNameLst>
                                          <p:attrName>ppt_x</p:attrName>
                                        </p:attrNameLst>
                                      </p:cBhvr>
                                      <p:tavLst>
                                        <p:tav tm="0">
                                          <p:val>
                                            <p:strVal val="#ppt_x"/>
                                          </p:val>
                                        </p:tav>
                                        <p:tav tm="100000">
                                          <p:val>
                                            <p:strVal val="#ppt_x"/>
                                          </p:val>
                                        </p:tav>
                                      </p:tavLst>
                                    </p:anim>
                                    <p:anim calcmode="lin" valueType="num">
                                      <p:cBhvr additive="base">
                                        <p:cTn id="88" dur="500" fill="hold"/>
                                        <p:tgtEl>
                                          <p:spTgt spid="2979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791"/>
                                        </p:tgtEl>
                                        <p:attrNameLst>
                                          <p:attrName>style.visibility</p:attrName>
                                        </p:attrNameLst>
                                      </p:cBhvr>
                                      <p:to>
                                        <p:strVal val="visible"/>
                                      </p:to>
                                    </p:set>
                                    <p:anim calcmode="lin" valueType="num">
                                      <p:cBhvr additive="base">
                                        <p:cTn id="91" dur="500" fill="hold"/>
                                        <p:tgtEl>
                                          <p:spTgt spid="29791"/>
                                        </p:tgtEl>
                                        <p:attrNameLst>
                                          <p:attrName>ppt_x</p:attrName>
                                        </p:attrNameLst>
                                      </p:cBhvr>
                                      <p:tavLst>
                                        <p:tav tm="0">
                                          <p:val>
                                            <p:strVal val="#ppt_x"/>
                                          </p:val>
                                        </p:tav>
                                        <p:tav tm="100000">
                                          <p:val>
                                            <p:strVal val="#ppt_x"/>
                                          </p:val>
                                        </p:tav>
                                      </p:tavLst>
                                    </p:anim>
                                    <p:anim calcmode="lin" valueType="num">
                                      <p:cBhvr additive="base">
                                        <p:cTn id="92" dur="500" fill="hold"/>
                                        <p:tgtEl>
                                          <p:spTgt spid="2979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xit" presetSubtype="10" fill="hold" grpId="1" nodeType="clickEffect">
                                  <p:stCondLst>
                                    <p:cond delay="0"/>
                                  </p:stCondLst>
                                  <p:childTnLst>
                                    <p:animEffect transition="out" filter="checkerboard(across)">
                                      <p:cBhvr>
                                        <p:cTn id="96" dur="500"/>
                                        <p:tgtEl>
                                          <p:spTgt spid="29763"/>
                                        </p:tgtEl>
                                      </p:cBhvr>
                                    </p:animEffect>
                                    <p:set>
                                      <p:cBhvr>
                                        <p:cTn id="97" dur="1" fill="hold">
                                          <p:stCondLst>
                                            <p:cond delay="499"/>
                                          </p:stCondLst>
                                        </p:cTn>
                                        <p:tgtEl>
                                          <p:spTgt spid="29763"/>
                                        </p:tgtEl>
                                        <p:attrNameLst>
                                          <p:attrName>style.visibility</p:attrName>
                                        </p:attrNameLst>
                                      </p:cBhvr>
                                      <p:to>
                                        <p:strVal val="hidden"/>
                                      </p:to>
                                    </p:set>
                                  </p:childTnLst>
                                </p:cTn>
                              </p:par>
                              <p:par>
                                <p:cTn id="98" presetID="5" presetClass="exit" presetSubtype="10" fill="hold" grpId="1" nodeType="withEffect">
                                  <p:stCondLst>
                                    <p:cond delay="0"/>
                                  </p:stCondLst>
                                  <p:childTnLst>
                                    <p:animEffect transition="out" filter="checkerboard(across)">
                                      <p:cBhvr>
                                        <p:cTn id="99" dur="500"/>
                                        <p:tgtEl>
                                          <p:spTgt spid="29764"/>
                                        </p:tgtEl>
                                      </p:cBhvr>
                                    </p:animEffect>
                                    <p:set>
                                      <p:cBhvr>
                                        <p:cTn id="100" dur="1" fill="hold">
                                          <p:stCondLst>
                                            <p:cond delay="499"/>
                                          </p:stCondLst>
                                        </p:cTn>
                                        <p:tgtEl>
                                          <p:spTgt spid="29764"/>
                                        </p:tgtEl>
                                        <p:attrNameLst>
                                          <p:attrName>style.visibility</p:attrName>
                                        </p:attrNameLst>
                                      </p:cBhvr>
                                      <p:to>
                                        <p:strVal val="hidden"/>
                                      </p:to>
                                    </p:set>
                                  </p:childTnLst>
                                </p:cTn>
                              </p:par>
                              <p:par>
                                <p:cTn id="101" presetID="5" presetClass="exit" presetSubtype="10" fill="hold" grpId="1" nodeType="withEffect">
                                  <p:stCondLst>
                                    <p:cond delay="0"/>
                                  </p:stCondLst>
                                  <p:childTnLst>
                                    <p:animEffect transition="out" filter="checkerboard(across)">
                                      <p:cBhvr>
                                        <p:cTn id="102" dur="500"/>
                                        <p:tgtEl>
                                          <p:spTgt spid="29774"/>
                                        </p:tgtEl>
                                      </p:cBhvr>
                                    </p:animEffect>
                                    <p:set>
                                      <p:cBhvr>
                                        <p:cTn id="103" dur="1" fill="hold">
                                          <p:stCondLst>
                                            <p:cond delay="499"/>
                                          </p:stCondLst>
                                        </p:cTn>
                                        <p:tgtEl>
                                          <p:spTgt spid="2977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 calcmode="lin" valueType="num">
                                      <p:cBhvr additive="base">
                                        <p:cTn id="108" dur="500" fill="hold"/>
                                        <p:tgtEl>
                                          <p:spTgt spid="2"/>
                                        </p:tgtEl>
                                        <p:attrNameLst>
                                          <p:attrName>ppt_x</p:attrName>
                                        </p:attrNameLst>
                                      </p:cBhvr>
                                      <p:tavLst>
                                        <p:tav tm="0">
                                          <p:val>
                                            <p:strVal val="#ppt_x"/>
                                          </p:val>
                                        </p:tav>
                                        <p:tav tm="100000">
                                          <p:val>
                                            <p:strVal val="#ppt_x"/>
                                          </p:val>
                                        </p:tav>
                                      </p:tavLst>
                                    </p:anim>
                                    <p:anim calcmode="lin" valueType="num">
                                      <p:cBhvr additive="base">
                                        <p:cTn id="109" dur="500" fill="hold"/>
                                        <p:tgtEl>
                                          <p:spTgt spid="2"/>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additive="base">
                                        <p:cTn id="112" dur="500" fill="hold"/>
                                        <p:tgtEl>
                                          <p:spTgt spid="3"/>
                                        </p:tgtEl>
                                        <p:attrNameLst>
                                          <p:attrName>ppt_x</p:attrName>
                                        </p:attrNameLst>
                                      </p:cBhvr>
                                      <p:tavLst>
                                        <p:tav tm="0">
                                          <p:val>
                                            <p:strVal val="#ppt_x"/>
                                          </p:val>
                                        </p:tav>
                                        <p:tav tm="100000">
                                          <p:val>
                                            <p:strVal val="#ppt_x"/>
                                          </p:val>
                                        </p:tav>
                                      </p:tavLst>
                                    </p:anim>
                                    <p:anim calcmode="lin" valueType="num">
                                      <p:cBhvr additive="base">
                                        <p:cTn id="1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1" presetClass="exit" presetSubtype="1" fill="hold" grpId="1" nodeType="clickEffect">
                                  <p:stCondLst>
                                    <p:cond delay="0"/>
                                  </p:stCondLst>
                                  <p:childTnLst>
                                    <p:animEffect transition="out" filter="wheel(1)">
                                      <p:cBhvr>
                                        <p:cTn id="117" dur="2000"/>
                                        <p:tgtEl>
                                          <p:spTgt spid="3"/>
                                        </p:tgtEl>
                                      </p:cBhvr>
                                    </p:animEffect>
                                    <p:set>
                                      <p:cBhvr>
                                        <p:cTn id="118" dur="1" fill="hold">
                                          <p:stCondLst>
                                            <p:cond delay="1999"/>
                                          </p:stCondLst>
                                        </p:cTn>
                                        <p:tgtEl>
                                          <p:spTgt spid="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barn(inVertical)">
                                      <p:cBhvr>
                                        <p:cTn id="1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57" grpId="0" animBg="1"/>
      <p:bldP spid="29757" grpId="1" animBg="1"/>
      <p:bldP spid="29758" grpId="0"/>
      <p:bldP spid="29758" grpId="1"/>
      <p:bldP spid="29763" grpId="0" animBg="1"/>
      <p:bldP spid="29763" grpId="1" animBg="1"/>
      <p:bldP spid="29764" grpId="0"/>
      <p:bldP spid="29764" grpId="1"/>
      <p:bldP spid="29774" grpId="0"/>
      <p:bldP spid="29774" grpId="1"/>
      <p:bldP spid="29775" grpId="0"/>
      <p:bldP spid="29776" grpId="0"/>
      <p:bldP spid="29777" grpId="0"/>
      <p:bldP spid="29778" grpId="0"/>
      <p:bldP spid="29779" grpId="0"/>
      <p:bldP spid="29780" grpId="0"/>
      <p:bldP spid="29781" grpId="0"/>
      <p:bldP spid="29782" grpId="0"/>
      <p:bldP spid="29783" grpId="0"/>
      <p:bldP spid="29784" grpId="0"/>
      <p:bldP spid="29785" grpId="0"/>
      <p:bldP spid="29786" grpId="0"/>
      <p:bldP spid="29787" grpId="0"/>
      <p:bldP spid="29788" grpId="0"/>
      <p:bldP spid="29789" grpId="0"/>
      <p:bldP spid="29790" grpId="0"/>
      <p:bldP spid="29791" grpId="0"/>
      <p:bldP spid="2" grpId="0" animBg="1"/>
      <p:bldP spid="3" grpId="0"/>
      <p:bldP spid="3" grpId="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Text Box 12"/>
          <p:cNvSpPr txBox="1">
            <a:spLocks noChangeArrowheads="1"/>
          </p:cNvSpPr>
          <p:nvPr/>
        </p:nvSpPr>
        <p:spPr bwMode="auto">
          <a:xfrm>
            <a:off x="457200" y="571500"/>
            <a:ext cx="46482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 10 tr</a:t>
            </a:r>
            <a:r>
              <a:rPr lang="en-US" altLang="en-US" sz="2400">
                <a:latin typeface="Times New Roman" pitchFamily="18" charset="0"/>
                <a:cs typeface="Arial" charset="0"/>
              </a:rPr>
              <a:t>ă</a:t>
            </a:r>
            <a:r>
              <a:rPr lang="en-US" altLang="en-US" sz="2800">
                <a:latin typeface="Times New Roman" pitchFamily="18" charset="0"/>
                <a:cs typeface="Arial" charset="0"/>
              </a:rPr>
              <a:t>m nghìn gọi là </a:t>
            </a:r>
            <a:r>
              <a:rPr lang="en-US" altLang="en-US" sz="2800">
                <a:solidFill>
                  <a:srgbClr val="FF0000"/>
                </a:solidFill>
                <a:latin typeface="Times New Roman" pitchFamily="18" charset="0"/>
                <a:cs typeface="Arial" charset="0"/>
              </a:rPr>
              <a:t>1 triệu</a:t>
            </a:r>
            <a:r>
              <a:rPr lang="en-US" altLang="en-US" sz="2800">
                <a:latin typeface="Times New Roman" pitchFamily="18" charset="0"/>
                <a:cs typeface="Arial" charset="0"/>
              </a:rPr>
              <a:t>, </a:t>
            </a:r>
          </a:p>
        </p:txBody>
      </p:sp>
      <p:sp>
        <p:nvSpPr>
          <p:cNvPr id="10253" name="Text Box 13"/>
          <p:cNvSpPr txBox="1">
            <a:spLocks noChangeArrowheads="1"/>
          </p:cNvSpPr>
          <p:nvPr/>
        </p:nvSpPr>
        <p:spPr bwMode="auto">
          <a:xfrm>
            <a:off x="457200" y="1200150"/>
            <a:ext cx="44196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10 triệu gọi là</a:t>
            </a:r>
            <a:r>
              <a:rPr lang="en-US" altLang="en-US" sz="2800">
                <a:solidFill>
                  <a:srgbClr val="FF0000"/>
                </a:solidFill>
                <a:latin typeface="Times New Roman" pitchFamily="18" charset="0"/>
                <a:cs typeface="Arial" charset="0"/>
              </a:rPr>
              <a:t> 1 chục triệu</a:t>
            </a:r>
            <a:r>
              <a:rPr lang="en-US" altLang="en-US" sz="2800">
                <a:latin typeface="Times New Roman" pitchFamily="18" charset="0"/>
                <a:cs typeface="Arial" charset="0"/>
              </a:rPr>
              <a:t>,</a:t>
            </a:r>
          </a:p>
        </p:txBody>
      </p:sp>
      <p:sp>
        <p:nvSpPr>
          <p:cNvPr id="10254" name="Text Box 14"/>
          <p:cNvSpPr txBox="1">
            <a:spLocks noChangeArrowheads="1"/>
          </p:cNvSpPr>
          <p:nvPr/>
        </p:nvSpPr>
        <p:spPr bwMode="auto">
          <a:xfrm>
            <a:off x="5029200" y="571500"/>
            <a:ext cx="35814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a:latin typeface="Times New Roman" pitchFamily="18" charset="0"/>
                <a:cs typeface="Arial" charset="0"/>
              </a:rPr>
              <a:t>viết là:1 000 000. </a:t>
            </a:r>
            <a:endParaRPr lang="en-US" altLang="en-US" sz="4000" b="0">
              <a:latin typeface="Times New Roman" pitchFamily="18" charset="0"/>
              <a:cs typeface="Arial" charset="0"/>
            </a:endParaRPr>
          </a:p>
        </p:txBody>
      </p:sp>
      <p:sp>
        <p:nvSpPr>
          <p:cNvPr id="10255" name="Text Box 15"/>
          <p:cNvSpPr txBox="1">
            <a:spLocks noChangeArrowheads="1"/>
          </p:cNvSpPr>
          <p:nvPr/>
        </p:nvSpPr>
        <p:spPr bwMode="auto">
          <a:xfrm>
            <a:off x="4876800" y="1200150"/>
            <a:ext cx="39624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a:latin typeface="Times New Roman" pitchFamily="18" charset="0"/>
                <a:cs typeface="Arial" charset="0"/>
              </a:rPr>
              <a:t>viết là: 10 000 000.</a:t>
            </a:r>
          </a:p>
        </p:txBody>
      </p:sp>
      <p:sp>
        <p:nvSpPr>
          <p:cNvPr id="10256" name="Text Box 16"/>
          <p:cNvSpPr txBox="1">
            <a:spLocks noChangeArrowheads="1"/>
          </p:cNvSpPr>
          <p:nvPr/>
        </p:nvSpPr>
        <p:spPr bwMode="auto">
          <a:xfrm>
            <a:off x="457200" y="1839516"/>
            <a:ext cx="52578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latin typeface="Times New Roman" pitchFamily="18" charset="0"/>
                <a:cs typeface="Arial" charset="0"/>
              </a:rPr>
              <a:t>10 chục triệu gọi là </a:t>
            </a:r>
            <a:r>
              <a:rPr lang="en-US" altLang="en-US" sz="2800">
                <a:solidFill>
                  <a:srgbClr val="FF0000"/>
                </a:solidFill>
                <a:latin typeface="Times New Roman" pitchFamily="18" charset="0"/>
                <a:cs typeface="Arial" charset="0"/>
              </a:rPr>
              <a:t>1 tr</a:t>
            </a:r>
            <a:r>
              <a:rPr lang="en-US" altLang="en-US" sz="2400">
                <a:solidFill>
                  <a:srgbClr val="FF0000"/>
                </a:solidFill>
                <a:latin typeface="Times New Roman" pitchFamily="18" charset="0"/>
                <a:cs typeface="Arial" charset="0"/>
              </a:rPr>
              <a:t>ă</a:t>
            </a:r>
            <a:r>
              <a:rPr lang="en-US" altLang="en-US" sz="2800">
                <a:solidFill>
                  <a:srgbClr val="FF0000"/>
                </a:solidFill>
                <a:latin typeface="Times New Roman" pitchFamily="18" charset="0"/>
                <a:cs typeface="Arial" charset="0"/>
              </a:rPr>
              <a:t>m triệu</a:t>
            </a:r>
            <a:r>
              <a:rPr lang="en-US" altLang="en-US" sz="2800">
                <a:latin typeface="Times New Roman" pitchFamily="18" charset="0"/>
                <a:cs typeface="Arial" charset="0"/>
              </a:rPr>
              <a:t>,</a:t>
            </a:r>
          </a:p>
        </p:txBody>
      </p:sp>
      <p:sp>
        <p:nvSpPr>
          <p:cNvPr id="10257" name="Text Box 17"/>
          <p:cNvSpPr txBox="1">
            <a:spLocks noChangeArrowheads="1"/>
          </p:cNvSpPr>
          <p:nvPr/>
        </p:nvSpPr>
        <p:spPr bwMode="auto">
          <a:xfrm>
            <a:off x="5486400" y="1839516"/>
            <a:ext cx="32766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là:100 000 000.</a:t>
            </a:r>
          </a:p>
        </p:txBody>
      </p:sp>
      <p:sp>
        <p:nvSpPr>
          <p:cNvPr id="10258" name="Text Box 18"/>
          <p:cNvSpPr txBox="1">
            <a:spLocks noChangeArrowheads="1"/>
          </p:cNvSpPr>
          <p:nvPr/>
        </p:nvSpPr>
        <p:spPr bwMode="auto">
          <a:xfrm>
            <a:off x="457200" y="2582466"/>
            <a:ext cx="83058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solidFill>
                  <a:srgbClr val="FF0000"/>
                </a:solidFill>
                <a:latin typeface="Times New Roman" pitchFamily="18" charset="0"/>
                <a:cs typeface="Arial" charset="0"/>
              </a:rPr>
              <a:t>Lớp triệu gồm các hàng: triệu, chục triệu, tr</a:t>
            </a:r>
            <a:r>
              <a:rPr lang="en-US" altLang="en-US" sz="2400">
                <a:solidFill>
                  <a:srgbClr val="FF0000"/>
                </a:solidFill>
                <a:latin typeface="Times New Roman" pitchFamily="18" charset="0"/>
                <a:cs typeface="Arial" charset="0"/>
              </a:rPr>
              <a:t>ă</a:t>
            </a:r>
            <a:r>
              <a:rPr lang="en-US" altLang="en-US" sz="2800">
                <a:solidFill>
                  <a:srgbClr val="FF0000"/>
                </a:solidFill>
                <a:latin typeface="Times New Roman" pitchFamily="18" charset="0"/>
                <a:cs typeface="Arial" charset="0"/>
              </a:rPr>
              <a:t>m triệu</a:t>
            </a:r>
            <a:r>
              <a:rPr lang="vi-VN" altLang="en-US" sz="2800">
                <a:solidFill>
                  <a:srgbClr val="FF0000"/>
                </a:solidFill>
                <a:latin typeface="Times New Roman" pitchFamily="18" charset="0"/>
                <a:cs typeface="Arial" charset="0"/>
              </a:rPr>
              <a:t>.</a:t>
            </a:r>
            <a:endParaRPr lang="en-US" altLang="en-US" sz="2800">
              <a:solidFill>
                <a:srgbClr val="FF0000"/>
              </a:solidFill>
              <a:latin typeface="Times New Roman" pitchFamily="18" charset="0"/>
              <a:cs typeface="Arial" charset="0"/>
            </a:endParaRPr>
          </a:p>
        </p:txBody>
      </p:sp>
      <p:sp>
        <p:nvSpPr>
          <p:cNvPr id="14348" name="Text Box 20"/>
          <p:cNvSpPr txBox="1">
            <a:spLocks noChangeArrowheads="1"/>
          </p:cNvSpPr>
          <p:nvPr/>
        </p:nvSpPr>
        <p:spPr bwMode="auto">
          <a:xfrm>
            <a:off x="533400" y="3638550"/>
            <a:ext cx="7696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sz="2000"/>
              <a:t>2 hàng đứng liền kề nhau gấp hoặc kém nhau bao nhiêu lần? </a:t>
            </a:r>
          </a:p>
        </p:txBody>
      </p:sp>
      <p:sp>
        <p:nvSpPr>
          <p:cNvPr id="13" name="Text Box 20"/>
          <p:cNvSpPr txBox="1">
            <a:spLocks noChangeArrowheads="1"/>
          </p:cNvSpPr>
          <p:nvPr/>
        </p:nvSpPr>
        <p:spPr bwMode="auto">
          <a:xfrm>
            <a:off x="3581400" y="4019550"/>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FF0000"/>
                </a:solidFill>
                <a:latin typeface="Times New Roman" panose="02020603050405020304" pitchFamily="18" charset="0"/>
              </a:rPr>
              <a:t>10 lần</a:t>
            </a:r>
          </a:p>
        </p:txBody>
      </p:sp>
    </p:spTree>
    <p:extLst>
      <p:ext uri="{BB962C8B-B14F-4D97-AF65-F5344CB8AC3E}">
        <p14:creationId xmlns:p14="http://schemas.microsoft.com/office/powerpoint/2010/main" val="21914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arn(inVertical)">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6"/>
          <p:cNvGraphicFramePr>
            <a:graphicFrameLocks noGrp="1" noChangeAspect="1"/>
          </p:cNvGraphicFramePr>
          <p:nvPr>
            <p:ph/>
          </p:nvPr>
        </p:nvGraphicFramePr>
        <p:xfrm>
          <a:off x="0" y="2266950"/>
          <a:ext cx="1816100" cy="2581275"/>
        </p:xfrm>
        <a:graphic>
          <a:graphicData uri="http://schemas.openxmlformats.org/presentationml/2006/ole">
            <mc:AlternateContent xmlns:mc="http://schemas.openxmlformats.org/markup-compatibility/2006">
              <mc:Choice xmlns:v="urn:schemas-microsoft-com:vml" Requires="v">
                <p:oleObj spid="_x0000_s1036" name="Clip" r:id="rId3" imgW="1816100" imgH="3441700" progId="">
                  <p:embed/>
                </p:oleObj>
              </mc:Choice>
              <mc:Fallback>
                <p:oleObj name="Clip" r:id="rId3" imgW="1816100" imgH="3441700" progId="">
                  <p:embed/>
                  <p:pic>
                    <p:nvPicPr>
                      <p:cNvPr id="0"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6950"/>
                        <a:ext cx="1816100" cy="258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8" name="WordArt 10"/>
          <p:cNvSpPr>
            <a:spLocks noChangeArrowheads="1" noChangeShapeType="1" noTextEdit="1"/>
          </p:cNvSpPr>
          <p:nvPr/>
        </p:nvSpPr>
        <p:spPr bwMode="auto">
          <a:xfrm>
            <a:off x="2286000" y="914400"/>
            <a:ext cx="5486400" cy="1566863"/>
          </a:xfrm>
          <a:prstGeom prst="rect">
            <a:avLst/>
          </a:prstGeom>
        </p:spPr>
        <p:txBody>
          <a:bodyPr wrap="none" fromWordArt="1">
            <a:prstTxWarp prst="textSlantUp">
              <a:avLst>
                <a:gd name="adj" fmla="val 0"/>
              </a:avLst>
            </a:prstTxWarp>
          </a:bodyPr>
          <a:lstStyle/>
          <a:p>
            <a:r>
              <a:rPr lang="vi-VN" sz="4000">
                <a:solidFill>
                  <a:srgbClr val="FF0000"/>
                </a:solidFill>
                <a:latin typeface="+mj-lt"/>
                <a:cs typeface="Raavi" panose="020B0502040204020203" pitchFamily="34" charset="0"/>
              </a:rPr>
              <a:t>THỰC HÀNH</a:t>
            </a:r>
            <a:endParaRPr lang="en-US" sz="4000">
              <a:solidFill>
                <a:srgbClr val="FF0000"/>
              </a:solidFill>
              <a:latin typeface="+mj-lt"/>
              <a:cs typeface="Raavi" panose="020B0502040204020203" pitchFamily="34" charset="0"/>
            </a:endParaRPr>
          </a:p>
        </p:txBody>
      </p:sp>
    </p:spTree>
    <p:extLst>
      <p:ext uri="{BB962C8B-B14F-4D97-AF65-F5344CB8AC3E}">
        <p14:creationId xmlns:p14="http://schemas.microsoft.com/office/powerpoint/2010/main" val="4150121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5000" fill="hold"/>
                                        <p:tgtEl>
                                          <p:spTgt spid="12298"/>
                                        </p:tgtEl>
                                        <p:attrNameLst>
                                          <p:attrName>ppt_w</p:attrName>
                                        </p:attrNameLst>
                                      </p:cBhvr>
                                      <p:tavLst>
                                        <p:tav tm="0" fmla="#ppt_w*sin(2.5*pi*$)">
                                          <p:val>
                                            <p:fltVal val="0"/>
                                          </p:val>
                                        </p:tav>
                                        <p:tav tm="100000">
                                          <p:val>
                                            <p:fltVal val="1"/>
                                          </p:val>
                                        </p:tav>
                                      </p:tavLst>
                                    </p:anim>
                                    <p:anim calcmode="lin" valueType="num">
                                      <p:cBhvr>
                                        <p:cTn id="8" dur="5000" fill="hold"/>
                                        <p:tgtEl>
                                          <p:spTgt spid="122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169069" y="4009974"/>
            <a:ext cx="944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a:solidFill>
                  <a:srgbClr val="0000CC"/>
                </a:solidFill>
              </a:rPr>
              <a:t>10 triệu; 9 triệu; 8 triệu; 7 triệu; 6 triệu;  5 triệu; 4 triệu; 3 triệu; 2 triệu; 1triệu.</a:t>
            </a:r>
          </a:p>
        </p:txBody>
      </p:sp>
      <p:sp>
        <p:nvSpPr>
          <p:cNvPr id="2" name="TextBox 1"/>
          <p:cNvSpPr txBox="1">
            <a:spLocks noChangeArrowheads="1"/>
          </p:cNvSpPr>
          <p:nvPr/>
        </p:nvSpPr>
        <p:spPr bwMode="auto">
          <a:xfrm>
            <a:off x="266700" y="571500"/>
            <a:ext cx="8763000" cy="584775"/>
          </a:xfrm>
          <a:prstGeom prst="rect">
            <a:avLst/>
          </a:prstGeom>
          <a:noFill/>
          <a:ln>
            <a:noFill/>
          </a:ln>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3200" b="0" u="sng" dirty="0" err="1">
                <a:solidFill>
                  <a:srgbClr val="FF0000"/>
                </a:solidFill>
                <a:effectLst>
                  <a:outerShdw blurRad="38100" dist="38100" dir="2700000" algn="tl">
                    <a:srgbClr val="000000">
                      <a:alpha val="43137"/>
                    </a:srgbClr>
                  </a:outerShdw>
                </a:effectLst>
              </a:rPr>
              <a:t>Bài</a:t>
            </a:r>
            <a:r>
              <a:rPr lang="en-US" altLang="en-US" sz="3200" b="0" u="sng" dirty="0">
                <a:solidFill>
                  <a:srgbClr val="FF0000"/>
                </a:solidFill>
                <a:effectLst>
                  <a:outerShdw blurRad="38100" dist="38100" dir="2700000" algn="tl">
                    <a:srgbClr val="000000">
                      <a:alpha val="43137"/>
                    </a:srgbClr>
                  </a:outerShdw>
                </a:effectLst>
              </a:rPr>
              <a:t> 1</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Đếm</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thêm</a:t>
            </a:r>
            <a:r>
              <a:rPr lang="en-US" altLang="en-US" sz="3200" b="0" dirty="0">
                <a:solidFill>
                  <a:srgbClr val="FF0000"/>
                </a:solidFill>
                <a:effectLst>
                  <a:outerShdw blurRad="38100" dist="38100" dir="2700000" algn="tl">
                    <a:srgbClr val="000000">
                      <a:alpha val="43137"/>
                    </a:srgbClr>
                  </a:outerShdw>
                </a:effectLst>
              </a:rPr>
              <a:t> 1 </a:t>
            </a:r>
            <a:r>
              <a:rPr lang="en-US" altLang="en-US" sz="3200" b="0" dirty="0" err="1">
                <a:solidFill>
                  <a:srgbClr val="FF0000"/>
                </a:solidFill>
                <a:effectLst>
                  <a:outerShdw blurRad="38100" dist="38100" dir="2700000" algn="tl">
                    <a:srgbClr val="000000">
                      <a:alpha val="43137"/>
                    </a:srgbClr>
                  </a:outerShdw>
                </a:effectLst>
              </a:rPr>
              <a:t>triệu</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từ</a:t>
            </a:r>
            <a:r>
              <a:rPr lang="en-US" altLang="en-US" sz="3200" b="0" dirty="0">
                <a:solidFill>
                  <a:srgbClr val="FF0000"/>
                </a:solidFill>
                <a:effectLst>
                  <a:outerShdw blurRad="38100" dist="38100" dir="2700000" algn="tl">
                    <a:srgbClr val="000000">
                      <a:alpha val="43137"/>
                    </a:srgbClr>
                  </a:outerShdw>
                </a:effectLst>
              </a:rPr>
              <a:t> 1 </a:t>
            </a:r>
            <a:r>
              <a:rPr lang="en-US" altLang="en-US" sz="3200" b="0" dirty="0" err="1">
                <a:solidFill>
                  <a:srgbClr val="FF0000"/>
                </a:solidFill>
                <a:effectLst>
                  <a:outerShdw blurRad="38100" dist="38100" dir="2700000" algn="tl">
                    <a:srgbClr val="000000">
                      <a:alpha val="43137"/>
                    </a:srgbClr>
                  </a:outerShdw>
                </a:effectLst>
              </a:rPr>
              <a:t>triệu</a:t>
            </a:r>
            <a:r>
              <a:rPr lang="en-US" altLang="en-US" sz="3200" b="0" dirty="0">
                <a:solidFill>
                  <a:srgbClr val="FF0000"/>
                </a:solidFill>
                <a:effectLst>
                  <a:outerShdw blurRad="38100" dist="38100" dir="2700000" algn="tl">
                    <a:srgbClr val="000000">
                      <a:alpha val="43137"/>
                    </a:srgbClr>
                  </a:outerShdw>
                </a:effectLst>
              </a:rPr>
              <a:t> </a:t>
            </a:r>
            <a:r>
              <a:rPr lang="en-US" altLang="en-US" sz="3200" b="0" dirty="0" err="1">
                <a:solidFill>
                  <a:srgbClr val="FF0000"/>
                </a:solidFill>
                <a:effectLst>
                  <a:outerShdw blurRad="38100" dist="38100" dir="2700000" algn="tl">
                    <a:srgbClr val="000000">
                      <a:alpha val="43137"/>
                    </a:srgbClr>
                  </a:outerShdw>
                </a:effectLst>
              </a:rPr>
              <a:t>đến</a:t>
            </a:r>
            <a:r>
              <a:rPr lang="en-US" altLang="en-US" sz="3200" b="0" dirty="0">
                <a:solidFill>
                  <a:srgbClr val="FF0000"/>
                </a:solidFill>
                <a:effectLst>
                  <a:outerShdw blurRad="38100" dist="38100" dir="2700000" algn="tl">
                    <a:srgbClr val="000000">
                      <a:alpha val="43137"/>
                    </a:srgbClr>
                  </a:outerShdw>
                </a:effectLst>
              </a:rPr>
              <a:t> 10 </a:t>
            </a:r>
            <a:r>
              <a:rPr lang="en-US" altLang="en-US" sz="3200" b="0" dirty="0" err="1">
                <a:solidFill>
                  <a:srgbClr val="FF0000"/>
                </a:solidFill>
                <a:effectLst>
                  <a:outerShdw blurRad="38100" dist="38100" dir="2700000" algn="tl">
                    <a:srgbClr val="000000">
                      <a:alpha val="43137"/>
                    </a:srgbClr>
                  </a:outerShdw>
                </a:effectLst>
              </a:rPr>
              <a:t>triệu</a:t>
            </a:r>
            <a:endParaRPr lang="en-US" altLang="en-US" sz="3200" b="0" dirty="0">
              <a:solidFill>
                <a:srgbClr val="FF0000"/>
              </a:solidFill>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80964" y="1477566"/>
            <a:ext cx="89487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a:t>Bài làm</a:t>
            </a:r>
          </a:p>
          <a:p>
            <a:pPr algn="ctr" eaLnBrk="1" hangingPunct="1">
              <a:spcBef>
                <a:spcPct val="0"/>
              </a:spcBef>
              <a:buFontTx/>
              <a:buNone/>
            </a:pPr>
            <a:r>
              <a:rPr lang="en-US" altLang="en-US"/>
              <a:t>1 triệu; 2 triệu; 3 triệu; 4 triệu; 5 triệu; 6 triệu; </a:t>
            </a:r>
          </a:p>
          <a:p>
            <a:pPr algn="ctr" eaLnBrk="1" hangingPunct="1">
              <a:spcBef>
                <a:spcPct val="0"/>
              </a:spcBef>
              <a:buFontTx/>
              <a:buNone/>
            </a:pPr>
            <a:r>
              <a:rPr lang="en-US" altLang="en-US"/>
              <a:t>7 triệu; 8 triệu; 9 triệu; 10 triệu</a:t>
            </a:r>
            <a:endParaRPr lang="en-US" altLang="en-US" sz="1800"/>
          </a:p>
        </p:txBody>
      </p:sp>
      <p:sp>
        <p:nvSpPr>
          <p:cNvPr id="3" name="Cloud Callout 2"/>
          <p:cNvSpPr/>
          <p:nvPr/>
        </p:nvSpPr>
        <p:spPr>
          <a:xfrm>
            <a:off x="2514600" y="1337142"/>
            <a:ext cx="5181600" cy="14287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a:solidFill>
                  <a:srgbClr val="FF0000"/>
                </a:solidFill>
                <a:latin typeface="+mj-lt"/>
              </a:rPr>
              <a:t>Bài tập yêu cầu gì?</a:t>
            </a:r>
            <a:endParaRPr lang="en-US" sz="3200">
              <a:solidFill>
                <a:srgbClr val="FF0000"/>
              </a:solidFill>
              <a:latin typeface="+mj-lt"/>
            </a:endParaRPr>
          </a:p>
        </p:txBody>
      </p:sp>
      <p:sp>
        <p:nvSpPr>
          <p:cNvPr id="7" name="Cloud Callout 6"/>
          <p:cNvSpPr/>
          <p:nvPr/>
        </p:nvSpPr>
        <p:spPr>
          <a:xfrm>
            <a:off x="1712332" y="2581223"/>
            <a:ext cx="5486400" cy="14287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3200" b="1" i="1">
                <a:solidFill>
                  <a:srgbClr val="FF0000"/>
                </a:solidFill>
                <a:latin typeface="Times New Roman" panose="02020603050405020304" pitchFamily="18" charset="0"/>
                <a:cs typeface="Times New Roman" panose="02020603050405020304" pitchFamily="18" charset="0"/>
              </a:rPr>
              <a:t>Đếm bớt 1 triệu từ 10 triệu đến 1 triệu</a:t>
            </a:r>
            <a:endParaRPr lang="en-US" sz="3200">
              <a:solidFill>
                <a:srgbClr val="FF0000"/>
              </a:solidFill>
              <a:latin typeface="+mj-lt"/>
            </a:endParaRPr>
          </a:p>
        </p:txBody>
      </p:sp>
      <p:sp>
        <p:nvSpPr>
          <p:cNvPr id="8" name="Cloud Callout 7"/>
          <p:cNvSpPr/>
          <p:nvPr/>
        </p:nvSpPr>
        <p:spPr>
          <a:xfrm>
            <a:off x="1676400" y="2571750"/>
            <a:ext cx="5486400" cy="14287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tLang="en-US" sz="3200" b="1" i="1">
                <a:solidFill>
                  <a:srgbClr val="FF0000"/>
                </a:solidFill>
                <a:latin typeface="Times New Roman" panose="02020603050405020304" pitchFamily="18" charset="0"/>
                <a:cs typeface="Times New Roman" panose="02020603050405020304" pitchFamily="18" charset="0"/>
              </a:rPr>
              <a:t>Nêu cách đếm thêm hoặc bớt hàng triệu?</a:t>
            </a:r>
            <a:endParaRPr lang="en-US" sz="3200">
              <a:solidFill>
                <a:srgbClr val="FF0000"/>
              </a:solidFill>
              <a:latin typeface="+mj-lt"/>
            </a:endParaRPr>
          </a:p>
        </p:txBody>
      </p:sp>
      <p:sp>
        <p:nvSpPr>
          <p:cNvPr id="9" name="Cloud Callout 8"/>
          <p:cNvSpPr/>
          <p:nvPr/>
        </p:nvSpPr>
        <p:spPr>
          <a:xfrm>
            <a:off x="953584" y="1337142"/>
            <a:ext cx="7389232" cy="2722122"/>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a:solidFill>
                  <a:srgbClr val="FF0000"/>
                </a:solidFill>
                <a:latin typeface="+mj-lt"/>
              </a:rPr>
              <a:t>Ta chỉ cần đếm thêm 1 hoặc bớt đi 1 ở hàng triệu.</a:t>
            </a:r>
            <a:endParaRPr lang="en-US" sz="3200">
              <a:solidFill>
                <a:srgbClr val="FF0000"/>
              </a:solidFill>
              <a:latin typeface="+mj-lt"/>
            </a:endParaRPr>
          </a:p>
        </p:txBody>
      </p:sp>
    </p:spTree>
    <p:extLst>
      <p:ext uri="{BB962C8B-B14F-4D97-AF65-F5344CB8AC3E}">
        <p14:creationId xmlns:p14="http://schemas.microsoft.com/office/powerpoint/2010/main" val="3167975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wipe(down)">
                                      <p:cBhvr>
                                        <p:cTn id="32" dur="500"/>
                                        <p:tgtEl>
                                          <p:spTgt spid="717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2" grpId="0"/>
      <p:bldP spid="4" grpId="0"/>
      <p:bldP spid="3" grpId="0" animBg="1"/>
      <p:bldP spid="3" grpId="1"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609600" y="285750"/>
            <a:ext cx="830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a:latin typeface="Times New Roman" panose="02020603050405020304" pitchFamily="18" charset="0"/>
              </a:rPr>
              <a:t>Bài 2</a:t>
            </a:r>
            <a:r>
              <a:rPr lang="en-US" altLang="en-US" sz="2800">
                <a:latin typeface="Times New Roman" panose="02020603050405020304" pitchFamily="18" charset="0"/>
              </a:rPr>
              <a:t>:</a:t>
            </a:r>
            <a:r>
              <a:rPr lang="vi-VN" altLang="en-US" sz="2800">
                <a:latin typeface="Times New Roman" panose="02020603050405020304" pitchFamily="18" charset="0"/>
              </a:rPr>
              <a:t> </a:t>
            </a:r>
            <a:r>
              <a:rPr lang="en-US" altLang="en-US" sz="2800">
                <a:latin typeface="Times New Roman" panose="02020603050405020304" pitchFamily="18" charset="0"/>
              </a:rPr>
              <a:t>Viết số thích hợp vào chỗ chấm (theo mẫu)</a:t>
            </a:r>
          </a:p>
        </p:txBody>
      </p:sp>
      <p:sp>
        <p:nvSpPr>
          <p:cNvPr id="17412" name="Text Box 7"/>
          <p:cNvSpPr txBox="1">
            <a:spLocks noChangeArrowheads="1"/>
          </p:cNvSpPr>
          <p:nvPr/>
        </p:nvSpPr>
        <p:spPr bwMode="auto">
          <a:xfrm>
            <a:off x="304800" y="114300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66FF"/>
                </a:solidFill>
                <a:latin typeface="Times New Roman" panose="02020603050405020304" pitchFamily="18" charset="0"/>
              </a:rPr>
              <a:t>1 chục triệu  10 000 000</a:t>
            </a:r>
          </a:p>
        </p:txBody>
      </p:sp>
      <p:sp>
        <p:nvSpPr>
          <p:cNvPr id="17413" name="Text Box 9"/>
          <p:cNvSpPr txBox="1">
            <a:spLocks noChangeArrowheads="1"/>
          </p:cNvSpPr>
          <p:nvPr/>
        </p:nvSpPr>
        <p:spPr bwMode="auto">
          <a:xfrm>
            <a:off x="2667000" y="114300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66FF"/>
                </a:solidFill>
                <a:latin typeface="Times New Roman" panose="02020603050405020304" pitchFamily="18" charset="0"/>
              </a:rPr>
              <a:t>2 chục triệu  20 000 000</a:t>
            </a:r>
          </a:p>
        </p:txBody>
      </p:sp>
      <p:sp>
        <p:nvSpPr>
          <p:cNvPr id="17414" name="Text Box 10"/>
          <p:cNvSpPr txBox="1">
            <a:spLocks noChangeArrowheads="1"/>
          </p:cNvSpPr>
          <p:nvPr/>
        </p:nvSpPr>
        <p:spPr bwMode="auto">
          <a:xfrm>
            <a:off x="4876800" y="114300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3 chục triệu  ....................</a:t>
            </a:r>
          </a:p>
        </p:txBody>
      </p:sp>
      <p:sp>
        <p:nvSpPr>
          <p:cNvPr id="17415" name="Text Box 11"/>
          <p:cNvSpPr txBox="1">
            <a:spLocks noChangeArrowheads="1"/>
          </p:cNvSpPr>
          <p:nvPr/>
        </p:nvSpPr>
        <p:spPr bwMode="auto">
          <a:xfrm>
            <a:off x="7086600" y="114300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4 chục triệu  ...................</a:t>
            </a:r>
          </a:p>
        </p:txBody>
      </p:sp>
      <p:sp>
        <p:nvSpPr>
          <p:cNvPr id="17416" name="Text Box 12"/>
          <p:cNvSpPr txBox="1">
            <a:spLocks noChangeArrowheads="1"/>
          </p:cNvSpPr>
          <p:nvPr/>
        </p:nvSpPr>
        <p:spPr bwMode="auto">
          <a:xfrm>
            <a:off x="304800" y="21145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5 chục triệu  ...................</a:t>
            </a:r>
          </a:p>
        </p:txBody>
      </p:sp>
      <p:sp>
        <p:nvSpPr>
          <p:cNvPr id="17417" name="Text Box 13"/>
          <p:cNvSpPr txBox="1">
            <a:spLocks noChangeArrowheads="1"/>
          </p:cNvSpPr>
          <p:nvPr/>
        </p:nvSpPr>
        <p:spPr bwMode="auto">
          <a:xfrm>
            <a:off x="2667000" y="21145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6 chục triệu  ...................</a:t>
            </a:r>
          </a:p>
        </p:txBody>
      </p:sp>
      <p:sp>
        <p:nvSpPr>
          <p:cNvPr id="17418" name="Text Box 14"/>
          <p:cNvSpPr txBox="1">
            <a:spLocks noChangeArrowheads="1"/>
          </p:cNvSpPr>
          <p:nvPr/>
        </p:nvSpPr>
        <p:spPr bwMode="auto">
          <a:xfrm>
            <a:off x="4876800" y="21145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7 chục triệu  ...................</a:t>
            </a:r>
          </a:p>
        </p:txBody>
      </p:sp>
      <p:sp>
        <p:nvSpPr>
          <p:cNvPr id="17419" name="Text Box 15"/>
          <p:cNvSpPr txBox="1">
            <a:spLocks noChangeArrowheads="1"/>
          </p:cNvSpPr>
          <p:nvPr/>
        </p:nvSpPr>
        <p:spPr bwMode="auto">
          <a:xfrm>
            <a:off x="7086600" y="21145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8 chục triệu  ...................</a:t>
            </a:r>
          </a:p>
        </p:txBody>
      </p:sp>
      <p:sp>
        <p:nvSpPr>
          <p:cNvPr id="17420" name="Text Box 20"/>
          <p:cNvSpPr txBox="1">
            <a:spLocks noChangeArrowheads="1"/>
          </p:cNvSpPr>
          <p:nvPr/>
        </p:nvSpPr>
        <p:spPr bwMode="auto">
          <a:xfrm>
            <a:off x="304800" y="31432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9 chục triệu  ...................</a:t>
            </a:r>
          </a:p>
        </p:txBody>
      </p:sp>
      <p:sp>
        <p:nvSpPr>
          <p:cNvPr id="17421" name="Text Box 21"/>
          <p:cNvSpPr txBox="1">
            <a:spLocks noChangeArrowheads="1"/>
          </p:cNvSpPr>
          <p:nvPr/>
        </p:nvSpPr>
        <p:spPr bwMode="auto">
          <a:xfrm>
            <a:off x="2514600" y="31432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tx2"/>
                </a:solidFill>
                <a:latin typeface="Times New Roman" panose="02020603050405020304" pitchFamily="18" charset="0"/>
              </a:rPr>
              <a:t>1 tr</a:t>
            </a:r>
            <a:r>
              <a:rPr lang="en-US" altLang="en-US" sz="2400">
                <a:solidFill>
                  <a:schemeClr val="tx2"/>
                </a:solidFill>
                <a:latin typeface="Times New Roman" panose="02020603050405020304" pitchFamily="18" charset="0"/>
              </a:rPr>
              <a:t>ă</a:t>
            </a:r>
            <a:r>
              <a:rPr lang="en-US" altLang="en-US" sz="2800">
                <a:solidFill>
                  <a:schemeClr val="tx2"/>
                </a:solidFill>
                <a:latin typeface="Times New Roman" panose="02020603050405020304" pitchFamily="18" charset="0"/>
              </a:rPr>
              <a:t>m triệu  100 000 000</a:t>
            </a:r>
          </a:p>
        </p:txBody>
      </p:sp>
      <p:sp>
        <p:nvSpPr>
          <p:cNvPr id="17422" name="Text Box 24"/>
          <p:cNvSpPr txBox="1">
            <a:spLocks noChangeArrowheads="1"/>
          </p:cNvSpPr>
          <p:nvPr/>
        </p:nvSpPr>
        <p:spPr bwMode="auto">
          <a:xfrm>
            <a:off x="4724400" y="31432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2 tr</a:t>
            </a:r>
            <a:r>
              <a:rPr lang="en-US" altLang="en-US" sz="2400">
                <a:latin typeface="Times New Roman" panose="02020603050405020304" pitchFamily="18" charset="0"/>
              </a:rPr>
              <a:t>ă</a:t>
            </a:r>
            <a:r>
              <a:rPr lang="en-US" altLang="en-US" sz="2800">
                <a:latin typeface="Times New Roman" panose="02020603050405020304" pitchFamily="18" charset="0"/>
              </a:rPr>
              <a:t>m triệu  ....................</a:t>
            </a:r>
          </a:p>
        </p:txBody>
      </p:sp>
      <p:sp>
        <p:nvSpPr>
          <p:cNvPr id="17423" name="Text Box 25"/>
          <p:cNvSpPr txBox="1">
            <a:spLocks noChangeArrowheads="1"/>
          </p:cNvSpPr>
          <p:nvPr/>
        </p:nvSpPr>
        <p:spPr bwMode="auto">
          <a:xfrm>
            <a:off x="7010400" y="3143250"/>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3 tr</a:t>
            </a:r>
            <a:r>
              <a:rPr lang="en-US" altLang="en-US" sz="2400">
                <a:latin typeface="Times New Roman" panose="02020603050405020304" pitchFamily="18" charset="0"/>
              </a:rPr>
              <a:t>ă</a:t>
            </a:r>
            <a:r>
              <a:rPr lang="en-US" altLang="en-US" sz="2800">
                <a:latin typeface="Times New Roman" panose="02020603050405020304" pitchFamily="18" charset="0"/>
              </a:rPr>
              <a:t>m triệu  ...................</a:t>
            </a:r>
          </a:p>
        </p:txBody>
      </p:sp>
      <p:sp>
        <p:nvSpPr>
          <p:cNvPr id="2" name="Cloud Callout 1"/>
          <p:cNvSpPr/>
          <p:nvPr/>
        </p:nvSpPr>
        <p:spPr>
          <a:xfrm>
            <a:off x="1974376" y="4000500"/>
            <a:ext cx="4724400" cy="85725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Bài tập yêu cầu gì?</a:t>
            </a:r>
            <a:endParaRPr lang="en-US" sz="2400" b="1">
              <a:solidFill>
                <a:schemeClr val="tx1"/>
              </a:solidFill>
              <a:latin typeface="+mj-lt"/>
            </a:endParaRPr>
          </a:p>
        </p:txBody>
      </p:sp>
      <p:cxnSp>
        <p:nvCxnSpPr>
          <p:cNvPr id="4" name="Straight Connector 3"/>
          <p:cNvCxnSpPr/>
          <p:nvPr/>
        </p:nvCxnSpPr>
        <p:spPr>
          <a:xfrm>
            <a:off x="1727200" y="71755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8476" y="704850"/>
            <a:ext cx="21404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loud Callout 20"/>
          <p:cNvSpPr/>
          <p:nvPr/>
        </p:nvSpPr>
        <p:spPr>
          <a:xfrm>
            <a:off x="1981200" y="4000500"/>
            <a:ext cx="4724400" cy="85725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1 chục triệu còn gọi là gì?</a:t>
            </a:r>
            <a:endParaRPr lang="en-US" sz="2400" b="1">
              <a:solidFill>
                <a:schemeClr val="tx1"/>
              </a:solidFill>
              <a:latin typeface="+mj-lt"/>
            </a:endParaRPr>
          </a:p>
        </p:txBody>
      </p:sp>
      <p:sp>
        <p:nvSpPr>
          <p:cNvPr id="6" name="Rectangle 5"/>
          <p:cNvSpPr/>
          <p:nvPr/>
        </p:nvSpPr>
        <p:spPr>
          <a:xfrm>
            <a:off x="4965701" y="1576085"/>
            <a:ext cx="1800493" cy="523220"/>
          </a:xfrm>
          <a:prstGeom prst="rect">
            <a:avLst/>
          </a:prstGeom>
        </p:spPr>
        <p:txBody>
          <a:bodyPr wrap="none">
            <a:spAutoFit/>
          </a:bodyPr>
          <a:lstStyle/>
          <a:p>
            <a:r>
              <a:rPr lang="en-US" altLang="en-US" sz="2800" b="1">
                <a:solidFill>
                  <a:srgbClr val="FF0000"/>
                </a:solidFill>
                <a:latin typeface="Times New Roman" panose="02020603050405020304" pitchFamily="18" charset="0"/>
              </a:rPr>
              <a:t>30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23" name="Rectangle 22"/>
          <p:cNvSpPr/>
          <p:nvPr/>
        </p:nvSpPr>
        <p:spPr>
          <a:xfrm>
            <a:off x="7172089" y="1563234"/>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4</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24" name="Rectangle 23"/>
          <p:cNvSpPr/>
          <p:nvPr/>
        </p:nvSpPr>
        <p:spPr>
          <a:xfrm>
            <a:off x="398188" y="2554177"/>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5</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25" name="Rectangle 24"/>
          <p:cNvSpPr/>
          <p:nvPr/>
        </p:nvSpPr>
        <p:spPr>
          <a:xfrm>
            <a:off x="2760388" y="2554177"/>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6</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26" name="Rectangle 25"/>
          <p:cNvSpPr/>
          <p:nvPr/>
        </p:nvSpPr>
        <p:spPr>
          <a:xfrm>
            <a:off x="4970188" y="2560184"/>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7</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27" name="Rectangle 26"/>
          <p:cNvSpPr/>
          <p:nvPr/>
        </p:nvSpPr>
        <p:spPr>
          <a:xfrm>
            <a:off x="7140308" y="2540899"/>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8</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28" name="Rectangle 27"/>
          <p:cNvSpPr/>
          <p:nvPr/>
        </p:nvSpPr>
        <p:spPr>
          <a:xfrm>
            <a:off x="394144" y="3550221"/>
            <a:ext cx="1800493"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9</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29" name="Rectangle 28"/>
          <p:cNvSpPr/>
          <p:nvPr/>
        </p:nvSpPr>
        <p:spPr>
          <a:xfrm>
            <a:off x="4800601" y="3589035"/>
            <a:ext cx="1980029"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20</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31" name="Rectangle 30"/>
          <p:cNvSpPr/>
          <p:nvPr/>
        </p:nvSpPr>
        <p:spPr>
          <a:xfrm>
            <a:off x="6991067" y="3561345"/>
            <a:ext cx="1980029" cy="523220"/>
          </a:xfrm>
          <a:prstGeom prst="rect">
            <a:avLst/>
          </a:prstGeom>
        </p:spPr>
        <p:txBody>
          <a:bodyPr wrap="none">
            <a:spAutoFit/>
          </a:bodyPr>
          <a:lstStyle/>
          <a:p>
            <a:r>
              <a:rPr lang="vi-VN" altLang="en-US" sz="2800" b="1">
                <a:solidFill>
                  <a:srgbClr val="FF0000"/>
                </a:solidFill>
                <a:latin typeface="Times New Roman" panose="02020603050405020304" pitchFamily="18" charset="0"/>
              </a:rPr>
              <a:t>30</a:t>
            </a:r>
            <a:r>
              <a:rPr lang="en-US" altLang="en-US" sz="2800" b="1">
                <a:solidFill>
                  <a:srgbClr val="FF0000"/>
                </a:solidFill>
                <a:latin typeface="Times New Roman" panose="02020603050405020304" pitchFamily="18" charset="0"/>
              </a:rPr>
              <a:t>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r>
              <a:rPr lang="vi-VN"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000</a:t>
            </a:r>
            <a:endParaRPr lang="en-US" sz="2800" b="1"/>
          </a:p>
        </p:txBody>
      </p:sp>
      <p:sp>
        <p:nvSpPr>
          <p:cNvPr id="32" name="Cloud Callout 31"/>
          <p:cNvSpPr/>
          <p:nvPr/>
        </p:nvSpPr>
        <p:spPr>
          <a:xfrm>
            <a:off x="2020880" y="3976688"/>
            <a:ext cx="4724400" cy="85725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Nêu cách viết các số hàng </a:t>
            </a:r>
            <a:r>
              <a:rPr lang="en-US" sz="2400" b="1" dirty="0" err="1">
                <a:solidFill>
                  <a:schemeClr val="tx1"/>
                </a:solidFill>
                <a:latin typeface="+mj-lt"/>
              </a:rPr>
              <a:t>chục</a:t>
            </a:r>
            <a:r>
              <a:rPr lang="en-US" sz="2400" b="1" dirty="0">
                <a:solidFill>
                  <a:schemeClr val="tx1"/>
                </a:solidFill>
                <a:latin typeface="+mj-lt"/>
              </a:rPr>
              <a:t> </a:t>
            </a:r>
            <a:r>
              <a:rPr lang="vi-VN" sz="2400" b="1" dirty="0">
                <a:solidFill>
                  <a:schemeClr val="tx1"/>
                </a:solidFill>
                <a:latin typeface="+mj-lt"/>
              </a:rPr>
              <a:t>triệu?</a:t>
            </a:r>
            <a:endParaRPr lang="en-US" sz="2400" b="1" dirty="0">
              <a:solidFill>
                <a:schemeClr val="tx1"/>
              </a:solidFill>
              <a:latin typeface="+mj-lt"/>
            </a:endParaRPr>
          </a:p>
        </p:txBody>
      </p:sp>
      <p:sp>
        <p:nvSpPr>
          <p:cNvPr id="33" name="Cloud Callout 32"/>
          <p:cNvSpPr/>
          <p:nvPr/>
        </p:nvSpPr>
        <p:spPr>
          <a:xfrm>
            <a:off x="1905000" y="4000500"/>
            <a:ext cx="5486400" cy="11430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chemeClr val="tx1"/>
                </a:solidFill>
                <a:latin typeface="+mj-lt"/>
              </a:rPr>
              <a:t>Khi viết các số hàng</a:t>
            </a:r>
            <a:r>
              <a:rPr lang="en-US" sz="2400" b="1" dirty="0">
                <a:solidFill>
                  <a:schemeClr val="tx1"/>
                </a:solidFill>
                <a:latin typeface="+mj-lt"/>
              </a:rPr>
              <a:t> </a:t>
            </a:r>
            <a:r>
              <a:rPr lang="en-US" sz="2400" b="1" dirty="0" err="1">
                <a:solidFill>
                  <a:schemeClr val="tx1"/>
                </a:solidFill>
                <a:latin typeface="+mj-lt"/>
              </a:rPr>
              <a:t>chục</a:t>
            </a:r>
            <a:r>
              <a:rPr lang="vi-VN" sz="2400" b="1" dirty="0">
                <a:solidFill>
                  <a:schemeClr val="tx1"/>
                </a:solidFill>
                <a:latin typeface="+mj-lt"/>
              </a:rPr>
              <a:t> triệu ta viết thêm </a:t>
            </a:r>
            <a:r>
              <a:rPr lang="en-US" sz="2400" b="1" dirty="0">
                <a:solidFill>
                  <a:schemeClr val="tx1"/>
                </a:solidFill>
                <a:latin typeface="+mj-lt"/>
              </a:rPr>
              <a:t>7</a:t>
            </a:r>
            <a:r>
              <a:rPr lang="vi-VN" sz="2400" b="1" dirty="0">
                <a:solidFill>
                  <a:schemeClr val="tx1"/>
                </a:solidFill>
                <a:latin typeface="+mj-lt"/>
              </a:rPr>
              <a:t> chữ số 0 vào bên phải</a:t>
            </a:r>
            <a:r>
              <a:rPr lang="en-US" sz="2400" b="1" dirty="0">
                <a:solidFill>
                  <a:schemeClr val="tx1"/>
                </a:solidFill>
                <a:latin typeface="+mj-lt"/>
              </a:rPr>
              <a:t> </a:t>
            </a:r>
            <a:r>
              <a:rPr lang="vi-VN" sz="2400" b="1" dirty="0">
                <a:solidFill>
                  <a:schemeClr val="tx1"/>
                </a:solidFill>
                <a:latin typeface="+mj-lt"/>
              </a:rPr>
              <a:t>số đó</a:t>
            </a:r>
            <a:r>
              <a:rPr lang="en-US" sz="2400" b="1" dirty="0">
                <a:solidFill>
                  <a:schemeClr val="tx1"/>
                </a:solidFill>
                <a:latin typeface="+mj-lt"/>
              </a:rPr>
              <a:t>.</a:t>
            </a:r>
            <a:r>
              <a:rPr lang="vi-VN" sz="2400" b="1" dirty="0">
                <a:solidFill>
                  <a:schemeClr val="tx1"/>
                </a:solidFill>
                <a:latin typeface="+mj-lt"/>
              </a:rPr>
              <a:t> </a:t>
            </a:r>
            <a:endParaRPr lang="en-US" sz="2400" b="1" dirty="0">
              <a:solidFill>
                <a:schemeClr val="tx1"/>
              </a:solidFill>
              <a:latin typeface="+mj-lt"/>
            </a:endParaRPr>
          </a:p>
        </p:txBody>
      </p:sp>
    </p:spTree>
    <p:extLst>
      <p:ext uri="{BB962C8B-B14F-4D97-AF65-F5344CB8AC3E}">
        <p14:creationId xmlns:p14="http://schemas.microsoft.com/office/powerpoint/2010/main" val="410717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fade">
                                      <p:cBhvr>
                                        <p:cTn id="20" dur="1000"/>
                                        <p:tgtEl>
                                          <p:spTgt spid="17412"/>
                                        </p:tgtEl>
                                      </p:cBhvr>
                                    </p:animEffect>
                                    <p:anim calcmode="lin" valueType="num">
                                      <p:cBhvr>
                                        <p:cTn id="21" dur="1000" fill="hold"/>
                                        <p:tgtEl>
                                          <p:spTgt spid="17412"/>
                                        </p:tgtEl>
                                        <p:attrNameLst>
                                          <p:attrName>ppt_x</p:attrName>
                                        </p:attrNameLst>
                                      </p:cBhvr>
                                      <p:tavLst>
                                        <p:tav tm="0">
                                          <p:val>
                                            <p:strVal val="#ppt_x"/>
                                          </p:val>
                                        </p:tav>
                                        <p:tav tm="100000">
                                          <p:val>
                                            <p:strVal val="#ppt_x"/>
                                          </p:val>
                                        </p:tav>
                                      </p:tavLst>
                                    </p:anim>
                                    <p:anim calcmode="lin" valueType="num">
                                      <p:cBhvr>
                                        <p:cTn id="22" dur="1000" fill="hold"/>
                                        <p:tgtEl>
                                          <p:spTgt spid="174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fade">
                                      <p:cBhvr>
                                        <p:cTn id="25" dur="1000"/>
                                        <p:tgtEl>
                                          <p:spTgt spid="17413"/>
                                        </p:tgtEl>
                                      </p:cBhvr>
                                    </p:animEffect>
                                    <p:anim calcmode="lin" valueType="num">
                                      <p:cBhvr>
                                        <p:cTn id="26" dur="1000" fill="hold"/>
                                        <p:tgtEl>
                                          <p:spTgt spid="17413"/>
                                        </p:tgtEl>
                                        <p:attrNameLst>
                                          <p:attrName>ppt_x</p:attrName>
                                        </p:attrNameLst>
                                      </p:cBhvr>
                                      <p:tavLst>
                                        <p:tav tm="0">
                                          <p:val>
                                            <p:strVal val="#ppt_x"/>
                                          </p:val>
                                        </p:tav>
                                        <p:tav tm="100000">
                                          <p:val>
                                            <p:strVal val="#ppt_x"/>
                                          </p:val>
                                        </p:tav>
                                      </p:tavLst>
                                    </p:anim>
                                    <p:anim calcmode="lin" valueType="num">
                                      <p:cBhvr>
                                        <p:cTn id="27" dur="1000" fill="hold"/>
                                        <p:tgtEl>
                                          <p:spTgt spid="174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414"/>
                                        </p:tgtEl>
                                        <p:attrNameLst>
                                          <p:attrName>style.visibility</p:attrName>
                                        </p:attrNameLst>
                                      </p:cBhvr>
                                      <p:to>
                                        <p:strVal val="visible"/>
                                      </p:to>
                                    </p:set>
                                    <p:animEffect transition="in" filter="fade">
                                      <p:cBhvr>
                                        <p:cTn id="30" dur="1000"/>
                                        <p:tgtEl>
                                          <p:spTgt spid="17414"/>
                                        </p:tgtEl>
                                      </p:cBhvr>
                                    </p:animEffect>
                                    <p:anim calcmode="lin" valueType="num">
                                      <p:cBhvr>
                                        <p:cTn id="31" dur="1000" fill="hold"/>
                                        <p:tgtEl>
                                          <p:spTgt spid="17414"/>
                                        </p:tgtEl>
                                        <p:attrNameLst>
                                          <p:attrName>ppt_x</p:attrName>
                                        </p:attrNameLst>
                                      </p:cBhvr>
                                      <p:tavLst>
                                        <p:tav tm="0">
                                          <p:val>
                                            <p:strVal val="#ppt_x"/>
                                          </p:val>
                                        </p:tav>
                                        <p:tav tm="100000">
                                          <p:val>
                                            <p:strVal val="#ppt_x"/>
                                          </p:val>
                                        </p:tav>
                                      </p:tavLst>
                                    </p:anim>
                                    <p:anim calcmode="lin" valueType="num">
                                      <p:cBhvr>
                                        <p:cTn id="32" dur="1000" fill="hold"/>
                                        <p:tgtEl>
                                          <p:spTgt spid="174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415"/>
                                        </p:tgtEl>
                                        <p:attrNameLst>
                                          <p:attrName>style.visibility</p:attrName>
                                        </p:attrNameLst>
                                      </p:cBhvr>
                                      <p:to>
                                        <p:strVal val="visible"/>
                                      </p:to>
                                    </p:set>
                                    <p:animEffect transition="in" filter="fade">
                                      <p:cBhvr>
                                        <p:cTn id="35" dur="1000"/>
                                        <p:tgtEl>
                                          <p:spTgt spid="17415"/>
                                        </p:tgtEl>
                                      </p:cBhvr>
                                    </p:animEffect>
                                    <p:anim calcmode="lin" valueType="num">
                                      <p:cBhvr>
                                        <p:cTn id="36" dur="1000" fill="hold"/>
                                        <p:tgtEl>
                                          <p:spTgt spid="17415"/>
                                        </p:tgtEl>
                                        <p:attrNameLst>
                                          <p:attrName>ppt_x</p:attrName>
                                        </p:attrNameLst>
                                      </p:cBhvr>
                                      <p:tavLst>
                                        <p:tav tm="0">
                                          <p:val>
                                            <p:strVal val="#ppt_x"/>
                                          </p:val>
                                        </p:tav>
                                        <p:tav tm="100000">
                                          <p:val>
                                            <p:strVal val="#ppt_x"/>
                                          </p:val>
                                        </p:tav>
                                      </p:tavLst>
                                    </p:anim>
                                    <p:anim calcmode="lin" valueType="num">
                                      <p:cBhvr>
                                        <p:cTn id="37" dur="1000" fill="hold"/>
                                        <p:tgtEl>
                                          <p:spTgt spid="174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416"/>
                                        </p:tgtEl>
                                        <p:attrNameLst>
                                          <p:attrName>style.visibility</p:attrName>
                                        </p:attrNameLst>
                                      </p:cBhvr>
                                      <p:to>
                                        <p:strVal val="visible"/>
                                      </p:to>
                                    </p:set>
                                    <p:animEffect transition="in" filter="fade">
                                      <p:cBhvr>
                                        <p:cTn id="40" dur="1000"/>
                                        <p:tgtEl>
                                          <p:spTgt spid="17416"/>
                                        </p:tgtEl>
                                      </p:cBhvr>
                                    </p:animEffect>
                                    <p:anim calcmode="lin" valueType="num">
                                      <p:cBhvr>
                                        <p:cTn id="41" dur="1000" fill="hold"/>
                                        <p:tgtEl>
                                          <p:spTgt spid="17416"/>
                                        </p:tgtEl>
                                        <p:attrNameLst>
                                          <p:attrName>ppt_x</p:attrName>
                                        </p:attrNameLst>
                                      </p:cBhvr>
                                      <p:tavLst>
                                        <p:tav tm="0">
                                          <p:val>
                                            <p:strVal val="#ppt_x"/>
                                          </p:val>
                                        </p:tav>
                                        <p:tav tm="100000">
                                          <p:val>
                                            <p:strVal val="#ppt_x"/>
                                          </p:val>
                                        </p:tav>
                                      </p:tavLst>
                                    </p:anim>
                                    <p:anim calcmode="lin" valueType="num">
                                      <p:cBhvr>
                                        <p:cTn id="42" dur="1000" fill="hold"/>
                                        <p:tgtEl>
                                          <p:spTgt spid="174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417"/>
                                        </p:tgtEl>
                                        <p:attrNameLst>
                                          <p:attrName>style.visibility</p:attrName>
                                        </p:attrNameLst>
                                      </p:cBhvr>
                                      <p:to>
                                        <p:strVal val="visible"/>
                                      </p:to>
                                    </p:set>
                                    <p:animEffect transition="in" filter="fade">
                                      <p:cBhvr>
                                        <p:cTn id="45" dur="1000"/>
                                        <p:tgtEl>
                                          <p:spTgt spid="17417"/>
                                        </p:tgtEl>
                                      </p:cBhvr>
                                    </p:animEffect>
                                    <p:anim calcmode="lin" valueType="num">
                                      <p:cBhvr>
                                        <p:cTn id="46" dur="1000" fill="hold"/>
                                        <p:tgtEl>
                                          <p:spTgt spid="17417"/>
                                        </p:tgtEl>
                                        <p:attrNameLst>
                                          <p:attrName>ppt_x</p:attrName>
                                        </p:attrNameLst>
                                      </p:cBhvr>
                                      <p:tavLst>
                                        <p:tav tm="0">
                                          <p:val>
                                            <p:strVal val="#ppt_x"/>
                                          </p:val>
                                        </p:tav>
                                        <p:tav tm="100000">
                                          <p:val>
                                            <p:strVal val="#ppt_x"/>
                                          </p:val>
                                        </p:tav>
                                      </p:tavLst>
                                    </p:anim>
                                    <p:anim calcmode="lin" valueType="num">
                                      <p:cBhvr>
                                        <p:cTn id="47" dur="1000" fill="hold"/>
                                        <p:tgtEl>
                                          <p:spTgt spid="174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418"/>
                                        </p:tgtEl>
                                        <p:attrNameLst>
                                          <p:attrName>style.visibility</p:attrName>
                                        </p:attrNameLst>
                                      </p:cBhvr>
                                      <p:to>
                                        <p:strVal val="visible"/>
                                      </p:to>
                                    </p:set>
                                    <p:animEffect transition="in" filter="fade">
                                      <p:cBhvr>
                                        <p:cTn id="50" dur="1000"/>
                                        <p:tgtEl>
                                          <p:spTgt spid="17418"/>
                                        </p:tgtEl>
                                      </p:cBhvr>
                                    </p:animEffect>
                                    <p:anim calcmode="lin" valueType="num">
                                      <p:cBhvr>
                                        <p:cTn id="51" dur="1000" fill="hold"/>
                                        <p:tgtEl>
                                          <p:spTgt spid="17418"/>
                                        </p:tgtEl>
                                        <p:attrNameLst>
                                          <p:attrName>ppt_x</p:attrName>
                                        </p:attrNameLst>
                                      </p:cBhvr>
                                      <p:tavLst>
                                        <p:tav tm="0">
                                          <p:val>
                                            <p:strVal val="#ppt_x"/>
                                          </p:val>
                                        </p:tav>
                                        <p:tav tm="100000">
                                          <p:val>
                                            <p:strVal val="#ppt_x"/>
                                          </p:val>
                                        </p:tav>
                                      </p:tavLst>
                                    </p:anim>
                                    <p:anim calcmode="lin" valueType="num">
                                      <p:cBhvr>
                                        <p:cTn id="52" dur="1000" fill="hold"/>
                                        <p:tgtEl>
                                          <p:spTgt spid="174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419"/>
                                        </p:tgtEl>
                                        <p:attrNameLst>
                                          <p:attrName>style.visibility</p:attrName>
                                        </p:attrNameLst>
                                      </p:cBhvr>
                                      <p:to>
                                        <p:strVal val="visible"/>
                                      </p:to>
                                    </p:set>
                                    <p:animEffect transition="in" filter="fade">
                                      <p:cBhvr>
                                        <p:cTn id="55" dur="1000"/>
                                        <p:tgtEl>
                                          <p:spTgt spid="17419"/>
                                        </p:tgtEl>
                                      </p:cBhvr>
                                    </p:animEffect>
                                    <p:anim calcmode="lin" valueType="num">
                                      <p:cBhvr>
                                        <p:cTn id="56" dur="1000" fill="hold"/>
                                        <p:tgtEl>
                                          <p:spTgt spid="17419"/>
                                        </p:tgtEl>
                                        <p:attrNameLst>
                                          <p:attrName>ppt_x</p:attrName>
                                        </p:attrNameLst>
                                      </p:cBhvr>
                                      <p:tavLst>
                                        <p:tav tm="0">
                                          <p:val>
                                            <p:strVal val="#ppt_x"/>
                                          </p:val>
                                        </p:tav>
                                        <p:tav tm="100000">
                                          <p:val>
                                            <p:strVal val="#ppt_x"/>
                                          </p:val>
                                        </p:tav>
                                      </p:tavLst>
                                    </p:anim>
                                    <p:anim calcmode="lin" valueType="num">
                                      <p:cBhvr>
                                        <p:cTn id="57" dur="1000" fill="hold"/>
                                        <p:tgtEl>
                                          <p:spTgt spid="1741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420"/>
                                        </p:tgtEl>
                                        <p:attrNameLst>
                                          <p:attrName>style.visibility</p:attrName>
                                        </p:attrNameLst>
                                      </p:cBhvr>
                                      <p:to>
                                        <p:strVal val="visible"/>
                                      </p:to>
                                    </p:set>
                                    <p:animEffect transition="in" filter="fade">
                                      <p:cBhvr>
                                        <p:cTn id="60" dur="1000"/>
                                        <p:tgtEl>
                                          <p:spTgt spid="17420"/>
                                        </p:tgtEl>
                                      </p:cBhvr>
                                    </p:animEffect>
                                    <p:anim calcmode="lin" valueType="num">
                                      <p:cBhvr>
                                        <p:cTn id="61" dur="1000" fill="hold"/>
                                        <p:tgtEl>
                                          <p:spTgt spid="17420"/>
                                        </p:tgtEl>
                                        <p:attrNameLst>
                                          <p:attrName>ppt_x</p:attrName>
                                        </p:attrNameLst>
                                      </p:cBhvr>
                                      <p:tavLst>
                                        <p:tav tm="0">
                                          <p:val>
                                            <p:strVal val="#ppt_x"/>
                                          </p:val>
                                        </p:tav>
                                        <p:tav tm="100000">
                                          <p:val>
                                            <p:strVal val="#ppt_x"/>
                                          </p:val>
                                        </p:tav>
                                      </p:tavLst>
                                    </p:anim>
                                    <p:anim calcmode="lin" valueType="num">
                                      <p:cBhvr>
                                        <p:cTn id="62" dur="1000" fill="hold"/>
                                        <p:tgtEl>
                                          <p:spTgt spid="1742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421"/>
                                        </p:tgtEl>
                                        <p:attrNameLst>
                                          <p:attrName>style.visibility</p:attrName>
                                        </p:attrNameLst>
                                      </p:cBhvr>
                                      <p:to>
                                        <p:strVal val="visible"/>
                                      </p:to>
                                    </p:set>
                                    <p:animEffect transition="in" filter="fade">
                                      <p:cBhvr>
                                        <p:cTn id="65" dur="1000"/>
                                        <p:tgtEl>
                                          <p:spTgt spid="17421"/>
                                        </p:tgtEl>
                                      </p:cBhvr>
                                    </p:animEffect>
                                    <p:anim calcmode="lin" valueType="num">
                                      <p:cBhvr>
                                        <p:cTn id="66" dur="1000" fill="hold"/>
                                        <p:tgtEl>
                                          <p:spTgt spid="17421"/>
                                        </p:tgtEl>
                                        <p:attrNameLst>
                                          <p:attrName>ppt_x</p:attrName>
                                        </p:attrNameLst>
                                      </p:cBhvr>
                                      <p:tavLst>
                                        <p:tav tm="0">
                                          <p:val>
                                            <p:strVal val="#ppt_x"/>
                                          </p:val>
                                        </p:tav>
                                        <p:tav tm="100000">
                                          <p:val>
                                            <p:strVal val="#ppt_x"/>
                                          </p:val>
                                        </p:tav>
                                      </p:tavLst>
                                    </p:anim>
                                    <p:anim calcmode="lin" valueType="num">
                                      <p:cBhvr>
                                        <p:cTn id="67" dur="1000" fill="hold"/>
                                        <p:tgtEl>
                                          <p:spTgt spid="1742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422"/>
                                        </p:tgtEl>
                                        <p:attrNameLst>
                                          <p:attrName>style.visibility</p:attrName>
                                        </p:attrNameLst>
                                      </p:cBhvr>
                                      <p:to>
                                        <p:strVal val="visible"/>
                                      </p:to>
                                    </p:set>
                                    <p:animEffect transition="in" filter="fade">
                                      <p:cBhvr>
                                        <p:cTn id="70" dur="1000"/>
                                        <p:tgtEl>
                                          <p:spTgt spid="17422"/>
                                        </p:tgtEl>
                                      </p:cBhvr>
                                    </p:animEffect>
                                    <p:anim calcmode="lin" valueType="num">
                                      <p:cBhvr>
                                        <p:cTn id="71" dur="1000" fill="hold"/>
                                        <p:tgtEl>
                                          <p:spTgt spid="17422"/>
                                        </p:tgtEl>
                                        <p:attrNameLst>
                                          <p:attrName>ppt_x</p:attrName>
                                        </p:attrNameLst>
                                      </p:cBhvr>
                                      <p:tavLst>
                                        <p:tav tm="0">
                                          <p:val>
                                            <p:strVal val="#ppt_x"/>
                                          </p:val>
                                        </p:tav>
                                        <p:tav tm="100000">
                                          <p:val>
                                            <p:strVal val="#ppt_x"/>
                                          </p:val>
                                        </p:tav>
                                      </p:tavLst>
                                    </p:anim>
                                    <p:anim calcmode="lin" valueType="num">
                                      <p:cBhvr>
                                        <p:cTn id="72" dur="1000" fill="hold"/>
                                        <p:tgtEl>
                                          <p:spTgt spid="1742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423"/>
                                        </p:tgtEl>
                                        <p:attrNameLst>
                                          <p:attrName>style.visibility</p:attrName>
                                        </p:attrNameLst>
                                      </p:cBhvr>
                                      <p:to>
                                        <p:strVal val="visible"/>
                                      </p:to>
                                    </p:set>
                                    <p:animEffect transition="in" filter="fade">
                                      <p:cBhvr>
                                        <p:cTn id="75" dur="1000"/>
                                        <p:tgtEl>
                                          <p:spTgt spid="17423"/>
                                        </p:tgtEl>
                                      </p:cBhvr>
                                    </p:animEffect>
                                    <p:anim calcmode="lin" valueType="num">
                                      <p:cBhvr>
                                        <p:cTn id="76" dur="1000" fill="hold"/>
                                        <p:tgtEl>
                                          <p:spTgt spid="17423"/>
                                        </p:tgtEl>
                                        <p:attrNameLst>
                                          <p:attrName>ppt_x</p:attrName>
                                        </p:attrNameLst>
                                      </p:cBhvr>
                                      <p:tavLst>
                                        <p:tav tm="0">
                                          <p:val>
                                            <p:strVal val="#ppt_x"/>
                                          </p:val>
                                        </p:tav>
                                        <p:tav tm="100000">
                                          <p:val>
                                            <p:strVal val="#ppt_x"/>
                                          </p:val>
                                        </p:tav>
                                      </p:tavLst>
                                    </p:anim>
                                    <p:anim calcmode="lin" valueType="num">
                                      <p:cBhvr>
                                        <p:cTn id="77" dur="1000" fill="hold"/>
                                        <p:tgtEl>
                                          <p:spTgt spid="1742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
                                        </p:tgtEl>
                                      </p:cBhvr>
                                    </p:animEffect>
                                    <p:set>
                                      <p:cBhvr>
                                        <p:cTn id="89" dur="1" fill="hold">
                                          <p:stCondLst>
                                            <p:cond delay="499"/>
                                          </p:stCondLst>
                                        </p:cTn>
                                        <p:tgtEl>
                                          <p:spTgt spid="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anim calcmode="lin" valueType="num">
                                      <p:cBhvr>
                                        <p:cTn id="98" dur="1000" fill="hold"/>
                                        <p:tgtEl>
                                          <p:spTgt spid="6"/>
                                        </p:tgtEl>
                                        <p:attrNameLst>
                                          <p:attrName>ppt_x</p:attrName>
                                        </p:attrNameLst>
                                      </p:cBhvr>
                                      <p:tavLst>
                                        <p:tav tm="0">
                                          <p:val>
                                            <p:strVal val="#ppt_x"/>
                                          </p:val>
                                        </p:tav>
                                        <p:tav tm="100000">
                                          <p:val>
                                            <p:strVal val="#ppt_x"/>
                                          </p:val>
                                        </p:tav>
                                      </p:tavLst>
                                    </p:anim>
                                    <p:anim calcmode="lin" valueType="num">
                                      <p:cBhvr>
                                        <p:cTn id="99" dur="1000" fill="hold"/>
                                        <p:tgtEl>
                                          <p:spTgt spid="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0"/>
                                        <p:tgtEl>
                                          <p:spTgt spid="27"/>
                                        </p:tgtEl>
                                      </p:cBhvr>
                                    </p:animEffect>
                                    <p:anim calcmode="lin" valueType="num">
                                      <p:cBhvr>
                                        <p:cTn id="123" dur="1000" fill="hold"/>
                                        <p:tgtEl>
                                          <p:spTgt spid="27"/>
                                        </p:tgtEl>
                                        <p:attrNameLst>
                                          <p:attrName>ppt_x</p:attrName>
                                        </p:attrNameLst>
                                      </p:cBhvr>
                                      <p:tavLst>
                                        <p:tav tm="0">
                                          <p:val>
                                            <p:strVal val="#ppt_x"/>
                                          </p:val>
                                        </p:tav>
                                        <p:tav tm="100000">
                                          <p:val>
                                            <p:strVal val="#ppt_x"/>
                                          </p:val>
                                        </p:tav>
                                      </p:tavLst>
                                    </p:anim>
                                    <p:anim calcmode="lin" valueType="num">
                                      <p:cBhvr>
                                        <p:cTn id="124" dur="1000" fill="hold"/>
                                        <p:tgtEl>
                                          <p:spTgt spid="2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1000"/>
                                        <p:tgtEl>
                                          <p:spTgt spid="31"/>
                                        </p:tgtEl>
                                      </p:cBhvr>
                                    </p:animEffect>
                                    <p:anim calcmode="lin" valueType="num">
                                      <p:cBhvr>
                                        <p:cTn id="138" dur="1000" fill="hold"/>
                                        <p:tgtEl>
                                          <p:spTgt spid="31"/>
                                        </p:tgtEl>
                                        <p:attrNameLst>
                                          <p:attrName>ppt_x</p:attrName>
                                        </p:attrNameLst>
                                      </p:cBhvr>
                                      <p:tavLst>
                                        <p:tav tm="0">
                                          <p:val>
                                            <p:strVal val="#ppt_x"/>
                                          </p:val>
                                        </p:tav>
                                        <p:tav tm="100000">
                                          <p:val>
                                            <p:strVal val="#ppt_x"/>
                                          </p:val>
                                        </p:tav>
                                      </p:tavLst>
                                    </p:anim>
                                    <p:anim calcmode="lin" valueType="num">
                                      <p:cBhvr>
                                        <p:cTn id="1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xit" presetSubtype="0" fill="hold" grpId="1" nodeType="clickEffect">
                                  <p:stCondLst>
                                    <p:cond delay="0"/>
                                  </p:stCondLst>
                                  <p:childTnLst>
                                    <p:animEffect transition="out" filter="fade">
                                      <p:cBhvr>
                                        <p:cTn id="150" dur="1000"/>
                                        <p:tgtEl>
                                          <p:spTgt spid="32"/>
                                        </p:tgtEl>
                                      </p:cBhvr>
                                    </p:animEffect>
                                    <p:anim calcmode="lin" valueType="num">
                                      <p:cBhvr>
                                        <p:cTn id="151" dur="1000"/>
                                        <p:tgtEl>
                                          <p:spTgt spid="32"/>
                                        </p:tgtEl>
                                        <p:attrNameLst>
                                          <p:attrName>ppt_x</p:attrName>
                                        </p:attrNameLst>
                                      </p:cBhvr>
                                      <p:tavLst>
                                        <p:tav tm="0">
                                          <p:val>
                                            <p:strVal val="ppt_x"/>
                                          </p:val>
                                        </p:tav>
                                        <p:tav tm="100000">
                                          <p:val>
                                            <p:strVal val="ppt_x"/>
                                          </p:val>
                                        </p:tav>
                                      </p:tavLst>
                                    </p:anim>
                                    <p:anim calcmode="lin" valueType="num">
                                      <p:cBhvr>
                                        <p:cTn id="152" dur="1000"/>
                                        <p:tgtEl>
                                          <p:spTgt spid="32"/>
                                        </p:tgtEl>
                                        <p:attrNameLst>
                                          <p:attrName>ppt_y</p:attrName>
                                        </p:attrNameLst>
                                      </p:cBhvr>
                                      <p:tavLst>
                                        <p:tav tm="0">
                                          <p:val>
                                            <p:strVal val="ppt_y"/>
                                          </p:val>
                                        </p:tav>
                                        <p:tav tm="100000">
                                          <p:val>
                                            <p:strVal val="ppt_y+.1"/>
                                          </p:val>
                                        </p:tav>
                                      </p:tavLst>
                                    </p:anim>
                                    <p:set>
                                      <p:cBhvr>
                                        <p:cTn id="153" dur="1" fill="hold">
                                          <p:stCondLst>
                                            <p:cond delay="999"/>
                                          </p:stCondLst>
                                        </p:cTn>
                                        <p:tgtEl>
                                          <p:spTgt spid="32"/>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grpId="0" nodeType="click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barn(inVertical)">
                                      <p:cBhvr>
                                        <p:cTn id="1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P spid="17416" grpId="0"/>
      <p:bldP spid="17417" grpId="0"/>
      <p:bldP spid="17418" grpId="0"/>
      <p:bldP spid="17419" grpId="0"/>
      <p:bldP spid="17420" grpId="0"/>
      <p:bldP spid="17421" grpId="0"/>
      <p:bldP spid="17422" grpId="0"/>
      <p:bldP spid="17423" grpId="0"/>
      <p:bldP spid="2" grpId="0" animBg="1"/>
      <p:bldP spid="2" grpId="1" animBg="1"/>
      <p:bldP spid="21" grpId="0" animBg="1"/>
      <p:bldP spid="21" grpId="1" animBg="1"/>
      <p:bldP spid="6" grpId="0"/>
      <p:bldP spid="23" grpId="0"/>
      <p:bldP spid="24" grpId="0"/>
      <p:bldP spid="25" grpId="0"/>
      <p:bldP spid="26" grpId="0"/>
      <p:bldP spid="27" grpId="0"/>
      <p:bldP spid="28" grpId="0"/>
      <p:bldP spid="29" grpId="0"/>
      <p:bldP spid="31" grpId="0"/>
      <p:bldP spid="32" grpId="0" animBg="1"/>
      <p:bldP spid="32" grpId="1"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533400" y="146050"/>
            <a:ext cx="8077200"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 Viết các số sau và cho biết mỗi số có bao nhiêu chữ số, mỗi số có bao nhiêu chữ số 0:</a:t>
            </a:r>
          </a:p>
        </p:txBody>
      </p:sp>
      <p:sp>
        <p:nvSpPr>
          <p:cNvPr id="21" name="TextBox 1"/>
          <p:cNvSpPr txBox="1">
            <a:spLocks noChangeArrowheads="1"/>
          </p:cNvSpPr>
          <p:nvPr/>
        </p:nvSpPr>
        <p:spPr bwMode="auto">
          <a:xfrm>
            <a:off x="609601" y="1092994"/>
            <a:ext cx="4278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Mười lăm nghìn.</a:t>
            </a:r>
          </a:p>
        </p:txBody>
      </p:sp>
      <p:sp>
        <p:nvSpPr>
          <p:cNvPr id="22" name="TextBox 23"/>
          <p:cNvSpPr txBox="1">
            <a:spLocks noChangeArrowheads="1"/>
          </p:cNvSpPr>
          <p:nvPr/>
        </p:nvSpPr>
        <p:spPr bwMode="auto">
          <a:xfrm>
            <a:off x="609600" y="1543051"/>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Ba trăm năm mươi.</a:t>
            </a:r>
          </a:p>
        </p:txBody>
      </p:sp>
      <p:sp>
        <p:nvSpPr>
          <p:cNvPr id="23" name="TextBox 24"/>
          <p:cNvSpPr txBox="1">
            <a:spLocks noChangeArrowheads="1"/>
          </p:cNvSpPr>
          <p:nvPr/>
        </p:nvSpPr>
        <p:spPr bwMode="auto">
          <a:xfrm>
            <a:off x="590550" y="1993107"/>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Sáu trăm</a:t>
            </a:r>
          </a:p>
        </p:txBody>
      </p:sp>
      <p:sp>
        <p:nvSpPr>
          <p:cNvPr id="24" name="TextBox 25"/>
          <p:cNvSpPr txBox="1">
            <a:spLocks noChangeArrowheads="1"/>
          </p:cNvSpPr>
          <p:nvPr/>
        </p:nvSpPr>
        <p:spPr bwMode="auto">
          <a:xfrm>
            <a:off x="590550" y="2393157"/>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nghìn ba trăm</a:t>
            </a:r>
          </a:p>
        </p:txBody>
      </p:sp>
      <p:sp>
        <p:nvSpPr>
          <p:cNvPr id="25" name="TextBox 26"/>
          <p:cNvSpPr txBox="1">
            <a:spLocks noChangeArrowheads="1"/>
          </p:cNvSpPr>
          <p:nvPr/>
        </p:nvSpPr>
        <p:spPr bwMode="auto">
          <a:xfrm>
            <a:off x="590550" y="2850357"/>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Năm mươi nghìn</a:t>
            </a:r>
          </a:p>
        </p:txBody>
      </p:sp>
      <p:sp>
        <p:nvSpPr>
          <p:cNvPr id="26" name="TextBox 27"/>
          <p:cNvSpPr txBox="1">
            <a:spLocks noChangeArrowheads="1"/>
          </p:cNvSpPr>
          <p:nvPr/>
        </p:nvSpPr>
        <p:spPr bwMode="auto">
          <a:xfrm>
            <a:off x="600075" y="3300413"/>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Bảy triệu</a:t>
            </a:r>
          </a:p>
        </p:txBody>
      </p:sp>
      <p:sp>
        <p:nvSpPr>
          <p:cNvPr id="27" name="TextBox 28"/>
          <p:cNvSpPr txBox="1">
            <a:spLocks noChangeArrowheads="1"/>
          </p:cNvSpPr>
          <p:nvPr/>
        </p:nvSpPr>
        <p:spPr bwMode="auto">
          <a:xfrm>
            <a:off x="609600" y="3700463"/>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Ba mươi sáu triệu</a:t>
            </a:r>
          </a:p>
        </p:txBody>
      </p:sp>
      <p:sp>
        <p:nvSpPr>
          <p:cNvPr id="28" name="TextBox 29"/>
          <p:cNvSpPr txBox="1">
            <a:spLocks noChangeArrowheads="1"/>
          </p:cNvSpPr>
          <p:nvPr/>
        </p:nvSpPr>
        <p:spPr bwMode="auto">
          <a:xfrm>
            <a:off x="609600" y="4164807"/>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Chín trăm triệu</a:t>
            </a:r>
          </a:p>
        </p:txBody>
      </p:sp>
      <p:sp>
        <p:nvSpPr>
          <p:cNvPr id="77825" name="Rectangle 1"/>
          <p:cNvSpPr>
            <a:spLocks noChangeArrowheads="1"/>
          </p:cNvSpPr>
          <p:nvPr/>
        </p:nvSpPr>
        <p:spPr bwMode="auto">
          <a:xfrm>
            <a:off x="5181600" y="1352550"/>
            <a:ext cx="2895600" cy="224676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a:solidFill>
                  <a:srgbClr val="FF0000"/>
                </a:solidFill>
                <a:latin typeface="Times New Roman" pitchFamily="18" charset="0"/>
                <a:ea typeface="Calibri" pitchFamily="34" charset="0"/>
                <a:cs typeface="Times New Roman" pitchFamily="18" charset="0"/>
              </a:rPr>
              <a:t>Trước khi viết cần xác định s</a:t>
            </a:r>
            <a:r>
              <a:rPr kumimoji="0" lang="en-US" sz="2800" b="0" i="0" u="none" strike="noStrike" cap="none" normalizeH="0" baseline="0">
                <a:ln>
                  <a:noFill/>
                </a:ln>
                <a:solidFill>
                  <a:srgbClr val="FF0000"/>
                </a:solidFill>
                <a:effectLst/>
                <a:latin typeface="Times New Roman" pitchFamily="18" charset="0"/>
                <a:ea typeface="Calibri" pitchFamily="34" charset="0"/>
                <a:cs typeface="Times New Roman" pitchFamily="18" charset="0"/>
              </a:rPr>
              <a:t>ố đó có những  lớp nào? Trong mỗi lớp có những chữ số nào? </a:t>
            </a:r>
            <a:endParaRPr kumimoji="0" lang="en-US" sz="3600" b="0" i="0" u="none" strike="noStrike" cap="none" normalizeH="0" baseline="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6469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21" grpId="0"/>
      <p:bldP spid="22" grpId="0"/>
      <p:bldP spid="23" grpId="0"/>
      <p:bldP spid="24" grpId="0"/>
      <p:bldP spid="25" grpId="0"/>
      <p:bldP spid="26" grpId="0"/>
      <p:bldP spid="27" grpId="0"/>
      <p:bldP spid="28" grpId="0"/>
      <p:bldP spid="778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0" y="4282082"/>
            <a:ext cx="2133600" cy="2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233120106"/>
              </p:ext>
            </p:extLst>
          </p:nvPr>
        </p:nvGraphicFramePr>
        <p:xfrm>
          <a:off x="0" y="1263568"/>
          <a:ext cx="9067800" cy="3360420"/>
        </p:xfrm>
        <a:graphic>
          <a:graphicData uri="http://schemas.openxmlformats.org/drawingml/2006/table">
            <a:tbl>
              <a:tblPr firstRow="1" bandRow="1">
                <a:tableStyleId>{21E4AEA4-8DFA-4A89-87EB-49C32662AFE0}</a:tableStyleId>
              </a:tblPr>
              <a:tblGrid>
                <a:gridCol w="2895907">
                  <a:extLst>
                    <a:ext uri="{9D8B030D-6E8A-4147-A177-3AD203B41FA5}">
                      <a16:colId xmlns:a16="http://schemas.microsoft.com/office/drawing/2014/main" val="20000"/>
                    </a:ext>
                  </a:extLst>
                </a:gridCol>
                <a:gridCol w="2361893">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65760">
                <a:tc>
                  <a:txBody>
                    <a:bodyPr/>
                    <a:lstStyle/>
                    <a:p>
                      <a:endParaRPr lang="en-US" sz="2000" dirty="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000">
                          <a:solidFill>
                            <a:srgbClr val="FF0000"/>
                          </a:solidFill>
                          <a:latin typeface="Times New Roman" panose="02020603050405020304" pitchFamily="18" charset="0"/>
                          <a:cs typeface="Times New Roman" panose="02020603050405020304" pitchFamily="18" charset="0"/>
                        </a:rPr>
                        <a:t>Viết</a:t>
                      </a:r>
                      <a:r>
                        <a:rPr lang="vi-VN" sz="2000" baseline="0">
                          <a:solidFill>
                            <a:srgbClr val="FF0000"/>
                          </a:solidFill>
                          <a:latin typeface="Times New Roman" panose="02020603050405020304" pitchFamily="18" charset="0"/>
                          <a:cs typeface="Times New Roman" panose="02020603050405020304" pitchFamily="18" charset="0"/>
                        </a:rPr>
                        <a:t> số</a:t>
                      </a:r>
                      <a:endParaRPr lang="en-US" sz="200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vi-VN" sz="2000">
                          <a:solidFill>
                            <a:srgbClr val="FF0000"/>
                          </a:solidFill>
                          <a:latin typeface="Times New Roman" panose="02020603050405020304" pitchFamily="18" charset="0"/>
                          <a:cs typeface="Times New Roman" panose="02020603050405020304" pitchFamily="18" charset="0"/>
                        </a:rPr>
                        <a:t>Số</a:t>
                      </a:r>
                      <a:r>
                        <a:rPr lang="vi-VN" sz="2000" baseline="0">
                          <a:solidFill>
                            <a:srgbClr val="FF0000"/>
                          </a:solidFill>
                          <a:latin typeface="Times New Roman" panose="02020603050405020304" pitchFamily="18" charset="0"/>
                          <a:cs typeface="Times New Roman" panose="02020603050405020304" pitchFamily="18" charset="0"/>
                        </a:rPr>
                        <a:t> chữ số</a:t>
                      </a:r>
                      <a:endParaRPr lang="en-US" sz="200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Số c</a:t>
                      </a:r>
                      <a:r>
                        <a:rPr lang="vi-VN" sz="2000">
                          <a:solidFill>
                            <a:srgbClr val="FF0000"/>
                          </a:solidFill>
                          <a:latin typeface="Times New Roman" panose="02020603050405020304" pitchFamily="18" charset="0"/>
                          <a:cs typeface="Times New Roman" panose="02020603050405020304" pitchFamily="18" charset="0"/>
                        </a:rPr>
                        <a:t>hữ</a:t>
                      </a:r>
                      <a:r>
                        <a:rPr lang="vi-VN" sz="2000" baseline="0">
                          <a:solidFill>
                            <a:srgbClr val="FF0000"/>
                          </a:solidFill>
                          <a:latin typeface="Times New Roman" panose="02020603050405020304" pitchFamily="18" charset="0"/>
                          <a:cs typeface="Times New Roman" panose="02020603050405020304" pitchFamily="18" charset="0"/>
                        </a:rPr>
                        <a:t> số 0</a:t>
                      </a:r>
                      <a:endParaRPr lang="en-US" sz="2000">
                        <a:solidFill>
                          <a:srgbClr val="FF0000"/>
                        </a:solidFill>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a:latin typeface="Times New Roman" panose="02020603050405020304" pitchFamily="18" charset="0"/>
                          <a:cs typeface="Times New Roman" panose="02020603050405020304" pitchFamily="18" charset="0"/>
                        </a:rPr>
                        <a:t>Mười lăm nghìn.</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a:latin typeface="Times New Roman" panose="02020603050405020304" pitchFamily="18" charset="0"/>
                          <a:cs typeface="Times New Roman" panose="02020603050405020304" pitchFamily="18" charset="0"/>
                        </a:rPr>
                        <a:t>Ba trăm năm mươi.</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a:latin typeface="Times New Roman" panose="02020603050405020304" pitchFamily="18" charset="0"/>
                          <a:cs typeface="Times New Roman" panose="02020603050405020304" pitchFamily="18" charset="0"/>
                        </a:rPr>
                        <a:t>Sáu trăm</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5760">
                <a:tc>
                  <a:txBody>
                    <a:body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Một nghìn ba trăm</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a:latin typeface="Times New Roman" panose="02020603050405020304" pitchFamily="18" charset="0"/>
                          <a:cs typeface="Times New Roman" panose="02020603050405020304" pitchFamily="18" charset="0"/>
                        </a:rPr>
                        <a:t>Năm mươi nghìn</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a:latin typeface="Times New Roman" panose="02020603050405020304" pitchFamily="18" charset="0"/>
                          <a:cs typeface="Times New Roman" panose="02020603050405020304" pitchFamily="18" charset="0"/>
                        </a:rPr>
                        <a:t>Bảy triệu</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a:latin typeface="Times New Roman" panose="02020603050405020304" pitchFamily="18" charset="0"/>
                          <a:cs typeface="Times New Roman" panose="02020603050405020304" pitchFamily="18" charset="0"/>
                        </a:rPr>
                        <a:t>Ba mươi sáu triệu</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err="1">
                          <a:latin typeface="Times New Roman" panose="02020603050405020304" pitchFamily="18" charset="0"/>
                          <a:cs typeface="Times New Roman" panose="02020603050405020304" pitchFamily="18" charset="0"/>
                        </a:rPr>
                        <a:t>Chín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triệu</a:t>
                      </a:r>
                      <a:endParaRPr lang="en-US" altLang="en-US" sz="2000" dirty="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3" name="TextBox 42"/>
          <p:cNvSpPr txBox="1"/>
          <p:nvPr/>
        </p:nvSpPr>
        <p:spPr>
          <a:xfrm>
            <a:off x="3173350" y="1644737"/>
            <a:ext cx="6772275" cy="461665"/>
          </a:xfrm>
          <a:prstGeom prst="rect">
            <a:avLst/>
          </a:prstGeom>
          <a:noFill/>
        </p:spPr>
        <p:txBody>
          <a:bodyPr wrap="square" rtlCol="0">
            <a:spAutoFit/>
          </a:bodyPr>
          <a:lstStyle/>
          <a:p>
            <a:r>
              <a:rPr lang="vi-VN" sz="2400">
                <a:solidFill>
                  <a:srgbClr val="002060"/>
                </a:solidFill>
                <a:latin typeface="+mj-lt"/>
              </a:rPr>
              <a:t>      15 000		     5		    3</a:t>
            </a:r>
            <a:endParaRPr lang="en-US" sz="2400">
              <a:solidFill>
                <a:srgbClr val="002060"/>
              </a:solidFill>
              <a:latin typeface="+mj-lt"/>
            </a:endParaRPr>
          </a:p>
        </p:txBody>
      </p:sp>
      <p:sp>
        <p:nvSpPr>
          <p:cNvPr id="44" name="TextBox 43"/>
          <p:cNvSpPr txBox="1"/>
          <p:nvPr/>
        </p:nvSpPr>
        <p:spPr>
          <a:xfrm>
            <a:off x="3173350" y="1973840"/>
            <a:ext cx="6772275" cy="461665"/>
          </a:xfrm>
          <a:prstGeom prst="rect">
            <a:avLst/>
          </a:prstGeom>
          <a:noFill/>
        </p:spPr>
        <p:txBody>
          <a:bodyPr wrap="square" rtlCol="0">
            <a:spAutoFit/>
          </a:bodyPr>
          <a:lstStyle/>
          <a:p>
            <a:r>
              <a:rPr lang="vi-VN" sz="2400">
                <a:solidFill>
                  <a:srgbClr val="002060"/>
                </a:solidFill>
                <a:latin typeface="+mj-lt"/>
              </a:rPr>
              <a:t>           350		     3		    1</a:t>
            </a:r>
            <a:endParaRPr lang="en-US" sz="2400">
              <a:solidFill>
                <a:srgbClr val="002060"/>
              </a:solidFill>
              <a:latin typeface="+mj-lt"/>
            </a:endParaRPr>
          </a:p>
        </p:txBody>
      </p:sp>
      <p:sp>
        <p:nvSpPr>
          <p:cNvPr id="45" name="TextBox 44"/>
          <p:cNvSpPr txBox="1"/>
          <p:nvPr/>
        </p:nvSpPr>
        <p:spPr>
          <a:xfrm>
            <a:off x="3209926" y="2350785"/>
            <a:ext cx="6772275" cy="461665"/>
          </a:xfrm>
          <a:prstGeom prst="rect">
            <a:avLst/>
          </a:prstGeom>
          <a:noFill/>
        </p:spPr>
        <p:txBody>
          <a:bodyPr wrap="square" rtlCol="0">
            <a:spAutoFit/>
          </a:bodyPr>
          <a:lstStyle/>
          <a:p>
            <a:r>
              <a:rPr lang="vi-VN" sz="2400">
                <a:solidFill>
                  <a:srgbClr val="002060"/>
                </a:solidFill>
                <a:latin typeface="+mj-lt"/>
              </a:rPr>
              <a:t>           600		     6		    2</a:t>
            </a:r>
            <a:endParaRPr lang="en-US" sz="2400">
              <a:solidFill>
                <a:srgbClr val="002060"/>
              </a:solidFill>
              <a:latin typeface="+mj-lt"/>
            </a:endParaRPr>
          </a:p>
        </p:txBody>
      </p:sp>
      <p:sp>
        <p:nvSpPr>
          <p:cNvPr id="46" name="TextBox 45"/>
          <p:cNvSpPr txBox="1"/>
          <p:nvPr/>
        </p:nvSpPr>
        <p:spPr>
          <a:xfrm>
            <a:off x="3209926" y="2726078"/>
            <a:ext cx="6772275" cy="461665"/>
          </a:xfrm>
          <a:prstGeom prst="rect">
            <a:avLst/>
          </a:prstGeom>
          <a:noFill/>
        </p:spPr>
        <p:txBody>
          <a:bodyPr wrap="square" rtlCol="0">
            <a:spAutoFit/>
          </a:bodyPr>
          <a:lstStyle/>
          <a:p>
            <a:r>
              <a:rPr lang="vi-VN" sz="2400">
                <a:solidFill>
                  <a:srgbClr val="002060"/>
                </a:solidFill>
                <a:latin typeface="+mj-lt"/>
              </a:rPr>
              <a:t>        1 300		     4		    2</a:t>
            </a:r>
            <a:endParaRPr lang="en-US" sz="2400">
              <a:solidFill>
                <a:srgbClr val="002060"/>
              </a:solidFill>
              <a:latin typeface="+mj-lt"/>
            </a:endParaRPr>
          </a:p>
        </p:txBody>
      </p:sp>
      <p:sp>
        <p:nvSpPr>
          <p:cNvPr id="47" name="TextBox 46"/>
          <p:cNvSpPr txBox="1"/>
          <p:nvPr/>
        </p:nvSpPr>
        <p:spPr>
          <a:xfrm>
            <a:off x="3163825" y="3105150"/>
            <a:ext cx="5980175" cy="400110"/>
          </a:xfrm>
          <a:prstGeom prst="rect">
            <a:avLst/>
          </a:prstGeom>
          <a:noFill/>
        </p:spPr>
        <p:txBody>
          <a:bodyPr wrap="square" rtlCol="0">
            <a:spAutoFit/>
          </a:bodyPr>
          <a:lstStyle/>
          <a:p>
            <a:r>
              <a:rPr lang="vi-VN" sz="2000">
                <a:solidFill>
                  <a:srgbClr val="002060"/>
                </a:solidFill>
                <a:latin typeface="+mj-lt"/>
              </a:rPr>
              <a:t>           50 000		</a:t>
            </a:r>
            <a:r>
              <a:rPr lang="en-US" sz="2000">
                <a:solidFill>
                  <a:srgbClr val="002060"/>
                </a:solidFill>
                <a:latin typeface="+mj-lt"/>
              </a:rPr>
              <a:t>     </a:t>
            </a:r>
            <a:r>
              <a:rPr lang="vi-VN" sz="2000">
                <a:solidFill>
                  <a:srgbClr val="002060"/>
                </a:solidFill>
                <a:latin typeface="+mj-lt"/>
              </a:rPr>
              <a:t>5	         </a:t>
            </a:r>
            <a:r>
              <a:rPr lang="en-US" sz="2000">
                <a:solidFill>
                  <a:srgbClr val="002060"/>
                </a:solidFill>
                <a:latin typeface="+mj-lt"/>
              </a:rPr>
              <a:t>          </a:t>
            </a:r>
            <a:r>
              <a:rPr lang="vi-VN" sz="2000">
                <a:solidFill>
                  <a:srgbClr val="002060"/>
                </a:solidFill>
                <a:latin typeface="+mj-lt"/>
              </a:rPr>
              <a:t>4</a:t>
            </a:r>
            <a:endParaRPr lang="en-US" sz="2000">
              <a:solidFill>
                <a:srgbClr val="002060"/>
              </a:solidFill>
              <a:latin typeface="+mj-lt"/>
            </a:endParaRPr>
          </a:p>
        </p:txBody>
      </p:sp>
      <p:sp>
        <p:nvSpPr>
          <p:cNvPr id="48" name="TextBox 47"/>
          <p:cNvSpPr txBox="1"/>
          <p:nvPr/>
        </p:nvSpPr>
        <p:spPr>
          <a:xfrm>
            <a:off x="2906651" y="3486150"/>
            <a:ext cx="5818250" cy="461665"/>
          </a:xfrm>
          <a:prstGeom prst="rect">
            <a:avLst/>
          </a:prstGeom>
          <a:noFill/>
        </p:spPr>
        <p:txBody>
          <a:bodyPr wrap="square" rtlCol="0">
            <a:spAutoFit/>
          </a:bodyPr>
          <a:lstStyle/>
          <a:p>
            <a:r>
              <a:rPr lang="vi-VN" sz="2400">
                <a:solidFill>
                  <a:srgbClr val="002060"/>
                </a:solidFill>
                <a:latin typeface="+mj-lt"/>
              </a:rPr>
              <a:t>        7 000 000		  7	</a:t>
            </a:r>
            <a:r>
              <a:rPr lang="en-US" sz="2400">
                <a:solidFill>
                  <a:srgbClr val="002060"/>
                </a:solidFill>
                <a:latin typeface="+mj-lt"/>
              </a:rPr>
              <a:t>         </a:t>
            </a:r>
            <a:r>
              <a:rPr lang="vi-VN" sz="2400">
                <a:solidFill>
                  <a:srgbClr val="002060"/>
                </a:solidFill>
                <a:latin typeface="+mj-lt"/>
              </a:rPr>
              <a:t>6</a:t>
            </a:r>
            <a:endParaRPr lang="en-US" sz="2400">
              <a:solidFill>
                <a:srgbClr val="002060"/>
              </a:solidFill>
              <a:latin typeface="+mj-lt"/>
            </a:endParaRPr>
          </a:p>
        </p:txBody>
      </p:sp>
      <p:sp>
        <p:nvSpPr>
          <p:cNvPr id="49" name="TextBox 48"/>
          <p:cNvSpPr txBox="1"/>
          <p:nvPr/>
        </p:nvSpPr>
        <p:spPr>
          <a:xfrm>
            <a:off x="3138425" y="3829050"/>
            <a:ext cx="5675375" cy="461665"/>
          </a:xfrm>
          <a:prstGeom prst="rect">
            <a:avLst/>
          </a:prstGeom>
          <a:noFill/>
        </p:spPr>
        <p:txBody>
          <a:bodyPr wrap="square" rtlCol="0">
            <a:spAutoFit/>
          </a:bodyPr>
          <a:lstStyle/>
          <a:p>
            <a:r>
              <a:rPr lang="vi-VN" sz="2400" dirty="0">
                <a:solidFill>
                  <a:srgbClr val="002060"/>
                </a:solidFill>
                <a:latin typeface="+mj-lt"/>
              </a:rPr>
              <a:t>       36 000 000	</a:t>
            </a:r>
            <a:r>
              <a:rPr lang="vi-VN" sz="2400">
                <a:solidFill>
                  <a:srgbClr val="002060"/>
                </a:solidFill>
                <a:latin typeface="+mj-lt"/>
              </a:rPr>
              <a:t>	</a:t>
            </a:r>
            <a:r>
              <a:rPr lang="en-US" sz="2400">
                <a:solidFill>
                  <a:srgbClr val="002060"/>
                </a:solidFill>
                <a:latin typeface="+mj-lt"/>
              </a:rPr>
              <a:t> </a:t>
            </a:r>
            <a:r>
              <a:rPr lang="vi-VN" sz="2400">
                <a:solidFill>
                  <a:srgbClr val="002060"/>
                </a:solidFill>
                <a:latin typeface="+mj-lt"/>
              </a:rPr>
              <a:t>8	</a:t>
            </a:r>
            <a:r>
              <a:rPr lang="en-US" sz="2400">
                <a:solidFill>
                  <a:srgbClr val="002060"/>
                </a:solidFill>
                <a:latin typeface="+mj-lt"/>
              </a:rPr>
              <a:t>     </a:t>
            </a:r>
            <a:r>
              <a:rPr lang="vi-VN" sz="2400">
                <a:solidFill>
                  <a:srgbClr val="002060"/>
                </a:solidFill>
                <a:latin typeface="+mj-lt"/>
              </a:rPr>
              <a:t> 6</a:t>
            </a:r>
            <a:r>
              <a:rPr lang="en-US" sz="2400">
                <a:solidFill>
                  <a:srgbClr val="002060"/>
                </a:solidFill>
                <a:latin typeface="+mj-lt"/>
              </a:rPr>
              <a:t> </a:t>
            </a:r>
            <a:endParaRPr lang="en-US" sz="2400" dirty="0">
              <a:solidFill>
                <a:srgbClr val="002060"/>
              </a:solidFill>
              <a:latin typeface="+mj-lt"/>
            </a:endParaRPr>
          </a:p>
        </p:txBody>
      </p:sp>
      <p:sp>
        <p:nvSpPr>
          <p:cNvPr id="50" name="TextBox 49"/>
          <p:cNvSpPr txBox="1"/>
          <p:nvPr/>
        </p:nvSpPr>
        <p:spPr>
          <a:xfrm>
            <a:off x="3240025" y="4236735"/>
            <a:ext cx="5599175" cy="461665"/>
          </a:xfrm>
          <a:prstGeom prst="rect">
            <a:avLst/>
          </a:prstGeom>
          <a:noFill/>
        </p:spPr>
        <p:txBody>
          <a:bodyPr wrap="square" rtlCol="0">
            <a:spAutoFit/>
          </a:bodyPr>
          <a:lstStyle/>
          <a:p>
            <a:r>
              <a:rPr lang="vi-VN" sz="2400">
                <a:solidFill>
                  <a:srgbClr val="002060"/>
                </a:solidFill>
                <a:latin typeface="+mj-lt"/>
              </a:rPr>
              <a:t>     900 000 000</a:t>
            </a:r>
            <a:r>
              <a:rPr lang="en-US" sz="2400">
                <a:solidFill>
                  <a:srgbClr val="002060"/>
                </a:solidFill>
                <a:latin typeface="+mj-lt"/>
              </a:rPr>
              <a:t>               </a:t>
            </a:r>
            <a:r>
              <a:rPr lang="vi-VN" sz="2400">
                <a:solidFill>
                  <a:srgbClr val="002060"/>
                </a:solidFill>
                <a:latin typeface="+mj-lt"/>
              </a:rPr>
              <a:t>9		 8</a:t>
            </a:r>
            <a:r>
              <a:rPr lang="en-US" sz="2400">
                <a:solidFill>
                  <a:srgbClr val="002060"/>
                </a:solidFill>
                <a:latin typeface="+mj-lt"/>
              </a:rPr>
              <a:t>   </a:t>
            </a:r>
          </a:p>
        </p:txBody>
      </p:sp>
      <p:sp>
        <p:nvSpPr>
          <p:cNvPr id="38" name="Text Box 6"/>
          <p:cNvSpPr txBox="1">
            <a:spLocks noChangeArrowheads="1"/>
          </p:cNvSpPr>
          <p:nvPr/>
        </p:nvSpPr>
        <p:spPr bwMode="auto">
          <a:xfrm>
            <a:off x="152400" y="141684"/>
            <a:ext cx="8991600" cy="95410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 Viết các số sau và cho biết mỗi số có bao nhiêu chữ số, mỗi số có bao nhiêu chữ số 0:</a:t>
            </a:r>
          </a:p>
        </p:txBody>
      </p:sp>
      <p:sp>
        <p:nvSpPr>
          <p:cNvPr id="2" name="Cloud 1"/>
          <p:cNvSpPr/>
          <p:nvPr/>
        </p:nvSpPr>
        <p:spPr>
          <a:xfrm>
            <a:off x="2438400" y="1809750"/>
            <a:ext cx="5486400" cy="195571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rPr>
              <a:t>Muốn làm tốt BT3 ta cần lưu ý điều gì?</a:t>
            </a:r>
            <a:endParaRPr lang="en-US" sz="2800" dirty="0">
              <a:solidFill>
                <a:schemeClr val="tx1"/>
              </a:solidFill>
              <a:latin typeface="+mj-lt"/>
            </a:endParaRPr>
          </a:p>
        </p:txBody>
      </p:sp>
      <p:sp>
        <p:nvSpPr>
          <p:cNvPr id="53" name="Cloud 52"/>
          <p:cNvSpPr/>
          <p:nvPr/>
        </p:nvSpPr>
        <p:spPr>
          <a:xfrm>
            <a:off x="1676400" y="1073851"/>
            <a:ext cx="6872785" cy="4069649"/>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a:solidFill>
                  <a:srgbClr val="FF0000"/>
                </a:solidFill>
              </a:rPr>
              <a:t>B1: Xác định số đó có lớp nào, hàng cao nhất là hàng nào?</a:t>
            </a:r>
          </a:p>
          <a:p>
            <a:r>
              <a:rPr lang="en-US" sz="2400">
                <a:solidFill>
                  <a:srgbClr val="FF0000"/>
                </a:solidFill>
              </a:rPr>
              <a:t>B2: Viết các chữ số trong mỗi lớp dựa vào đề bài.</a:t>
            </a:r>
          </a:p>
          <a:p>
            <a:r>
              <a:rPr lang="en-US" sz="2400">
                <a:solidFill>
                  <a:srgbClr val="FF0000"/>
                </a:solidFill>
              </a:rPr>
              <a:t>Lưu ý: Kể từ chữ số thứ 2 của số tính từ hàng cao nhất, hàng nào không có thì viết chữ số 0.</a:t>
            </a:r>
          </a:p>
        </p:txBody>
      </p:sp>
    </p:spTree>
    <p:extLst>
      <p:ext uri="{BB962C8B-B14F-4D97-AF65-F5344CB8AC3E}">
        <p14:creationId xmlns:p14="http://schemas.microsoft.com/office/powerpoint/2010/main" val="42646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anim calcmode="lin" valueType="num">
                                      <p:cBhvr>
                                        <p:cTn id="15" dur="500" fill="hold"/>
                                        <p:tgtEl>
                                          <p:spTgt spid="44"/>
                                        </p:tgtEl>
                                        <p:attrNameLst>
                                          <p:attrName>ppt_x</p:attrName>
                                        </p:attrNameLst>
                                      </p:cBhvr>
                                      <p:tavLst>
                                        <p:tav tm="0">
                                          <p:val>
                                            <p:strVal val="#ppt_x"/>
                                          </p:val>
                                        </p:tav>
                                        <p:tav tm="100000">
                                          <p:val>
                                            <p:strVal val="#ppt_x"/>
                                          </p:val>
                                        </p:tav>
                                      </p:tavLst>
                                    </p:anim>
                                    <p:anim calcmode="lin" valueType="num">
                                      <p:cBhvr>
                                        <p:cTn id="1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anim calcmode="lin" valueType="num">
                                      <p:cBhvr>
                                        <p:cTn id="22" dur="500" fill="hold"/>
                                        <p:tgtEl>
                                          <p:spTgt spid="45"/>
                                        </p:tgtEl>
                                        <p:attrNameLst>
                                          <p:attrName>ppt_x</p:attrName>
                                        </p:attrNameLst>
                                      </p:cBhvr>
                                      <p:tavLst>
                                        <p:tav tm="0">
                                          <p:val>
                                            <p:strVal val="#ppt_x"/>
                                          </p:val>
                                        </p:tav>
                                        <p:tav tm="100000">
                                          <p:val>
                                            <p:strVal val="#ppt_x"/>
                                          </p:val>
                                        </p:tav>
                                      </p:tavLst>
                                    </p:anim>
                                    <p:anim calcmode="lin" valueType="num">
                                      <p:cBhvr>
                                        <p:cTn id="2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down)">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ircle(in)">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circle(in)">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08" name="Group 332"/>
          <p:cNvGraphicFramePr>
            <a:graphicFrameLocks noGrp="1"/>
          </p:cNvGraphicFramePr>
          <p:nvPr>
            <p:extLst>
              <p:ext uri="{D42A27DB-BD31-4B8C-83A1-F6EECF244321}">
                <p14:modId xmlns:p14="http://schemas.microsoft.com/office/powerpoint/2010/main" val="3632824912"/>
              </p:ext>
            </p:extLst>
          </p:nvPr>
        </p:nvGraphicFramePr>
        <p:xfrm>
          <a:off x="114300" y="764382"/>
          <a:ext cx="8915403" cy="4323160"/>
        </p:xfrm>
        <a:graphic>
          <a:graphicData uri="http://schemas.openxmlformats.org/drawingml/2006/table">
            <a:tbl>
              <a:tblPr/>
              <a:tblGrid>
                <a:gridCol w="1905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592667">
                  <a:extLst>
                    <a:ext uri="{9D8B030D-6E8A-4147-A177-3AD203B41FA5}">
                      <a16:colId xmlns:a16="http://schemas.microsoft.com/office/drawing/2014/main" val="20002"/>
                    </a:ext>
                  </a:extLst>
                </a:gridCol>
                <a:gridCol w="592667">
                  <a:extLst>
                    <a:ext uri="{9D8B030D-6E8A-4147-A177-3AD203B41FA5}">
                      <a16:colId xmlns:a16="http://schemas.microsoft.com/office/drawing/2014/main" val="20003"/>
                    </a:ext>
                  </a:extLst>
                </a:gridCol>
                <a:gridCol w="592667">
                  <a:extLst>
                    <a:ext uri="{9D8B030D-6E8A-4147-A177-3AD203B41FA5}">
                      <a16:colId xmlns:a16="http://schemas.microsoft.com/office/drawing/2014/main" val="20004"/>
                    </a:ext>
                  </a:extLst>
                </a:gridCol>
                <a:gridCol w="592667">
                  <a:extLst>
                    <a:ext uri="{9D8B030D-6E8A-4147-A177-3AD203B41FA5}">
                      <a16:colId xmlns:a16="http://schemas.microsoft.com/office/drawing/2014/main" val="20005"/>
                    </a:ext>
                  </a:extLst>
                </a:gridCol>
                <a:gridCol w="592667">
                  <a:extLst>
                    <a:ext uri="{9D8B030D-6E8A-4147-A177-3AD203B41FA5}">
                      <a16:colId xmlns:a16="http://schemas.microsoft.com/office/drawing/2014/main" val="20006"/>
                    </a:ext>
                  </a:extLst>
                </a:gridCol>
                <a:gridCol w="592667">
                  <a:extLst>
                    <a:ext uri="{9D8B030D-6E8A-4147-A177-3AD203B41FA5}">
                      <a16:colId xmlns:a16="http://schemas.microsoft.com/office/drawing/2014/main" val="20007"/>
                    </a:ext>
                  </a:extLst>
                </a:gridCol>
                <a:gridCol w="592667">
                  <a:extLst>
                    <a:ext uri="{9D8B030D-6E8A-4147-A177-3AD203B41FA5}">
                      <a16:colId xmlns:a16="http://schemas.microsoft.com/office/drawing/2014/main" val="20008"/>
                    </a:ext>
                  </a:extLst>
                </a:gridCol>
                <a:gridCol w="592667">
                  <a:extLst>
                    <a:ext uri="{9D8B030D-6E8A-4147-A177-3AD203B41FA5}">
                      <a16:colId xmlns:a16="http://schemas.microsoft.com/office/drawing/2014/main" val="20009"/>
                    </a:ext>
                  </a:extLst>
                </a:gridCol>
                <a:gridCol w="592667">
                  <a:extLst>
                    <a:ext uri="{9D8B030D-6E8A-4147-A177-3AD203B41FA5}">
                      <a16:colId xmlns:a16="http://schemas.microsoft.com/office/drawing/2014/main" val="20010"/>
                    </a:ext>
                  </a:extLst>
                </a:gridCol>
              </a:tblGrid>
              <a:tr h="457250">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tx1"/>
                          </a:solidFill>
                          <a:effectLst/>
                          <a:latin typeface="Times New Roman" pitchFamily="18" charset="0"/>
                          <a:cs typeface="Arial" charset="0"/>
                        </a:rPr>
                        <a:t>ĐỌC SỐ</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a:ln>
                            <a:noFill/>
                          </a:ln>
                          <a:solidFill>
                            <a:schemeClr val="tx1"/>
                          </a:solidFill>
                          <a:effectLst/>
                          <a:latin typeface="Times New Roman" pitchFamily="18" charset="0"/>
                          <a:cs typeface="Arial" charset="0"/>
                        </a:rPr>
                        <a:t>Viết số</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7345">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6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Ba tr</a:t>
                      </a:r>
                      <a:r>
                        <a:rPr kumimoji="0" lang="en-US" altLang="en-US" sz="1400" b="1" i="0" u="none" strike="noStrike" cap="none" normalizeH="0" baseline="0">
                          <a:ln>
                            <a:noFill/>
                          </a:ln>
                          <a:solidFill>
                            <a:srgbClr val="FF0000"/>
                          </a:solidFill>
                          <a:effectLst/>
                          <a:latin typeface="Times New Roman" pitchFamily="18" charset="0"/>
                          <a:cs typeface="Arial" charset="0"/>
                        </a:rPr>
                        <a:t>ă</a:t>
                      </a:r>
                      <a:r>
                        <a:rPr kumimoji="0" lang="en-US" altLang="en-US" sz="1500" b="1" i="0" u="none" strike="noStrike" cap="none" normalizeH="0" baseline="0">
                          <a:ln>
                            <a:noFill/>
                          </a:ln>
                          <a:solidFill>
                            <a:srgbClr val="FF0000"/>
                          </a:solidFill>
                          <a:effectLst/>
                          <a:latin typeface="Times New Roman" pitchFamily="18" charset="0"/>
                          <a:cs typeface="Arial" charset="0"/>
                        </a:rPr>
                        <a:t>m mười hai triệu</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312 000 000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3</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1</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2</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2871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chemeClr val="tx1"/>
                          </a:solidFill>
                          <a:effectLst/>
                          <a:latin typeface="Times New Roman" pitchFamily="18" charset="0"/>
                          <a:cs typeface="Arial" charset="0"/>
                        </a:rPr>
                        <a:t>236 000 000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FF00"/>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2583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Chín trăm chín mươi triệu</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1800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Bảy trăm linh tám triệu</a:t>
                      </a:r>
                    </a:p>
                  </a:txBody>
                  <a:tcPr marT="34294" marB="342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6444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VnTime" pitchFamily="34" charset="0"/>
                        <a:cs typeface="Arial" charset="0"/>
                      </a:endParaRP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5</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4" marB="342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1596" name="Text Box 118"/>
          <p:cNvSpPr txBox="1">
            <a:spLocks noChangeArrowheads="1"/>
          </p:cNvSpPr>
          <p:nvPr/>
        </p:nvSpPr>
        <p:spPr bwMode="auto">
          <a:xfrm>
            <a:off x="4838700" y="1200150"/>
            <a:ext cx="83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triệu</a:t>
            </a:r>
          </a:p>
        </p:txBody>
      </p:sp>
      <p:sp>
        <p:nvSpPr>
          <p:cNvPr id="21597" name="Text Box 119"/>
          <p:cNvSpPr txBox="1">
            <a:spLocks noChangeArrowheads="1"/>
          </p:cNvSpPr>
          <p:nvPr/>
        </p:nvSpPr>
        <p:spPr bwMode="auto">
          <a:xfrm>
            <a:off x="4229100" y="1197769"/>
            <a:ext cx="76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chục</a:t>
            </a:r>
            <a:r>
              <a:rPr lang="en-US" altLang="en-US">
                <a:solidFill>
                  <a:srgbClr val="FF0000"/>
                </a:solidFill>
                <a:latin typeface="Times New Roman" panose="02020603050405020304" pitchFamily="18" charset="0"/>
              </a:rPr>
              <a:t> triệu             </a:t>
            </a:r>
          </a:p>
        </p:txBody>
      </p:sp>
      <p:sp>
        <p:nvSpPr>
          <p:cNvPr id="21598" name="Text Box 120"/>
          <p:cNvSpPr txBox="1">
            <a:spLocks noChangeArrowheads="1"/>
          </p:cNvSpPr>
          <p:nvPr/>
        </p:nvSpPr>
        <p:spPr bwMode="auto">
          <a:xfrm>
            <a:off x="3619500" y="1198960"/>
            <a:ext cx="91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trăm triệu</a:t>
            </a:r>
          </a:p>
        </p:txBody>
      </p:sp>
      <p:sp>
        <p:nvSpPr>
          <p:cNvPr id="21599" name="Text Box 121"/>
          <p:cNvSpPr txBox="1">
            <a:spLocks noChangeArrowheads="1"/>
          </p:cNvSpPr>
          <p:nvPr/>
        </p:nvSpPr>
        <p:spPr bwMode="auto">
          <a:xfrm>
            <a:off x="4064000" y="800100"/>
            <a:ext cx="12314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Times New Roman" panose="02020603050405020304" pitchFamily="18" charset="0"/>
              </a:rPr>
              <a:t>Lớp triệu</a:t>
            </a:r>
          </a:p>
        </p:txBody>
      </p:sp>
      <p:sp>
        <p:nvSpPr>
          <p:cNvPr id="21600" name="Text Box 122"/>
          <p:cNvSpPr txBox="1">
            <a:spLocks noChangeArrowheads="1"/>
          </p:cNvSpPr>
          <p:nvPr/>
        </p:nvSpPr>
        <p:spPr bwMode="auto">
          <a:xfrm>
            <a:off x="5372100" y="1197769"/>
            <a:ext cx="838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trăm </a:t>
            </a:r>
            <a:r>
              <a:rPr lang="en-US" altLang="en-US" sz="1600">
                <a:solidFill>
                  <a:srgbClr val="FF0000"/>
                </a:solidFill>
                <a:latin typeface="Times New Roman" panose="02020603050405020304" pitchFamily="18" charset="0"/>
              </a:rPr>
              <a:t>nghìn</a:t>
            </a:r>
          </a:p>
        </p:txBody>
      </p:sp>
      <p:sp>
        <p:nvSpPr>
          <p:cNvPr id="21601" name="Text Box 123"/>
          <p:cNvSpPr txBox="1">
            <a:spLocks noChangeArrowheads="1"/>
          </p:cNvSpPr>
          <p:nvPr/>
        </p:nvSpPr>
        <p:spPr bwMode="auto">
          <a:xfrm>
            <a:off x="5981700" y="1198960"/>
            <a:ext cx="914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chục </a:t>
            </a:r>
            <a:r>
              <a:rPr lang="en-US" altLang="en-US" sz="1600">
                <a:solidFill>
                  <a:srgbClr val="FF0000"/>
                </a:solidFill>
                <a:latin typeface="Times New Roman" panose="02020603050405020304" pitchFamily="18" charset="0"/>
              </a:rPr>
              <a:t>nghìn</a:t>
            </a:r>
          </a:p>
        </p:txBody>
      </p:sp>
      <p:sp>
        <p:nvSpPr>
          <p:cNvPr id="21602" name="Text Box 124"/>
          <p:cNvSpPr txBox="1">
            <a:spLocks noChangeArrowheads="1"/>
          </p:cNvSpPr>
          <p:nvPr/>
        </p:nvSpPr>
        <p:spPr bwMode="auto">
          <a:xfrm>
            <a:off x="6591300" y="1200150"/>
            <a:ext cx="838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a:t>
            </a:r>
            <a:r>
              <a:rPr lang="en-US" altLang="en-US" sz="1600">
                <a:solidFill>
                  <a:srgbClr val="FF0000"/>
                </a:solidFill>
                <a:latin typeface="Times New Roman" panose="02020603050405020304" pitchFamily="18" charset="0"/>
              </a:rPr>
              <a:t>nghìn</a:t>
            </a:r>
          </a:p>
        </p:txBody>
      </p:sp>
      <p:sp>
        <p:nvSpPr>
          <p:cNvPr id="21603" name="Text Box 125"/>
          <p:cNvSpPr txBox="1">
            <a:spLocks noChangeArrowheads="1"/>
          </p:cNvSpPr>
          <p:nvPr/>
        </p:nvSpPr>
        <p:spPr bwMode="auto">
          <a:xfrm>
            <a:off x="7200900" y="1200151"/>
            <a:ext cx="762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a:solidFill>
                  <a:srgbClr val="FF0000"/>
                </a:solidFill>
                <a:latin typeface="Times New Roman" panose="02020603050405020304" pitchFamily="18" charset="0"/>
              </a:rPr>
              <a:t>Hàng trăm</a:t>
            </a:r>
            <a:r>
              <a:rPr lang="en-US" altLang="en-US">
                <a:solidFill>
                  <a:srgbClr val="FF0000"/>
                </a:solidFill>
                <a:latin typeface="Times New Roman" panose="02020603050405020304" pitchFamily="18" charset="0"/>
              </a:rPr>
              <a:t> </a:t>
            </a:r>
          </a:p>
        </p:txBody>
      </p:sp>
      <p:sp>
        <p:nvSpPr>
          <p:cNvPr id="21604" name="Text Box 126"/>
          <p:cNvSpPr txBox="1">
            <a:spLocks noChangeArrowheads="1"/>
          </p:cNvSpPr>
          <p:nvPr/>
        </p:nvSpPr>
        <p:spPr bwMode="auto">
          <a:xfrm>
            <a:off x="7734300" y="1176337"/>
            <a:ext cx="76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700">
                <a:solidFill>
                  <a:srgbClr val="FF0000"/>
                </a:solidFill>
                <a:latin typeface="Times New Roman" panose="02020603050405020304" pitchFamily="18" charset="0"/>
              </a:rPr>
              <a:t>Hàng</a:t>
            </a:r>
            <a:r>
              <a:rPr lang="en-US" altLang="en-US">
                <a:solidFill>
                  <a:srgbClr val="FF0000"/>
                </a:solidFill>
                <a:latin typeface="Times New Roman" panose="02020603050405020304" pitchFamily="18" charset="0"/>
              </a:rPr>
              <a:t> </a:t>
            </a:r>
            <a:r>
              <a:rPr lang="en-US" altLang="en-US" sz="1600">
                <a:solidFill>
                  <a:srgbClr val="FF0000"/>
                </a:solidFill>
                <a:latin typeface="Times New Roman" panose="02020603050405020304" pitchFamily="18" charset="0"/>
              </a:rPr>
              <a:t>chục</a:t>
            </a:r>
            <a:r>
              <a:rPr lang="en-US" altLang="en-US">
                <a:solidFill>
                  <a:srgbClr val="FF0000"/>
                </a:solidFill>
                <a:latin typeface="Times New Roman" panose="02020603050405020304" pitchFamily="18" charset="0"/>
              </a:rPr>
              <a:t> </a:t>
            </a:r>
          </a:p>
        </p:txBody>
      </p:sp>
      <p:sp>
        <p:nvSpPr>
          <p:cNvPr id="21605" name="Text Box 127"/>
          <p:cNvSpPr txBox="1">
            <a:spLocks noChangeArrowheads="1"/>
          </p:cNvSpPr>
          <p:nvPr/>
        </p:nvSpPr>
        <p:spPr bwMode="auto">
          <a:xfrm>
            <a:off x="8267700" y="1198960"/>
            <a:ext cx="762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0000"/>
                </a:solidFill>
                <a:latin typeface="Times New Roman" panose="02020603050405020304" pitchFamily="18" charset="0"/>
              </a:rPr>
              <a:t>Hàng đơn vị</a:t>
            </a:r>
          </a:p>
        </p:txBody>
      </p:sp>
      <p:sp>
        <p:nvSpPr>
          <p:cNvPr id="21606" name="Text Box 128"/>
          <p:cNvSpPr txBox="1">
            <a:spLocks noChangeArrowheads="1"/>
          </p:cNvSpPr>
          <p:nvPr/>
        </p:nvSpPr>
        <p:spPr bwMode="auto">
          <a:xfrm>
            <a:off x="7086600" y="800100"/>
            <a:ext cx="213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Times New Roman" panose="02020603050405020304" pitchFamily="18" charset="0"/>
              </a:rPr>
              <a:t>Lớp đơn vị</a:t>
            </a:r>
          </a:p>
        </p:txBody>
      </p:sp>
      <p:sp>
        <p:nvSpPr>
          <p:cNvPr id="21607" name="Text Box 129"/>
          <p:cNvSpPr txBox="1">
            <a:spLocks noChangeArrowheads="1"/>
          </p:cNvSpPr>
          <p:nvPr/>
        </p:nvSpPr>
        <p:spPr bwMode="auto">
          <a:xfrm>
            <a:off x="5410200" y="800100"/>
            <a:ext cx="213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Times New Roman" panose="02020603050405020304" pitchFamily="18" charset="0"/>
              </a:rPr>
              <a:t>Lớp nghìn</a:t>
            </a:r>
          </a:p>
        </p:txBody>
      </p:sp>
    </p:spTree>
    <p:extLst>
      <p:ext uri="{BB962C8B-B14F-4D97-AF65-F5344CB8AC3E}">
        <p14:creationId xmlns:p14="http://schemas.microsoft.com/office/powerpoint/2010/main" val="42532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73" name="Group 125"/>
          <p:cNvGraphicFramePr>
            <a:graphicFrameLocks noGrp="1"/>
          </p:cNvGraphicFramePr>
          <p:nvPr>
            <p:extLst>
              <p:ext uri="{D42A27DB-BD31-4B8C-83A1-F6EECF244321}">
                <p14:modId xmlns:p14="http://schemas.microsoft.com/office/powerpoint/2010/main" val="1131843781"/>
              </p:ext>
            </p:extLst>
          </p:nvPr>
        </p:nvGraphicFramePr>
        <p:xfrm>
          <a:off x="152400" y="707232"/>
          <a:ext cx="8915400" cy="4218385"/>
        </p:xfrm>
        <a:graphic>
          <a:graphicData uri="http://schemas.openxmlformats.org/drawingml/2006/table">
            <a:tbl>
              <a:tblPr/>
              <a:tblGrid>
                <a:gridCol w="2057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tblGrid>
              <a:tr h="457200">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tx1"/>
                          </a:solidFill>
                          <a:effectLst/>
                          <a:latin typeface="Times New Roman" pitchFamily="18" charset="0"/>
                          <a:cs typeface="Arial" charset="0"/>
                        </a:rPr>
                        <a:t>ĐỌC SỐ</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a:ln>
                            <a:noFill/>
                          </a:ln>
                          <a:solidFill>
                            <a:schemeClr val="tx1"/>
                          </a:solidFill>
                          <a:effectLst/>
                          <a:latin typeface="Times New Roman" pitchFamily="18" charset="0"/>
                          <a:cs typeface="Arial" charset="0"/>
                        </a:rPr>
                        <a:t>Viết số</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7250">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Ba tr</a:t>
                      </a:r>
                      <a:r>
                        <a:rPr kumimoji="0" lang="en-US" altLang="en-US" sz="1400" b="1" i="0" u="none" strike="noStrike" cap="none" normalizeH="0" baseline="0">
                          <a:ln>
                            <a:noFill/>
                          </a:ln>
                          <a:solidFill>
                            <a:srgbClr val="FF0000"/>
                          </a:solidFill>
                          <a:effectLst/>
                          <a:latin typeface="Times New Roman" pitchFamily="18" charset="0"/>
                          <a:cs typeface="Arial" charset="0"/>
                        </a:rPr>
                        <a:t>ă</a:t>
                      </a:r>
                      <a:r>
                        <a:rPr kumimoji="0" lang="en-US" altLang="en-US" sz="1500" b="1" i="0" u="none" strike="noStrike" cap="none" normalizeH="0" baseline="0">
                          <a:ln>
                            <a:noFill/>
                          </a:ln>
                          <a:solidFill>
                            <a:srgbClr val="FF0000"/>
                          </a:solidFill>
                          <a:effectLst/>
                          <a:latin typeface="Times New Roman" pitchFamily="18" charset="0"/>
                          <a:cs typeface="Arial" charset="0"/>
                        </a:rPr>
                        <a:t>m mười hai triệu</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312 000 000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3</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1</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2</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rgbClr val="FF0000"/>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2865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rgbClr val="0066FF"/>
                        </a:solidFill>
                        <a:effectLst/>
                        <a:latin typeface="Times New Roman" pitchFamily="18"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chemeClr val="tx1"/>
                          </a:solidFill>
                          <a:effectLst/>
                          <a:latin typeface="Times New Roman" pitchFamily="18" charset="0"/>
                          <a:cs typeface="Arial" charset="0"/>
                        </a:rPr>
                        <a:t>236 000 000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1400"/>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721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Chín tr</a:t>
                      </a:r>
                      <a:r>
                        <a:rPr kumimoji="0" lang="en-US" altLang="en-US" sz="1400" b="1" i="0" u="none" strike="noStrike" cap="none" normalizeH="0" baseline="0">
                          <a:ln>
                            <a:noFill/>
                          </a:ln>
                          <a:solidFill>
                            <a:schemeClr val="tx1"/>
                          </a:solidFill>
                          <a:effectLst/>
                          <a:latin typeface="Times New Roman" pitchFamily="18" charset="0"/>
                          <a:cs typeface="Arial" charset="0"/>
                        </a:rPr>
                        <a:t>ă</a:t>
                      </a:r>
                      <a:r>
                        <a:rPr kumimoji="0" lang="en-US" altLang="en-US" sz="1500" b="1" i="0" u="none" strike="noStrike" cap="none" normalizeH="0" baseline="0">
                          <a:ln>
                            <a:noFill/>
                          </a:ln>
                          <a:solidFill>
                            <a:schemeClr val="tx1"/>
                          </a:solidFill>
                          <a:effectLst/>
                          <a:latin typeface="Times New Roman" pitchFamily="18" charset="0"/>
                          <a:cs typeface="Arial" charset="0"/>
                        </a:rPr>
                        <a:t>m chín mươi triệu</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7150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Bảy tr</a:t>
                      </a:r>
                      <a:r>
                        <a:rPr kumimoji="0" lang="en-US" altLang="en-US" sz="1400" b="1" i="0" u="none" strike="noStrike" cap="none" normalizeH="0" baseline="0">
                          <a:ln>
                            <a:noFill/>
                          </a:ln>
                          <a:solidFill>
                            <a:schemeClr val="tx1"/>
                          </a:solidFill>
                          <a:effectLst/>
                          <a:latin typeface="Times New Roman" pitchFamily="18" charset="0"/>
                          <a:cs typeface="Arial" charset="0"/>
                        </a:rPr>
                        <a:t>ă</a:t>
                      </a:r>
                      <a:r>
                        <a:rPr kumimoji="0" lang="en-US" altLang="en-US" sz="1500" b="1" i="0" u="none" strike="noStrike" cap="none" normalizeH="0" baseline="0">
                          <a:ln>
                            <a:noFill/>
                          </a:ln>
                          <a:solidFill>
                            <a:schemeClr val="tx1"/>
                          </a:solidFill>
                          <a:effectLst/>
                          <a:latin typeface="Times New Roman" pitchFamily="18" charset="0"/>
                          <a:cs typeface="Arial" charset="0"/>
                        </a:rPr>
                        <a:t>m linh tám triệu</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0066FF"/>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2506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rgbClr val="FF0000"/>
                        </a:solidFill>
                        <a:effectLst/>
                        <a:latin typeface="Times New Roman" pitchFamily="18"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5</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Times New Roman" pitchFamily="18" charset="0"/>
                          <a:cs typeface="Arial" charset="0"/>
                        </a:rPr>
                        <a:t>0</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2620" name="Text Box 102"/>
          <p:cNvSpPr txBox="1">
            <a:spLocks noChangeArrowheads="1"/>
          </p:cNvSpPr>
          <p:nvPr/>
        </p:nvSpPr>
        <p:spPr bwMode="auto">
          <a:xfrm>
            <a:off x="4953000" y="1372791"/>
            <a:ext cx="83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triệu</a:t>
            </a:r>
          </a:p>
        </p:txBody>
      </p:sp>
      <p:sp>
        <p:nvSpPr>
          <p:cNvPr id="22621" name="Text Box 103"/>
          <p:cNvSpPr txBox="1">
            <a:spLocks noChangeArrowheads="1"/>
          </p:cNvSpPr>
          <p:nvPr/>
        </p:nvSpPr>
        <p:spPr bwMode="auto">
          <a:xfrm>
            <a:off x="4343400" y="1257300"/>
            <a:ext cx="76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chục triệu</a:t>
            </a:r>
            <a:r>
              <a:rPr lang="en-US" altLang="en-US">
                <a:latin typeface="Times New Roman" panose="02020603050405020304" pitchFamily="18" charset="0"/>
              </a:rPr>
              <a:t>             </a:t>
            </a:r>
          </a:p>
        </p:txBody>
      </p:sp>
      <p:sp>
        <p:nvSpPr>
          <p:cNvPr id="22622" name="Text Box 104"/>
          <p:cNvSpPr txBox="1">
            <a:spLocks noChangeArrowheads="1"/>
          </p:cNvSpPr>
          <p:nvPr/>
        </p:nvSpPr>
        <p:spPr bwMode="auto">
          <a:xfrm>
            <a:off x="3733800" y="1258491"/>
            <a:ext cx="91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trăm triệu</a:t>
            </a:r>
          </a:p>
        </p:txBody>
      </p:sp>
      <p:sp>
        <p:nvSpPr>
          <p:cNvPr id="22623" name="Text Box 105"/>
          <p:cNvSpPr txBox="1">
            <a:spLocks noChangeArrowheads="1"/>
          </p:cNvSpPr>
          <p:nvPr/>
        </p:nvSpPr>
        <p:spPr bwMode="auto">
          <a:xfrm>
            <a:off x="3962400" y="685800"/>
            <a:ext cx="1439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Lớp triệu</a:t>
            </a:r>
          </a:p>
        </p:txBody>
      </p:sp>
      <p:sp>
        <p:nvSpPr>
          <p:cNvPr id="22624" name="Text Box 106"/>
          <p:cNvSpPr txBox="1">
            <a:spLocks noChangeArrowheads="1"/>
          </p:cNvSpPr>
          <p:nvPr/>
        </p:nvSpPr>
        <p:spPr bwMode="auto">
          <a:xfrm>
            <a:off x="5486400" y="1257300"/>
            <a:ext cx="83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trăm nghìn</a:t>
            </a:r>
          </a:p>
        </p:txBody>
      </p:sp>
      <p:sp>
        <p:nvSpPr>
          <p:cNvPr id="22625" name="Text Box 107"/>
          <p:cNvSpPr txBox="1">
            <a:spLocks noChangeArrowheads="1"/>
          </p:cNvSpPr>
          <p:nvPr/>
        </p:nvSpPr>
        <p:spPr bwMode="auto">
          <a:xfrm>
            <a:off x="6096000" y="1258491"/>
            <a:ext cx="91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chục nghìn</a:t>
            </a:r>
          </a:p>
        </p:txBody>
      </p:sp>
      <p:sp>
        <p:nvSpPr>
          <p:cNvPr id="22626" name="Text Box 108"/>
          <p:cNvSpPr txBox="1">
            <a:spLocks noChangeArrowheads="1"/>
          </p:cNvSpPr>
          <p:nvPr/>
        </p:nvSpPr>
        <p:spPr bwMode="auto">
          <a:xfrm>
            <a:off x="6705600" y="1371600"/>
            <a:ext cx="83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nghìn</a:t>
            </a:r>
          </a:p>
        </p:txBody>
      </p:sp>
      <p:sp>
        <p:nvSpPr>
          <p:cNvPr id="22627" name="Text Box 109"/>
          <p:cNvSpPr txBox="1">
            <a:spLocks noChangeArrowheads="1"/>
          </p:cNvSpPr>
          <p:nvPr/>
        </p:nvSpPr>
        <p:spPr bwMode="auto">
          <a:xfrm>
            <a:off x="7315200" y="1371600"/>
            <a:ext cx="76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trăm </a:t>
            </a:r>
          </a:p>
        </p:txBody>
      </p:sp>
      <p:sp>
        <p:nvSpPr>
          <p:cNvPr id="22628" name="Text Box 110"/>
          <p:cNvSpPr txBox="1">
            <a:spLocks noChangeArrowheads="1"/>
          </p:cNvSpPr>
          <p:nvPr/>
        </p:nvSpPr>
        <p:spPr bwMode="auto">
          <a:xfrm>
            <a:off x="7848600" y="1372791"/>
            <a:ext cx="76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chục </a:t>
            </a:r>
          </a:p>
        </p:txBody>
      </p:sp>
      <p:sp>
        <p:nvSpPr>
          <p:cNvPr id="22629" name="Text Box 111"/>
          <p:cNvSpPr txBox="1">
            <a:spLocks noChangeArrowheads="1"/>
          </p:cNvSpPr>
          <p:nvPr/>
        </p:nvSpPr>
        <p:spPr bwMode="auto">
          <a:xfrm>
            <a:off x="8382000" y="1258491"/>
            <a:ext cx="76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Hàng đơn vị</a:t>
            </a:r>
          </a:p>
        </p:txBody>
      </p:sp>
      <p:sp>
        <p:nvSpPr>
          <p:cNvPr id="22630" name="Text Box 112"/>
          <p:cNvSpPr txBox="1">
            <a:spLocks noChangeArrowheads="1"/>
          </p:cNvSpPr>
          <p:nvPr/>
        </p:nvSpPr>
        <p:spPr bwMode="auto">
          <a:xfrm>
            <a:off x="7467600" y="685800"/>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Lớp đơn vị</a:t>
            </a:r>
          </a:p>
        </p:txBody>
      </p:sp>
      <p:sp>
        <p:nvSpPr>
          <p:cNvPr id="22631" name="Text Box 113"/>
          <p:cNvSpPr txBox="1">
            <a:spLocks noChangeArrowheads="1"/>
          </p:cNvSpPr>
          <p:nvPr/>
        </p:nvSpPr>
        <p:spPr bwMode="auto">
          <a:xfrm>
            <a:off x="5791200" y="685800"/>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Lớp nghìn</a:t>
            </a:r>
          </a:p>
        </p:txBody>
      </p:sp>
      <p:sp>
        <p:nvSpPr>
          <p:cNvPr id="2" name="TextBox 1"/>
          <p:cNvSpPr txBox="1"/>
          <p:nvPr/>
        </p:nvSpPr>
        <p:spPr>
          <a:xfrm>
            <a:off x="304800" y="2628900"/>
            <a:ext cx="1981200" cy="707886"/>
          </a:xfrm>
          <a:prstGeom prst="rect">
            <a:avLst/>
          </a:prstGeom>
          <a:noFill/>
        </p:spPr>
        <p:txBody>
          <a:bodyPr wrap="square" rtlCol="0">
            <a:spAutoFit/>
          </a:bodyPr>
          <a:lstStyle/>
          <a:p>
            <a:pPr lvl="0"/>
            <a:r>
              <a:rPr lang="en-US" altLang="en-US" sz="2000" b="1">
                <a:solidFill>
                  <a:srgbClr val="0066FF"/>
                </a:solidFill>
                <a:latin typeface="Times New Roman" pitchFamily="18" charset="0"/>
                <a:cs typeface="Arial" charset="0"/>
              </a:rPr>
              <a:t>Hai trăm ba mươi sáu triệu</a:t>
            </a:r>
          </a:p>
        </p:txBody>
      </p:sp>
      <p:sp>
        <p:nvSpPr>
          <p:cNvPr id="4" name="TextBox 3"/>
          <p:cNvSpPr txBox="1"/>
          <p:nvPr/>
        </p:nvSpPr>
        <p:spPr>
          <a:xfrm>
            <a:off x="3962400" y="2744316"/>
            <a:ext cx="5562600" cy="400110"/>
          </a:xfrm>
          <a:prstGeom prst="rect">
            <a:avLst/>
          </a:prstGeom>
          <a:noFill/>
        </p:spPr>
        <p:txBody>
          <a:bodyPr wrap="square" rtlCol="0">
            <a:spAutoFit/>
          </a:bodyPr>
          <a:lstStyle/>
          <a:p>
            <a:r>
              <a:rPr lang="vi-VN" sz="2000" b="1">
                <a:solidFill>
                  <a:srgbClr val="0070C0"/>
                </a:solidFill>
                <a:latin typeface="Times New Roman" panose="02020603050405020304" pitchFamily="18" charset="0"/>
                <a:cs typeface="Times New Roman" panose="02020603050405020304" pitchFamily="18" charset="0"/>
              </a:rPr>
              <a:t>2        3      6        0       0        0       0       0       0</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24300" y="3986167"/>
            <a:ext cx="5562600" cy="400110"/>
          </a:xfrm>
          <a:prstGeom prst="rect">
            <a:avLst/>
          </a:prstGeom>
          <a:noFill/>
        </p:spPr>
        <p:txBody>
          <a:bodyPr wrap="square" rtlCol="0">
            <a:spAutoFit/>
          </a:bodyPr>
          <a:lstStyle/>
          <a:p>
            <a:r>
              <a:rPr lang="vi-VN" sz="2000" b="1">
                <a:solidFill>
                  <a:srgbClr val="0070C0"/>
                </a:solidFill>
                <a:latin typeface="Times New Roman" panose="02020603050405020304" pitchFamily="18" charset="0"/>
                <a:cs typeface="Times New Roman" panose="02020603050405020304" pitchFamily="18" charset="0"/>
              </a:rPr>
              <a:t>7        0      8        0       0        0       0       0       0</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09800" y="3986167"/>
            <a:ext cx="16383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altLang="en-US" sz="2000" b="1">
                <a:solidFill>
                  <a:srgbClr val="0066FF"/>
                </a:solidFill>
                <a:latin typeface="Times New Roman" pitchFamily="18" charset="0"/>
                <a:cs typeface="Arial" charset="0"/>
              </a:rPr>
              <a:t>708 000 000</a:t>
            </a:r>
          </a:p>
        </p:txBody>
      </p:sp>
      <p:sp>
        <p:nvSpPr>
          <p:cNvPr id="6" name="TextBox 5"/>
          <p:cNvSpPr txBox="1"/>
          <p:nvPr/>
        </p:nvSpPr>
        <p:spPr>
          <a:xfrm>
            <a:off x="2209800" y="4514850"/>
            <a:ext cx="15621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altLang="en-US" sz="2000" b="1">
                <a:solidFill>
                  <a:srgbClr val="0070C0"/>
                </a:solidFill>
                <a:latin typeface="Times New Roman" pitchFamily="18" charset="0"/>
                <a:cs typeface="Arial" charset="0"/>
              </a:rPr>
              <a:t>500 000 000</a:t>
            </a:r>
          </a:p>
        </p:txBody>
      </p:sp>
      <p:sp>
        <p:nvSpPr>
          <p:cNvPr id="7" name="TextBox 6"/>
          <p:cNvSpPr txBox="1"/>
          <p:nvPr/>
        </p:nvSpPr>
        <p:spPr>
          <a:xfrm>
            <a:off x="228600" y="4514850"/>
            <a:ext cx="2057400" cy="400110"/>
          </a:xfrm>
          <a:prstGeom prst="rect">
            <a:avLst/>
          </a:prstGeom>
          <a:noFill/>
        </p:spPr>
        <p:txBody>
          <a:bodyPr wrap="square" rtlCol="0">
            <a:spAutoFit/>
          </a:bodyPr>
          <a:lstStyle/>
          <a:p>
            <a:pPr lvl="0"/>
            <a:r>
              <a:rPr lang="en-US" altLang="en-US" sz="2000" b="1">
                <a:solidFill>
                  <a:srgbClr val="0070C0"/>
                </a:solidFill>
                <a:latin typeface="Times New Roman" pitchFamily="18" charset="0"/>
                <a:cs typeface="Arial" charset="0"/>
              </a:rPr>
              <a:t>Năm trăm triệu</a:t>
            </a:r>
          </a:p>
        </p:txBody>
      </p:sp>
      <p:sp>
        <p:nvSpPr>
          <p:cNvPr id="8" name="TextBox 7"/>
          <p:cNvSpPr txBox="1"/>
          <p:nvPr/>
        </p:nvSpPr>
        <p:spPr>
          <a:xfrm>
            <a:off x="2209800" y="3429000"/>
            <a:ext cx="14859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altLang="en-US" sz="2000" b="1">
                <a:solidFill>
                  <a:srgbClr val="0070C0"/>
                </a:solidFill>
                <a:latin typeface="Times New Roman" pitchFamily="18" charset="0"/>
                <a:cs typeface="Arial" charset="0"/>
              </a:rPr>
              <a:t>990 000 000</a:t>
            </a:r>
          </a:p>
        </p:txBody>
      </p:sp>
      <p:sp>
        <p:nvSpPr>
          <p:cNvPr id="25" name="TextBox 24"/>
          <p:cNvSpPr txBox="1"/>
          <p:nvPr/>
        </p:nvSpPr>
        <p:spPr>
          <a:xfrm>
            <a:off x="3951514" y="3429000"/>
            <a:ext cx="5562600" cy="400110"/>
          </a:xfrm>
          <a:prstGeom prst="rect">
            <a:avLst/>
          </a:prstGeom>
          <a:noFill/>
        </p:spPr>
        <p:txBody>
          <a:bodyPr wrap="square" rtlCol="0">
            <a:spAutoFit/>
          </a:bodyPr>
          <a:lstStyle/>
          <a:p>
            <a:r>
              <a:rPr lang="vi-VN" sz="2000" b="1">
                <a:solidFill>
                  <a:srgbClr val="0070C0"/>
                </a:solidFill>
                <a:latin typeface="Times New Roman" panose="02020603050405020304" pitchFamily="18" charset="0"/>
                <a:cs typeface="Times New Roman" panose="02020603050405020304" pitchFamily="18" charset="0"/>
              </a:rPr>
              <a:t>9        9       0        0       0        0       0       0       0</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26" name="Text Box 326"/>
          <p:cNvSpPr txBox="1">
            <a:spLocks noChangeArrowheads="1"/>
          </p:cNvSpPr>
          <p:nvPr/>
        </p:nvSpPr>
        <p:spPr bwMode="auto">
          <a:xfrm>
            <a:off x="457200" y="64785"/>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a:latin typeface="Times New Roman" panose="02020603050405020304" pitchFamily="18" charset="0"/>
              </a:rPr>
              <a:t>Bài 4</a:t>
            </a:r>
            <a:r>
              <a:rPr lang="vi-VN" altLang="en-US" sz="2800">
                <a:latin typeface="Times New Roman" panose="02020603050405020304" pitchFamily="18" charset="0"/>
              </a:rPr>
              <a:t>: </a:t>
            </a:r>
            <a:r>
              <a:rPr lang="en-US" altLang="en-US" sz="2800">
                <a:latin typeface="Times New Roman" panose="02020603050405020304" pitchFamily="18" charset="0"/>
              </a:rPr>
              <a:t>Viết theo mẫu:</a:t>
            </a:r>
          </a:p>
        </p:txBody>
      </p:sp>
      <p:sp>
        <p:nvSpPr>
          <p:cNvPr id="27" name="Cloud 26"/>
          <p:cNvSpPr/>
          <p:nvPr/>
        </p:nvSpPr>
        <p:spPr>
          <a:xfrm>
            <a:off x="4343400" y="0"/>
            <a:ext cx="5181600" cy="800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105400" y="114300"/>
            <a:ext cx="4038600" cy="523220"/>
          </a:xfrm>
          <a:prstGeom prst="rect">
            <a:avLst/>
          </a:prstGeom>
          <a:noFill/>
        </p:spPr>
        <p:txBody>
          <a:bodyPr wrap="square" rtlCol="0">
            <a:spAutoFit/>
          </a:bodyPr>
          <a:lstStyle/>
          <a:p>
            <a:r>
              <a:rPr lang="vi-VN" sz="2800" b="1">
                <a:solidFill>
                  <a:schemeClr val="bg1"/>
                </a:solidFill>
                <a:latin typeface="+mj-lt"/>
              </a:rPr>
              <a:t>Con hiểu đề bài thế nào?</a:t>
            </a:r>
            <a:endParaRPr lang="en-US" sz="2800" b="1">
              <a:solidFill>
                <a:schemeClr val="bg1"/>
              </a:solidFill>
              <a:latin typeface="+mj-lt"/>
            </a:endParaRPr>
          </a:p>
        </p:txBody>
      </p:sp>
      <p:sp>
        <p:nvSpPr>
          <p:cNvPr id="29" name="Cloud 28"/>
          <p:cNvSpPr/>
          <p:nvPr/>
        </p:nvSpPr>
        <p:spPr>
          <a:xfrm>
            <a:off x="4343400" y="0"/>
            <a:ext cx="5181600" cy="12001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05400" y="114301"/>
            <a:ext cx="4038600" cy="954107"/>
          </a:xfrm>
          <a:prstGeom prst="rect">
            <a:avLst/>
          </a:prstGeom>
          <a:noFill/>
        </p:spPr>
        <p:txBody>
          <a:bodyPr wrap="square" rtlCol="0">
            <a:spAutoFit/>
          </a:bodyPr>
          <a:lstStyle/>
          <a:p>
            <a:pPr algn="ctr"/>
            <a:r>
              <a:rPr lang="vi-VN" sz="2800" b="1">
                <a:solidFill>
                  <a:schemeClr val="bg1"/>
                </a:solidFill>
                <a:latin typeface="+mj-lt"/>
              </a:rPr>
              <a:t>Cần điền tiếp vào ô trống sao cho phù hợp.</a:t>
            </a:r>
            <a:endParaRPr lang="en-US" sz="2800" b="1">
              <a:solidFill>
                <a:schemeClr val="bg1"/>
              </a:solidFill>
              <a:latin typeface="+mj-lt"/>
            </a:endParaRPr>
          </a:p>
        </p:txBody>
      </p:sp>
      <p:sp>
        <p:nvSpPr>
          <p:cNvPr id="31" name="Cloud 30"/>
          <p:cNvSpPr/>
          <p:nvPr/>
        </p:nvSpPr>
        <p:spPr>
          <a:xfrm>
            <a:off x="4419600" y="0"/>
            <a:ext cx="5181600" cy="10477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181600" y="114301"/>
            <a:ext cx="4038600" cy="954107"/>
          </a:xfrm>
          <a:prstGeom prst="rect">
            <a:avLst/>
          </a:prstGeom>
          <a:noFill/>
        </p:spPr>
        <p:txBody>
          <a:bodyPr wrap="square" rtlCol="0">
            <a:spAutoFit/>
          </a:bodyPr>
          <a:lstStyle/>
          <a:p>
            <a:pPr algn="ctr"/>
            <a:r>
              <a:rPr lang="vi-VN" sz="2800" b="1">
                <a:solidFill>
                  <a:schemeClr val="bg1"/>
                </a:solidFill>
                <a:latin typeface="+mj-lt"/>
              </a:rPr>
              <a:t>Con thực hiện điền vào SGK</a:t>
            </a:r>
            <a:endParaRPr lang="en-US" sz="2800" b="1">
              <a:solidFill>
                <a:schemeClr val="bg1"/>
              </a:solidFill>
              <a:latin typeface="+mj-lt"/>
            </a:endParaRPr>
          </a:p>
        </p:txBody>
      </p:sp>
      <p:sp>
        <p:nvSpPr>
          <p:cNvPr id="35" name="Cloud Callout 34"/>
          <p:cNvSpPr/>
          <p:nvPr/>
        </p:nvSpPr>
        <p:spPr>
          <a:xfrm>
            <a:off x="3048000" y="2038350"/>
            <a:ext cx="5715000" cy="154305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vi-VN" altLang="en-US" sz="2800" b="1" dirty="0">
                <a:solidFill>
                  <a:schemeClr val="tx1"/>
                </a:solidFill>
                <a:latin typeface="Times New Roman" panose="02020603050405020304" pitchFamily="18" charset="0"/>
                <a:cs typeface="Times New Roman" panose="02020603050405020304" pitchFamily="18" charset="0"/>
              </a:rPr>
              <a:t>Khi viết số cần lưu ý gì?</a:t>
            </a:r>
            <a:endParaRPr lang="en-US" altLang="en-US" sz="2800" b="1" dirty="0">
              <a:solidFill>
                <a:schemeClr val="tx1"/>
              </a:solidFill>
              <a:latin typeface="Times New Roman" panose="02020603050405020304" pitchFamily="18" charset="0"/>
              <a:cs typeface="Times New Roman" panose="02020603050405020304" pitchFamily="18" charset="0"/>
            </a:endParaRPr>
          </a:p>
        </p:txBody>
      </p:sp>
      <p:sp>
        <p:nvSpPr>
          <p:cNvPr id="37" name="Cloud Callout 36"/>
          <p:cNvSpPr/>
          <p:nvPr/>
        </p:nvSpPr>
        <p:spPr>
          <a:xfrm>
            <a:off x="2895600" y="1885950"/>
            <a:ext cx="5715000" cy="220030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en-US" altLang="en-US" sz="2800" b="1" dirty="0" err="1">
                <a:solidFill>
                  <a:schemeClr val="tx1"/>
                </a:solidFill>
                <a:latin typeface="Times New Roman" panose="02020603050405020304" pitchFamily="18" charset="0"/>
                <a:cs typeface="Times New Roman" panose="02020603050405020304" pitchFamily="18" charset="0"/>
              </a:rPr>
              <a:t>Viết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Cần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viết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đủ</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các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chữ</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của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từng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hàng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từ</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hàng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cao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đến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hàng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thấp</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691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circle(i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circle(in)">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circle(in)">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p:bldP spid="5" grpId="0"/>
      <p:bldP spid="6" grpId="0"/>
      <p:bldP spid="7" grpId="0"/>
      <p:bldP spid="8" grpId="0"/>
      <p:bldP spid="25" grpId="0"/>
      <p:bldP spid="27" grpId="0" animBg="1"/>
      <p:bldP spid="27" grpId="1" animBg="1"/>
      <p:bldP spid="28" grpId="0"/>
      <p:bldP spid="28" grpId="1"/>
      <p:bldP spid="29" grpId="0" animBg="1"/>
      <p:bldP spid="29" grpId="1" animBg="1"/>
      <p:bldP spid="30" grpId="0"/>
      <p:bldP spid="30" grpId="1"/>
      <p:bldP spid="31" grpId="0" animBg="1"/>
      <p:bldP spid="31" grpId="1" animBg="1"/>
      <p:bldP spid="32" grpId="0"/>
      <p:bldP spid="32" grpId="1"/>
      <p:bldP spid="35" grpId="0" animBg="1"/>
      <p:bldP spid="35" grpId="1"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5943600" y="2971800"/>
            <a:ext cx="3048000" cy="2171700"/>
            <a:chOff x="4368" y="2880"/>
            <a:chExt cx="1200" cy="1289"/>
          </a:xfrm>
        </p:grpSpPr>
        <p:sp>
          <p:nvSpPr>
            <p:cNvPr id="12293" name="Freeform 4"/>
            <p:cNvSpPr>
              <a:spLocks/>
            </p:cNvSpPr>
            <p:nvPr/>
          </p:nvSpPr>
          <p:spPr bwMode="auto">
            <a:xfrm>
              <a:off x="4819"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2294" name="Freeform 5"/>
            <p:cNvSpPr>
              <a:spLocks/>
            </p:cNvSpPr>
            <p:nvPr/>
          </p:nvSpPr>
          <p:spPr bwMode="auto">
            <a:xfrm>
              <a:off x="4819" y="3639"/>
              <a:ext cx="588" cy="346"/>
            </a:xfrm>
            <a:custGeom>
              <a:avLst/>
              <a:gdLst>
                <a:gd name="T0" fmla="*/ 1 w 1176"/>
                <a:gd name="T1" fmla="*/ 0 h 1382"/>
                <a:gd name="T2" fmla="*/ 1 w 1176"/>
                <a:gd name="T3" fmla="*/ 0 h 1382"/>
                <a:gd name="T4" fmla="*/ 1 w 1176"/>
                <a:gd name="T5" fmla="*/ 0 h 1382"/>
                <a:gd name="T6" fmla="*/ 1 w 1176"/>
                <a:gd name="T7" fmla="*/ 0 h 1382"/>
                <a:gd name="T8" fmla="*/ 1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1 w 1176"/>
                <a:gd name="T55" fmla="*/ 0 h 1382"/>
                <a:gd name="T56" fmla="*/ 1 w 1176"/>
                <a:gd name="T57" fmla="*/ 0 h 1382"/>
                <a:gd name="T58" fmla="*/ 1 w 1176"/>
                <a:gd name="T59" fmla="*/ 0 h 1382"/>
                <a:gd name="T60" fmla="*/ 1 w 1176"/>
                <a:gd name="T61" fmla="*/ 0 h 1382"/>
                <a:gd name="T62" fmla="*/ 1 w 1176"/>
                <a:gd name="T63" fmla="*/ 0 h 1382"/>
                <a:gd name="T64" fmla="*/ 1 w 1176"/>
                <a:gd name="T65" fmla="*/ 0 h 1382"/>
                <a:gd name="T66" fmla="*/ 1 w 1176"/>
                <a:gd name="T67" fmla="*/ 0 h 1382"/>
                <a:gd name="T68" fmla="*/ 1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2295" name="Freeform 6"/>
            <p:cNvSpPr>
              <a:spLocks/>
            </p:cNvSpPr>
            <p:nvPr/>
          </p:nvSpPr>
          <p:spPr bwMode="auto">
            <a:xfrm>
              <a:off x="4819" y="3639"/>
              <a:ext cx="507" cy="298"/>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1 w 1014"/>
                <a:gd name="T63" fmla="*/ 0 h 1193"/>
                <a:gd name="T64" fmla="*/ 1 w 1014"/>
                <a:gd name="T65" fmla="*/ 0 h 1193"/>
                <a:gd name="T66" fmla="*/ 1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2296" name="Freeform 7"/>
            <p:cNvSpPr>
              <a:spLocks/>
            </p:cNvSpPr>
            <p:nvPr/>
          </p:nvSpPr>
          <p:spPr bwMode="auto">
            <a:xfrm>
              <a:off x="4586" y="3776"/>
              <a:ext cx="635" cy="374"/>
            </a:xfrm>
            <a:custGeom>
              <a:avLst/>
              <a:gdLst>
                <a:gd name="T0" fmla="*/ 0 w 1272"/>
                <a:gd name="T1" fmla="*/ 0 h 1495"/>
                <a:gd name="T2" fmla="*/ 0 w 1272"/>
                <a:gd name="T3" fmla="*/ 0 h 1495"/>
                <a:gd name="T4" fmla="*/ 0 w 1272"/>
                <a:gd name="T5" fmla="*/ 0 h 1495"/>
                <a:gd name="T6" fmla="*/ 0 w 1272"/>
                <a:gd name="T7" fmla="*/ 0 h 1495"/>
                <a:gd name="T8" fmla="*/ 0 w 1272"/>
                <a:gd name="T9" fmla="*/ 0 h 1495"/>
                <a:gd name="T10" fmla="*/ 0 w 1272"/>
                <a:gd name="T11" fmla="*/ 0 h 1495"/>
                <a:gd name="T12" fmla="*/ 0 w 1272"/>
                <a:gd name="T13" fmla="*/ 0 h 1495"/>
                <a:gd name="T14" fmla="*/ 0 w 1272"/>
                <a:gd name="T15" fmla="*/ 0 h 1495"/>
                <a:gd name="T16" fmla="*/ 0 w 1272"/>
                <a:gd name="T17" fmla="*/ 0 h 1495"/>
                <a:gd name="T18" fmla="*/ 0 w 1272"/>
                <a:gd name="T19" fmla="*/ 0 h 1495"/>
                <a:gd name="T20" fmla="*/ 0 w 1272"/>
                <a:gd name="T21" fmla="*/ 0 h 1495"/>
                <a:gd name="T22" fmla="*/ 0 w 1272"/>
                <a:gd name="T23" fmla="*/ 0 h 1495"/>
                <a:gd name="T24" fmla="*/ 0 w 1272"/>
                <a:gd name="T25" fmla="*/ 0 h 1495"/>
                <a:gd name="T26" fmla="*/ 0 w 1272"/>
                <a:gd name="T27" fmla="*/ 0 h 1495"/>
                <a:gd name="T28" fmla="*/ 0 w 1272"/>
                <a:gd name="T29" fmla="*/ 0 h 1495"/>
                <a:gd name="T30" fmla="*/ 0 w 1272"/>
                <a:gd name="T31" fmla="*/ 0 h 1495"/>
                <a:gd name="T32" fmla="*/ 0 w 1272"/>
                <a:gd name="T33" fmla="*/ 0 h 1495"/>
                <a:gd name="T34" fmla="*/ 0 w 1272"/>
                <a:gd name="T35" fmla="*/ 0 h 1495"/>
                <a:gd name="T36" fmla="*/ 0 w 1272"/>
                <a:gd name="T37" fmla="*/ 0 h 1495"/>
                <a:gd name="T38" fmla="*/ 0 w 1272"/>
                <a:gd name="T39" fmla="*/ 0 h 1495"/>
                <a:gd name="T40" fmla="*/ 0 w 1272"/>
                <a:gd name="T41" fmla="*/ 0 h 1495"/>
                <a:gd name="T42" fmla="*/ 0 w 1272"/>
                <a:gd name="T43" fmla="*/ 0 h 1495"/>
                <a:gd name="T44" fmla="*/ 0 w 1272"/>
                <a:gd name="T45" fmla="*/ 0 h 1495"/>
                <a:gd name="T46" fmla="*/ 0 w 1272"/>
                <a:gd name="T47" fmla="*/ 0 h 1495"/>
                <a:gd name="T48" fmla="*/ 0 w 1272"/>
                <a:gd name="T49" fmla="*/ 0 h 1495"/>
                <a:gd name="T50" fmla="*/ 0 w 1272"/>
                <a:gd name="T51" fmla="*/ 0 h 1495"/>
                <a:gd name="T52" fmla="*/ 0 w 1272"/>
                <a:gd name="T53" fmla="*/ 0 h 1495"/>
                <a:gd name="T54" fmla="*/ 0 w 1272"/>
                <a:gd name="T55" fmla="*/ 0 h 1495"/>
                <a:gd name="T56" fmla="*/ 0 w 1272"/>
                <a:gd name="T57" fmla="*/ 0 h 1495"/>
                <a:gd name="T58" fmla="*/ 0 w 1272"/>
                <a:gd name="T59" fmla="*/ 0 h 1495"/>
                <a:gd name="T60" fmla="*/ 0 w 1272"/>
                <a:gd name="T61" fmla="*/ 0 h 1495"/>
                <a:gd name="T62" fmla="*/ 0 w 1272"/>
                <a:gd name="T63" fmla="*/ 0 h 1495"/>
                <a:gd name="T64" fmla="*/ 0 w 1272"/>
                <a:gd name="T65" fmla="*/ 0 h 1495"/>
                <a:gd name="T66" fmla="*/ 0 w 1272"/>
                <a:gd name="T67" fmla="*/ 0 h 1495"/>
                <a:gd name="T68" fmla="*/ 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2297" name="Freeform 8"/>
            <p:cNvSpPr>
              <a:spLocks/>
            </p:cNvSpPr>
            <p:nvPr/>
          </p:nvSpPr>
          <p:spPr bwMode="auto">
            <a:xfrm>
              <a:off x="4586" y="3776"/>
              <a:ext cx="669" cy="393"/>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1 w 1338"/>
                <a:gd name="T19" fmla="*/ 0 h 1572"/>
                <a:gd name="T20" fmla="*/ 1 w 1338"/>
                <a:gd name="T21" fmla="*/ 0 h 1572"/>
                <a:gd name="T22" fmla="*/ 1 w 1338"/>
                <a:gd name="T23" fmla="*/ 0 h 1572"/>
                <a:gd name="T24" fmla="*/ 1 w 1338"/>
                <a:gd name="T25" fmla="*/ 0 h 1572"/>
                <a:gd name="T26" fmla="*/ 1 w 1338"/>
                <a:gd name="T27" fmla="*/ 0 h 1572"/>
                <a:gd name="T28" fmla="*/ 1 w 1338"/>
                <a:gd name="T29" fmla="*/ 0 h 1572"/>
                <a:gd name="T30" fmla="*/ 1 w 1338"/>
                <a:gd name="T31" fmla="*/ 0 h 1572"/>
                <a:gd name="T32" fmla="*/ 1 w 1338"/>
                <a:gd name="T33" fmla="*/ 0 h 1572"/>
                <a:gd name="T34" fmla="*/ 1 w 1338"/>
                <a:gd name="T35" fmla="*/ 0 h 1572"/>
                <a:gd name="T36" fmla="*/ 1 w 1338"/>
                <a:gd name="T37" fmla="*/ 0 h 1572"/>
                <a:gd name="T38" fmla="*/ 1 w 1338"/>
                <a:gd name="T39" fmla="*/ 0 h 1572"/>
                <a:gd name="T40" fmla="*/ 1 w 1338"/>
                <a:gd name="T41" fmla="*/ 0 h 1572"/>
                <a:gd name="T42" fmla="*/ 1 w 1338"/>
                <a:gd name="T43" fmla="*/ 0 h 1572"/>
                <a:gd name="T44" fmla="*/ 1 w 1338"/>
                <a:gd name="T45" fmla="*/ 0 h 1572"/>
                <a:gd name="T46" fmla="*/ 1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2298" name="Freeform 9"/>
            <p:cNvSpPr>
              <a:spLocks/>
            </p:cNvSpPr>
            <p:nvPr/>
          </p:nvSpPr>
          <p:spPr bwMode="auto">
            <a:xfrm>
              <a:off x="4586" y="3776"/>
              <a:ext cx="588" cy="346"/>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1 w 1176"/>
                <a:gd name="T65" fmla="*/ 0 h 1383"/>
                <a:gd name="T66" fmla="*/ 1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2299" name="Freeform 10"/>
            <p:cNvSpPr>
              <a:spLocks/>
            </p:cNvSpPr>
            <p:nvPr/>
          </p:nvSpPr>
          <p:spPr bwMode="auto">
            <a:xfrm>
              <a:off x="4587" y="3771"/>
              <a:ext cx="506" cy="306"/>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1 w 1011"/>
                <a:gd name="T63" fmla="*/ 0 h 1223"/>
                <a:gd name="T64" fmla="*/ 1 w 1011"/>
                <a:gd name="T65" fmla="*/ 0 h 1223"/>
                <a:gd name="T66" fmla="*/ 1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nvGrpSpPr>
            <p:cNvPr id="12300" name="Group 11"/>
            <p:cNvGrpSpPr>
              <a:grpSpLocks/>
            </p:cNvGrpSpPr>
            <p:nvPr/>
          </p:nvGrpSpPr>
          <p:grpSpPr bwMode="auto">
            <a:xfrm>
              <a:off x="4368" y="2880"/>
              <a:ext cx="1200" cy="1264"/>
              <a:chOff x="3120" y="1632"/>
              <a:chExt cx="2640" cy="2704"/>
            </a:xfrm>
          </p:grpSpPr>
          <p:pic>
            <p:nvPicPr>
              <p:cNvPr id="12301" name="Picture 12"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2" name="Picture 13"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3" name="Picture 14"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4" name="Picture 15"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5" name="Picture 16"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6" name="Picture 17"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7" name="Picture 18"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8" name="Picture 19"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2309" name="Picture 20"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sp>
        <p:nvSpPr>
          <p:cNvPr id="22" name="WordArt 2"/>
          <p:cNvSpPr>
            <a:spLocks noChangeArrowheads="1" noChangeShapeType="1" noTextEdit="1"/>
          </p:cNvSpPr>
          <p:nvPr/>
        </p:nvSpPr>
        <p:spPr bwMode="auto">
          <a:xfrm>
            <a:off x="1752600" y="1949450"/>
            <a:ext cx="6224096" cy="432048"/>
          </a:xfrm>
          <a:prstGeom prst="rect">
            <a:avLst/>
          </a:prstGeom>
        </p:spPr>
        <p:txBody>
          <a:bodyPr spcFirstLastPara="1" wrap="none" fromWordArt="1">
            <a:prstTxWarp prst="textArchUp">
              <a:avLst>
                <a:gd name="adj" fmla="val 10800004"/>
              </a:avLst>
            </a:prstTxWarp>
          </a:bodyPr>
          <a:lstStyle/>
          <a:p>
            <a:pPr algn="ctr" eaLnBrk="1" hangingPunct="1">
              <a:defRPr/>
            </a:pPr>
            <a:r>
              <a:rPr lang="vi-VN" sz="3200" kern="10">
                <a:ln w="9525">
                  <a:solidFill>
                    <a:srgbClr val="000000"/>
                  </a:solidFill>
                  <a:round/>
                  <a:headEnd/>
                  <a:tailEnd/>
                </a:ln>
                <a:solidFill>
                  <a:srgbClr val="000000"/>
                </a:solidFill>
              </a:rPr>
              <a:t>TRÒ CHƠI</a:t>
            </a:r>
            <a:endParaRPr lang="en-US" sz="3200" kern="10">
              <a:ln w="9525">
                <a:solidFill>
                  <a:srgbClr val="000000"/>
                </a:solidFill>
                <a:round/>
                <a:headEnd/>
                <a:tailEnd/>
              </a:ln>
              <a:solidFill>
                <a:srgbClr val="000000"/>
              </a:solidFill>
            </a:endParaRPr>
          </a:p>
          <a:p>
            <a:pPr algn="ctr" eaLnBrk="1" hangingPunct="1">
              <a:defRPr/>
            </a:pPr>
            <a:endParaRPr lang="en-US" sz="3200" kern="10" dirty="0">
              <a:ln w="9525">
                <a:solidFill>
                  <a:srgbClr val="000000"/>
                </a:solidFill>
                <a:round/>
                <a:headEnd/>
                <a:tailEnd/>
              </a:ln>
              <a:solidFill>
                <a:srgbClr val="000000"/>
              </a:solidFill>
            </a:endParaRPr>
          </a:p>
          <a:p>
            <a:pPr algn="ctr" eaLnBrk="1" hangingPunct="1">
              <a:defRPr/>
            </a:pPr>
            <a:r>
              <a:rPr lang="en-US" sz="3200" kern="10" dirty="0">
                <a:ln w="9525">
                  <a:solidFill>
                    <a:srgbClr val="000000"/>
                  </a:solidFill>
                  <a:round/>
                  <a:headEnd/>
                  <a:tailEnd/>
                </a:ln>
                <a:solidFill>
                  <a:srgbClr val="0066FF"/>
                </a:solidFill>
              </a:rPr>
              <a:t>Ai </a:t>
            </a:r>
            <a:r>
              <a:rPr lang="en-US" sz="3200" kern="10" dirty="0" err="1">
                <a:ln w="9525">
                  <a:solidFill>
                    <a:srgbClr val="000000"/>
                  </a:solidFill>
                  <a:round/>
                  <a:headEnd/>
                  <a:tailEnd/>
                </a:ln>
                <a:solidFill>
                  <a:srgbClr val="0066FF"/>
                </a:solidFill>
              </a:rPr>
              <a:t>nhanh</a:t>
            </a:r>
            <a:r>
              <a:rPr lang="en-US" sz="3200" kern="10" dirty="0">
                <a:ln w="9525">
                  <a:solidFill>
                    <a:srgbClr val="000000"/>
                  </a:solidFill>
                  <a:round/>
                  <a:headEnd/>
                  <a:tailEnd/>
                </a:ln>
                <a:solidFill>
                  <a:srgbClr val="0066FF"/>
                </a:solidFill>
              </a:rPr>
              <a:t> </a:t>
            </a:r>
            <a:r>
              <a:rPr lang="en-US" sz="3200" kern="10" dirty="0" err="1">
                <a:ln w="9525">
                  <a:solidFill>
                    <a:srgbClr val="000000"/>
                  </a:solidFill>
                  <a:round/>
                  <a:headEnd/>
                  <a:tailEnd/>
                </a:ln>
                <a:solidFill>
                  <a:srgbClr val="0066FF"/>
                </a:solidFill>
              </a:rPr>
              <a:t>hơn</a:t>
            </a:r>
            <a:r>
              <a:rPr lang="en-US" sz="3200" kern="10" dirty="0">
                <a:ln w="9525">
                  <a:solidFill>
                    <a:srgbClr val="000000"/>
                  </a:solidFill>
                  <a:round/>
                  <a:headEnd/>
                  <a:tailEnd/>
                </a:ln>
                <a:solidFill>
                  <a:srgbClr val="0066FF"/>
                </a:solidFill>
              </a:rPr>
              <a:t>?</a:t>
            </a:r>
          </a:p>
        </p:txBody>
      </p:sp>
    </p:spTree>
    <p:extLst>
      <p:ext uri="{BB962C8B-B14F-4D97-AF65-F5344CB8AC3E}">
        <p14:creationId xmlns:p14="http://schemas.microsoft.com/office/powerpoint/2010/main" val="10899499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42950"/>
            <a:ext cx="7391400" cy="584775"/>
          </a:xfrm>
          <a:prstGeom prst="rect">
            <a:avLst/>
          </a:prstGeom>
          <a:solidFill>
            <a:schemeClr val="accent2">
              <a:lumMod val="40000"/>
              <a:lumOff val="60000"/>
            </a:schemeClr>
          </a:solidFill>
        </p:spPr>
        <p:txBody>
          <a:bodyPr wrap="square" rtlCol="0">
            <a:spAutoFit/>
          </a:bodyPr>
          <a:lstStyle/>
          <a:p>
            <a:r>
              <a:rPr lang="en-US" sz="3200" b="1">
                <a:solidFill>
                  <a:srgbClr val="FF0000"/>
                </a:solidFill>
                <a:latin typeface="Times New Roman" pitchFamily="18" charset="0"/>
                <a:cs typeface="Times New Roman" pitchFamily="18" charset="0"/>
              </a:rPr>
              <a:t>DORAEMON</a:t>
            </a:r>
            <a:r>
              <a:rPr lang="vi-VN" sz="3200" b="1">
                <a:solidFill>
                  <a:srgbClr val="FF0000"/>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VÀ CHIẾC BÁNH RÁN</a:t>
            </a:r>
          </a:p>
        </p:txBody>
      </p:sp>
      <p:sp>
        <p:nvSpPr>
          <p:cNvPr id="5" name="Rounded Rectangle 4"/>
          <p:cNvSpPr/>
          <p:nvPr/>
        </p:nvSpPr>
        <p:spPr>
          <a:xfrm>
            <a:off x="3124200" y="1666369"/>
            <a:ext cx="5867400" cy="29146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3352800" y="2266950"/>
            <a:ext cx="5476010" cy="2246769"/>
          </a:xfrm>
          <a:prstGeom prst="rect">
            <a:avLst/>
          </a:prstGeom>
          <a:noFill/>
        </p:spPr>
        <p:txBody>
          <a:bodyPr wrap="square" rtlCol="0">
            <a:spAutoFit/>
          </a:bodyPr>
          <a:lstStyle/>
          <a:p>
            <a:r>
              <a:rPr lang="en-US" sz="2800">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305457"/>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0" y="19050"/>
            <a:ext cx="609600" cy="457200"/>
          </a:xfrm>
          <a:prstGeom prst="rect">
            <a:avLst/>
          </a:prstGeom>
        </p:spPr>
      </p:pic>
      <p:sp>
        <p:nvSpPr>
          <p:cNvPr id="10" name="TextBox 9"/>
          <p:cNvSpPr txBox="1"/>
          <p:nvPr/>
        </p:nvSpPr>
        <p:spPr>
          <a:xfrm>
            <a:off x="4724400" y="1571965"/>
            <a:ext cx="2362200" cy="646331"/>
          </a:xfrm>
          <a:prstGeom prst="rect">
            <a:avLst/>
          </a:prstGeom>
          <a:noFill/>
        </p:spPr>
        <p:txBody>
          <a:bodyPr wrap="square" rtlCol="0">
            <a:spAutoFit/>
          </a:bodyPr>
          <a:lstStyle/>
          <a:p>
            <a:pPr algn="ctr"/>
            <a:r>
              <a:rPr lang="vi-VN" sz="3600">
                <a:solidFill>
                  <a:srgbClr val="FF0000"/>
                </a:solidFill>
                <a:latin typeface="Times New Roman" panose="02020603050405020304" pitchFamily="18" charset="0"/>
                <a:cs typeface="Times New Roman" panose="02020603050405020304" pitchFamily="18" charset="0"/>
              </a:rPr>
              <a:t>Luật chơi</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47800" y="29602"/>
            <a:ext cx="2531462" cy="646331"/>
          </a:xfrm>
          <a:prstGeom prst="rect">
            <a:avLst/>
          </a:prstGeom>
        </p:spPr>
        <p:txBody>
          <a:bodyPr wrap="none">
            <a:spAutoFit/>
          </a:bodyPr>
          <a:lstStyle/>
          <a:p>
            <a:pPr algn="ctr"/>
            <a:r>
              <a:rPr lang="vi-VN" sz="3600" b="1">
                <a:latin typeface="Times New Roman" pitchFamily="18" charset="0"/>
                <a:cs typeface="Times New Roman" pitchFamily="18" charset="0"/>
              </a:rPr>
              <a:t>TRÒ CHƠI</a:t>
            </a:r>
            <a:endParaRPr lang="en-US" sz="3600" b="1">
              <a:latin typeface="Times New Roman" pitchFamily="18" charset="0"/>
              <a:cs typeface="Times New Roman" pitchFamily="18" charset="0"/>
            </a:endParaRPr>
          </a:p>
        </p:txBody>
      </p:sp>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rot="600000">
            <a:off x="838201" y="5486401"/>
            <a:ext cx="284163" cy="173831"/>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39" name="AutoShape 3"/>
          <p:cNvCxnSpPr>
            <a:cxnSpLocks noChangeShapeType="1"/>
            <a:stCxn id="14340" idx="1"/>
          </p:cNvCxnSpPr>
          <p:nvPr/>
        </p:nvCxnSpPr>
        <p:spPr bwMode="auto">
          <a:xfrm flipV="1">
            <a:off x="857250" y="5120878"/>
            <a:ext cx="57150" cy="60722"/>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0" name="AutoShape 4"/>
          <p:cNvSpPr>
            <a:spLocks noChangeArrowheads="1"/>
          </p:cNvSpPr>
          <p:nvPr/>
        </p:nvSpPr>
        <p:spPr bwMode="auto">
          <a:xfrm rot="2700000">
            <a:off x="778074" y="5203627"/>
            <a:ext cx="263129" cy="142875"/>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sp>
        <p:nvSpPr>
          <p:cNvPr id="14341" name="AutoShape 5"/>
          <p:cNvSpPr>
            <a:spLocks noChangeArrowheads="1"/>
          </p:cNvSpPr>
          <p:nvPr/>
        </p:nvSpPr>
        <p:spPr bwMode="auto">
          <a:xfrm rot="9300000" flipV="1">
            <a:off x="1295401" y="5372100"/>
            <a:ext cx="119063" cy="55960"/>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p>
        </p:txBody>
      </p:sp>
      <p:cxnSp>
        <p:nvCxnSpPr>
          <p:cNvPr id="14342" name="AutoShape 6"/>
          <p:cNvCxnSpPr>
            <a:cxnSpLocks noChangeShapeType="1"/>
          </p:cNvCxnSpPr>
          <p:nvPr/>
        </p:nvCxnSpPr>
        <p:spPr bwMode="auto">
          <a:xfrm>
            <a:off x="1066801" y="5143500"/>
            <a:ext cx="34925" cy="204788"/>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3" name="AutoShape 7"/>
          <p:cNvSpPr>
            <a:spLocks noChangeArrowheads="1"/>
          </p:cNvSpPr>
          <p:nvPr/>
        </p:nvSpPr>
        <p:spPr bwMode="auto">
          <a:xfrm rot="-4200000">
            <a:off x="832446" y="5244505"/>
            <a:ext cx="175022" cy="315913"/>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latin typeface="VNI-Times" pitchFamily="2" charset="0"/>
            </a:endParaRPr>
          </a:p>
        </p:txBody>
      </p:sp>
      <p:cxnSp>
        <p:nvCxnSpPr>
          <p:cNvPr id="14344" name="AutoShape 8"/>
          <p:cNvCxnSpPr>
            <a:cxnSpLocks noChangeShapeType="1"/>
            <a:endCxn id="14343" idx="6"/>
          </p:cNvCxnSpPr>
          <p:nvPr/>
        </p:nvCxnSpPr>
        <p:spPr bwMode="auto">
          <a:xfrm>
            <a:off x="887413" y="5245894"/>
            <a:ext cx="73025" cy="76200"/>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5" name="AutoShape 9"/>
          <p:cNvSpPr>
            <a:spLocks noChangeArrowheads="1"/>
          </p:cNvSpPr>
          <p:nvPr/>
        </p:nvSpPr>
        <p:spPr bwMode="auto">
          <a:xfrm rot="4620000" flipV="1">
            <a:off x="1025922" y="5393928"/>
            <a:ext cx="83344" cy="153988"/>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46" name="AutoShape 10"/>
          <p:cNvCxnSpPr>
            <a:cxnSpLocks noChangeShapeType="1"/>
          </p:cNvCxnSpPr>
          <p:nvPr/>
        </p:nvCxnSpPr>
        <p:spPr bwMode="auto">
          <a:xfrm>
            <a:off x="914400" y="5143500"/>
            <a:ext cx="20638" cy="179785"/>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cxnSp>
        <p:nvCxnSpPr>
          <p:cNvPr id="14347" name="AutoShape 11"/>
          <p:cNvCxnSpPr>
            <a:cxnSpLocks noChangeShapeType="1"/>
            <a:endCxn id="14338" idx="0"/>
          </p:cNvCxnSpPr>
          <p:nvPr/>
        </p:nvCxnSpPr>
        <p:spPr bwMode="auto">
          <a:xfrm flipH="1">
            <a:off x="1000125" y="5395912"/>
            <a:ext cx="14288" cy="91679"/>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8" name="Text Box 12">
            <a:hlinkClick r:id="" action="ppaction://noaction">
              <a:snd r:embed="rId3" name="bomb.wav"/>
            </a:hlinkClick>
            <a:hlinkHover r:id="" action="ppaction://noaction">
              <a:snd r:embed="rId3" name="bomb.wav"/>
            </a:hlinkHover>
          </p:cNvPr>
          <p:cNvSpPr txBox="1">
            <a:spLocks noChangeArrowheads="1"/>
          </p:cNvSpPr>
          <p:nvPr/>
        </p:nvSpPr>
        <p:spPr bwMode="auto">
          <a:xfrm>
            <a:off x="1" y="54292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00</a:t>
            </a:r>
          </a:p>
        </p:txBody>
      </p:sp>
      <p:sp>
        <p:nvSpPr>
          <p:cNvPr id="14349" name="Text Box 13"/>
          <p:cNvSpPr txBox="1">
            <a:spLocks noChangeArrowheads="1"/>
          </p:cNvSpPr>
          <p:nvPr/>
        </p:nvSpPr>
        <p:spPr bwMode="auto">
          <a:xfrm>
            <a:off x="-685800"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02</a:t>
            </a:r>
          </a:p>
        </p:txBody>
      </p:sp>
      <p:sp>
        <p:nvSpPr>
          <p:cNvPr id="14350" name="Text Box 14"/>
          <p:cNvSpPr txBox="1">
            <a:spLocks noChangeArrowheads="1"/>
          </p:cNvSpPr>
          <p:nvPr/>
        </p:nvSpPr>
        <p:spPr bwMode="auto">
          <a:xfrm>
            <a:off x="1" y="52578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01</a:t>
            </a:r>
          </a:p>
        </p:txBody>
      </p:sp>
      <p:sp>
        <p:nvSpPr>
          <p:cNvPr id="14351" name="Text Box 15"/>
          <p:cNvSpPr txBox="1">
            <a:spLocks noChangeArrowheads="1"/>
          </p:cNvSpPr>
          <p:nvPr/>
        </p:nvSpPr>
        <p:spPr bwMode="auto">
          <a:xfrm>
            <a:off x="228601" y="51435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04</a:t>
            </a:r>
          </a:p>
        </p:txBody>
      </p:sp>
      <p:sp>
        <p:nvSpPr>
          <p:cNvPr id="14352" name="Text Box 16"/>
          <p:cNvSpPr txBox="1">
            <a:spLocks noChangeArrowheads="1"/>
          </p:cNvSpPr>
          <p:nvPr/>
        </p:nvSpPr>
        <p:spPr bwMode="auto">
          <a:xfrm rot="352644">
            <a:off x="1" y="5287596"/>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03</a:t>
            </a:r>
          </a:p>
        </p:txBody>
      </p:sp>
      <p:sp>
        <p:nvSpPr>
          <p:cNvPr id="14353" name="Text Box 17"/>
          <p:cNvSpPr txBox="1">
            <a:spLocks noChangeArrowheads="1"/>
          </p:cNvSpPr>
          <p:nvPr/>
        </p:nvSpPr>
        <p:spPr bwMode="auto">
          <a:xfrm>
            <a:off x="1"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06</a:t>
            </a:r>
          </a:p>
        </p:txBody>
      </p:sp>
      <p:sp>
        <p:nvSpPr>
          <p:cNvPr id="14354" name="Text Box 18"/>
          <p:cNvSpPr txBox="1">
            <a:spLocks noChangeArrowheads="1"/>
          </p:cNvSpPr>
          <p:nvPr/>
        </p:nvSpPr>
        <p:spPr bwMode="auto">
          <a:xfrm>
            <a:off x="1" y="53721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05</a:t>
            </a:r>
          </a:p>
        </p:txBody>
      </p:sp>
      <p:sp>
        <p:nvSpPr>
          <p:cNvPr id="14355" name="Text Box 19"/>
          <p:cNvSpPr txBox="1">
            <a:spLocks noChangeArrowheads="1"/>
          </p:cNvSpPr>
          <p:nvPr/>
        </p:nvSpPr>
        <p:spPr bwMode="auto">
          <a:xfrm>
            <a:off x="-685800" y="56007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08</a:t>
            </a:r>
          </a:p>
        </p:txBody>
      </p:sp>
      <p:sp>
        <p:nvSpPr>
          <p:cNvPr id="14356" name="Text Box 20"/>
          <p:cNvSpPr txBox="1">
            <a:spLocks noChangeArrowheads="1"/>
          </p:cNvSpPr>
          <p:nvPr/>
        </p:nvSpPr>
        <p:spPr bwMode="auto">
          <a:xfrm>
            <a:off x="1" y="53721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07</a:t>
            </a:r>
          </a:p>
        </p:txBody>
      </p:sp>
      <p:sp>
        <p:nvSpPr>
          <p:cNvPr id="14357" name="Text Box 21"/>
          <p:cNvSpPr txBox="1">
            <a:spLocks noChangeArrowheads="1"/>
          </p:cNvSpPr>
          <p:nvPr/>
        </p:nvSpPr>
        <p:spPr bwMode="auto">
          <a:xfrm>
            <a:off x="1"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10</a:t>
            </a:r>
          </a:p>
        </p:txBody>
      </p:sp>
      <p:sp>
        <p:nvSpPr>
          <p:cNvPr id="14358" name="Text Box 22"/>
          <p:cNvSpPr txBox="1">
            <a:spLocks noChangeArrowheads="1"/>
          </p:cNvSpPr>
          <p:nvPr/>
        </p:nvSpPr>
        <p:spPr bwMode="auto">
          <a:xfrm>
            <a:off x="0" y="5314950"/>
            <a:ext cx="198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09</a:t>
            </a:r>
          </a:p>
        </p:txBody>
      </p:sp>
      <p:pic>
        <p:nvPicPr>
          <p:cNvPr id="14359" name="Picture 23" descr="bFLOWERblu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486150"/>
            <a:ext cx="20399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descr="bFLOWERr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3486150"/>
            <a:ext cx="2038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5" name="Text Box 25"/>
          <p:cNvSpPr txBox="1">
            <a:spLocks noChangeArrowheads="1"/>
          </p:cNvSpPr>
          <p:nvPr/>
        </p:nvSpPr>
        <p:spPr bwMode="auto">
          <a:xfrm>
            <a:off x="685800" y="285750"/>
            <a:ext cx="3048000" cy="707886"/>
          </a:xfrm>
          <a:prstGeom prst="rect">
            <a:avLst/>
          </a:prstGeom>
          <a:solidFill>
            <a:schemeClr val="bg1">
              <a:lumMod val="95000"/>
            </a:schemeClr>
          </a:solidFill>
          <a:ln w="9525">
            <a:solidFill>
              <a:srgbClr val="003300"/>
            </a:solidFill>
            <a:miter lim="800000"/>
            <a:headEnd/>
            <a:tailEnd/>
          </a:ln>
          <a:effectLst/>
        </p:spPr>
        <p:txBody>
          <a:bodyPr>
            <a:spAutoFit/>
          </a:bodyPr>
          <a:lstStyle/>
          <a:p>
            <a:pPr algn="ctr" eaLnBrk="1" hangingPunct="1">
              <a:spcBef>
                <a:spcPct val="50000"/>
              </a:spcBef>
              <a:defRPr/>
            </a:pPr>
            <a:r>
              <a:rPr lang="en-US" sz="40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 1:</a:t>
            </a:r>
          </a:p>
        </p:txBody>
      </p:sp>
      <p:sp>
        <p:nvSpPr>
          <p:cNvPr id="14362" name="Rectangle 26"/>
          <p:cNvSpPr>
            <a:spLocks noGrp="1" noChangeArrowheads="1"/>
          </p:cNvSpPr>
          <p:nvPr>
            <p:ph type="body" sz="half" idx="1"/>
          </p:nvPr>
        </p:nvSpPr>
        <p:spPr>
          <a:xfrm>
            <a:off x="609600" y="1429941"/>
            <a:ext cx="7710488" cy="570309"/>
          </a:xfrm>
          <a:noFill/>
        </p:spPr>
        <p:txBody>
          <a:bodyPr>
            <a:normAutofit fontScale="92500" lnSpcReduction="20000"/>
          </a:bodyPr>
          <a:lstStyle/>
          <a:p>
            <a:pPr eaLnBrk="1" hangingPunct="1"/>
            <a:r>
              <a:rPr lang="en-US" altLang="en-US" sz="4000">
                <a:solidFill>
                  <a:srgbClr val="000099"/>
                </a:solidFill>
                <a:latin typeface="Times New Roman" panose="02020603050405020304" pitchFamily="18" charset="0"/>
                <a:cs typeface="Times New Roman" panose="02020603050405020304" pitchFamily="18" charset="0"/>
              </a:rPr>
              <a:t>Số năm triệu có mấy chữ số 0? </a:t>
            </a:r>
          </a:p>
        </p:txBody>
      </p:sp>
      <p:sp>
        <p:nvSpPr>
          <p:cNvPr id="46107" name="Text Box 27"/>
          <p:cNvSpPr txBox="1">
            <a:spLocks noChangeArrowheads="1"/>
          </p:cNvSpPr>
          <p:nvPr/>
        </p:nvSpPr>
        <p:spPr bwMode="auto">
          <a:xfrm>
            <a:off x="3200400" y="2114551"/>
            <a:ext cx="5486400" cy="707886"/>
          </a:xfrm>
          <a:prstGeom prst="rect">
            <a:avLst/>
          </a:prstGeom>
          <a:noFill/>
          <a:ln w="9525">
            <a:noFill/>
            <a:miter lim="800000"/>
            <a:headEnd/>
            <a:tailEnd/>
          </a:ln>
          <a:effectLst/>
        </p:spPr>
        <p:txBody>
          <a:bodyPr>
            <a:spAutoFit/>
          </a:bodyPr>
          <a:lstStyle/>
          <a:p>
            <a:pPr algn="ctr" eaLnBrk="1" hangingPunct="1">
              <a:spcBef>
                <a:spcPct val="50000"/>
              </a:spcBef>
              <a:defRPr/>
            </a:pPr>
            <a:r>
              <a:rPr lang="en-US" sz="4000" dirty="0">
                <a:solidFill>
                  <a:srgbClr val="A50021"/>
                </a:solidFill>
                <a:effectLst>
                  <a:outerShdw blurRad="38100" dist="38100" dir="2700000" algn="tl">
                    <a:srgbClr val="C0C0C0"/>
                  </a:outerShdw>
                </a:effectLst>
                <a:latin typeface="Times New Roman" pitchFamily="18" charset="0"/>
                <a:cs typeface="Arial" charset="0"/>
              </a:rPr>
              <a:t>ĐÁP ÁN </a:t>
            </a:r>
            <a:r>
              <a:rPr lang="en-US" sz="4000">
                <a:solidFill>
                  <a:srgbClr val="A50021"/>
                </a:solidFill>
                <a:effectLst>
                  <a:outerShdw blurRad="38100" dist="38100" dir="2700000" algn="tl">
                    <a:srgbClr val="C0C0C0"/>
                  </a:outerShdw>
                </a:effectLst>
                <a:latin typeface="Times New Roman" pitchFamily="18" charset="0"/>
                <a:cs typeface="Arial" charset="0"/>
              </a:rPr>
              <a:t>: 6</a:t>
            </a:r>
            <a:r>
              <a:rPr lang="vi-VN" sz="4000">
                <a:solidFill>
                  <a:srgbClr val="A50021"/>
                </a:solidFill>
                <a:effectLst>
                  <a:outerShdw blurRad="38100" dist="38100" dir="2700000" algn="tl">
                    <a:srgbClr val="C0C0C0"/>
                  </a:outerShdw>
                </a:effectLst>
                <a:latin typeface="Times New Roman" pitchFamily="18" charset="0"/>
                <a:cs typeface="Arial" charset="0"/>
              </a:rPr>
              <a:t> chữ số 0</a:t>
            </a:r>
            <a:endParaRPr lang="en-US" sz="4000" b="0" dirty="0">
              <a:latin typeface="Times New Roman" pitchFamily="18" charset="0"/>
              <a:cs typeface="Arial" charset="0"/>
            </a:endParaRPr>
          </a:p>
        </p:txBody>
      </p:sp>
      <p:pic>
        <p:nvPicPr>
          <p:cNvPr id="14364" name="Rectangle 276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9001">
            <a:off x="5170488" y="92869"/>
            <a:ext cx="3897312"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6094"/>
      </p:ext>
    </p:extLst>
  </p:cSld>
  <p:clrMapOvr>
    <a:masterClrMapping/>
  </p:clrMapOvr>
  <p:transition spd="slow">
    <p:push/>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107"/>
                                        </p:tgtEl>
                                        <p:attrNameLst>
                                          <p:attrName>style.visibility</p:attrName>
                                        </p:attrNameLst>
                                      </p:cBhvr>
                                      <p:to>
                                        <p:strVal val="visible"/>
                                      </p:to>
                                    </p:set>
                                    <p:animEffect transition="in" filter="circle(in)">
                                      <p:cBhvr>
                                        <p:cTn id="7" dur="2000"/>
                                        <p:tgtEl>
                                          <p:spTgt spid="46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rot="600000">
            <a:off x="838201" y="5486401"/>
            <a:ext cx="284163" cy="173831"/>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39" name="AutoShape 3"/>
          <p:cNvCxnSpPr>
            <a:cxnSpLocks noChangeShapeType="1"/>
            <a:stCxn id="14340" idx="1"/>
          </p:cNvCxnSpPr>
          <p:nvPr/>
        </p:nvCxnSpPr>
        <p:spPr bwMode="auto">
          <a:xfrm flipV="1">
            <a:off x="857250" y="5120878"/>
            <a:ext cx="57150" cy="60722"/>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0" name="AutoShape 4"/>
          <p:cNvSpPr>
            <a:spLocks noChangeArrowheads="1"/>
          </p:cNvSpPr>
          <p:nvPr/>
        </p:nvSpPr>
        <p:spPr bwMode="auto">
          <a:xfrm rot="2700000">
            <a:off x="778074" y="5203627"/>
            <a:ext cx="263129" cy="142875"/>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sp>
        <p:nvSpPr>
          <p:cNvPr id="14341" name="AutoShape 5"/>
          <p:cNvSpPr>
            <a:spLocks noChangeArrowheads="1"/>
          </p:cNvSpPr>
          <p:nvPr/>
        </p:nvSpPr>
        <p:spPr bwMode="auto">
          <a:xfrm rot="9300000" flipV="1">
            <a:off x="1295401" y="5372100"/>
            <a:ext cx="119063" cy="55960"/>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p>
        </p:txBody>
      </p:sp>
      <p:cxnSp>
        <p:nvCxnSpPr>
          <p:cNvPr id="14342" name="AutoShape 6"/>
          <p:cNvCxnSpPr>
            <a:cxnSpLocks noChangeShapeType="1"/>
          </p:cNvCxnSpPr>
          <p:nvPr/>
        </p:nvCxnSpPr>
        <p:spPr bwMode="auto">
          <a:xfrm>
            <a:off x="1066801" y="5143500"/>
            <a:ext cx="34925" cy="204788"/>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3" name="AutoShape 7"/>
          <p:cNvSpPr>
            <a:spLocks noChangeArrowheads="1"/>
          </p:cNvSpPr>
          <p:nvPr/>
        </p:nvSpPr>
        <p:spPr bwMode="auto">
          <a:xfrm rot="-4200000">
            <a:off x="832446" y="5244505"/>
            <a:ext cx="175022" cy="315913"/>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latin typeface="VNI-Times" pitchFamily="2" charset="0"/>
            </a:endParaRPr>
          </a:p>
        </p:txBody>
      </p:sp>
      <p:cxnSp>
        <p:nvCxnSpPr>
          <p:cNvPr id="14344" name="AutoShape 8"/>
          <p:cNvCxnSpPr>
            <a:cxnSpLocks noChangeShapeType="1"/>
            <a:endCxn id="14343" idx="6"/>
          </p:cNvCxnSpPr>
          <p:nvPr/>
        </p:nvCxnSpPr>
        <p:spPr bwMode="auto">
          <a:xfrm>
            <a:off x="887413" y="5245894"/>
            <a:ext cx="73025" cy="76200"/>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5" name="AutoShape 9"/>
          <p:cNvSpPr>
            <a:spLocks noChangeArrowheads="1"/>
          </p:cNvSpPr>
          <p:nvPr/>
        </p:nvSpPr>
        <p:spPr bwMode="auto">
          <a:xfrm rot="4620000" flipV="1">
            <a:off x="1025922" y="5393928"/>
            <a:ext cx="83344" cy="153988"/>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4346" name="AutoShape 10"/>
          <p:cNvCxnSpPr>
            <a:cxnSpLocks noChangeShapeType="1"/>
          </p:cNvCxnSpPr>
          <p:nvPr/>
        </p:nvCxnSpPr>
        <p:spPr bwMode="auto">
          <a:xfrm>
            <a:off x="914400" y="5143500"/>
            <a:ext cx="20638" cy="179785"/>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cxnSp>
        <p:nvCxnSpPr>
          <p:cNvPr id="14347" name="AutoShape 11"/>
          <p:cNvCxnSpPr>
            <a:cxnSpLocks noChangeShapeType="1"/>
            <a:endCxn id="14338" idx="0"/>
          </p:cNvCxnSpPr>
          <p:nvPr/>
        </p:nvCxnSpPr>
        <p:spPr bwMode="auto">
          <a:xfrm flipH="1">
            <a:off x="1000125" y="5395912"/>
            <a:ext cx="14288" cy="91679"/>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4348" name="Text Box 12">
            <a:hlinkClick r:id="" action="ppaction://noaction">
              <a:snd r:embed="rId3" name="bomb.wav"/>
            </a:hlinkClick>
            <a:hlinkHover r:id="" action="ppaction://noaction">
              <a:snd r:embed="rId3" name="bomb.wav"/>
            </a:hlinkHover>
          </p:cNvPr>
          <p:cNvSpPr txBox="1">
            <a:spLocks noChangeArrowheads="1"/>
          </p:cNvSpPr>
          <p:nvPr/>
        </p:nvSpPr>
        <p:spPr bwMode="auto">
          <a:xfrm>
            <a:off x="1" y="54292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00</a:t>
            </a:r>
          </a:p>
        </p:txBody>
      </p:sp>
      <p:sp>
        <p:nvSpPr>
          <p:cNvPr id="14349" name="Text Box 13"/>
          <p:cNvSpPr txBox="1">
            <a:spLocks noChangeArrowheads="1"/>
          </p:cNvSpPr>
          <p:nvPr/>
        </p:nvSpPr>
        <p:spPr bwMode="auto">
          <a:xfrm>
            <a:off x="-685800"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02</a:t>
            </a:r>
          </a:p>
        </p:txBody>
      </p:sp>
      <p:sp>
        <p:nvSpPr>
          <p:cNvPr id="14350" name="Text Box 14"/>
          <p:cNvSpPr txBox="1">
            <a:spLocks noChangeArrowheads="1"/>
          </p:cNvSpPr>
          <p:nvPr/>
        </p:nvSpPr>
        <p:spPr bwMode="auto">
          <a:xfrm>
            <a:off x="1" y="52578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01</a:t>
            </a:r>
          </a:p>
        </p:txBody>
      </p:sp>
      <p:sp>
        <p:nvSpPr>
          <p:cNvPr id="14351" name="Text Box 15"/>
          <p:cNvSpPr txBox="1">
            <a:spLocks noChangeArrowheads="1"/>
          </p:cNvSpPr>
          <p:nvPr/>
        </p:nvSpPr>
        <p:spPr bwMode="auto">
          <a:xfrm>
            <a:off x="228601" y="51435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04</a:t>
            </a:r>
          </a:p>
        </p:txBody>
      </p:sp>
      <p:sp>
        <p:nvSpPr>
          <p:cNvPr id="14352" name="Text Box 16"/>
          <p:cNvSpPr txBox="1">
            <a:spLocks noChangeArrowheads="1"/>
          </p:cNvSpPr>
          <p:nvPr/>
        </p:nvSpPr>
        <p:spPr bwMode="auto">
          <a:xfrm rot="352644">
            <a:off x="1" y="5287596"/>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03</a:t>
            </a:r>
          </a:p>
        </p:txBody>
      </p:sp>
      <p:sp>
        <p:nvSpPr>
          <p:cNvPr id="14353" name="Text Box 17"/>
          <p:cNvSpPr txBox="1">
            <a:spLocks noChangeArrowheads="1"/>
          </p:cNvSpPr>
          <p:nvPr/>
        </p:nvSpPr>
        <p:spPr bwMode="auto">
          <a:xfrm>
            <a:off x="1"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06</a:t>
            </a:r>
          </a:p>
        </p:txBody>
      </p:sp>
      <p:sp>
        <p:nvSpPr>
          <p:cNvPr id="14354" name="Text Box 18"/>
          <p:cNvSpPr txBox="1">
            <a:spLocks noChangeArrowheads="1"/>
          </p:cNvSpPr>
          <p:nvPr/>
        </p:nvSpPr>
        <p:spPr bwMode="auto">
          <a:xfrm>
            <a:off x="1" y="53721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05</a:t>
            </a:r>
          </a:p>
        </p:txBody>
      </p:sp>
      <p:sp>
        <p:nvSpPr>
          <p:cNvPr id="14355" name="Text Box 19"/>
          <p:cNvSpPr txBox="1">
            <a:spLocks noChangeArrowheads="1"/>
          </p:cNvSpPr>
          <p:nvPr/>
        </p:nvSpPr>
        <p:spPr bwMode="auto">
          <a:xfrm>
            <a:off x="-685800" y="56007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08</a:t>
            </a:r>
          </a:p>
        </p:txBody>
      </p:sp>
      <p:sp>
        <p:nvSpPr>
          <p:cNvPr id="14356" name="Text Box 20"/>
          <p:cNvSpPr txBox="1">
            <a:spLocks noChangeArrowheads="1"/>
          </p:cNvSpPr>
          <p:nvPr/>
        </p:nvSpPr>
        <p:spPr bwMode="auto">
          <a:xfrm>
            <a:off x="1" y="53721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07</a:t>
            </a:r>
          </a:p>
        </p:txBody>
      </p:sp>
      <p:sp>
        <p:nvSpPr>
          <p:cNvPr id="14357" name="Text Box 21"/>
          <p:cNvSpPr txBox="1">
            <a:spLocks noChangeArrowheads="1"/>
          </p:cNvSpPr>
          <p:nvPr/>
        </p:nvSpPr>
        <p:spPr bwMode="auto">
          <a:xfrm>
            <a:off x="1"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10</a:t>
            </a:r>
          </a:p>
        </p:txBody>
      </p:sp>
      <p:sp>
        <p:nvSpPr>
          <p:cNvPr id="14358" name="Text Box 22"/>
          <p:cNvSpPr txBox="1">
            <a:spLocks noChangeArrowheads="1"/>
          </p:cNvSpPr>
          <p:nvPr/>
        </p:nvSpPr>
        <p:spPr bwMode="auto">
          <a:xfrm>
            <a:off x="0" y="5314950"/>
            <a:ext cx="198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09</a:t>
            </a:r>
          </a:p>
        </p:txBody>
      </p:sp>
      <p:pic>
        <p:nvPicPr>
          <p:cNvPr id="14359" name="Picture 23" descr="bFLOWERblu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486150"/>
            <a:ext cx="20399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descr="bFLOWERr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3486150"/>
            <a:ext cx="2038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5" name="Text Box 25"/>
          <p:cNvSpPr txBox="1">
            <a:spLocks noChangeArrowheads="1"/>
          </p:cNvSpPr>
          <p:nvPr/>
        </p:nvSpPr>
        <p:spPr bwMode="auto">
          <a:xfrm>
            <a:off x="762000" y="285750"/>
            <a:ext cx="3048000" cy="707886"/>
          </a:xfrm>
          <a:prstGeom prst="rect">
            <a:avLst/>
          </a:prstGeom>
          <a:solidFill>
            <a:schemeClr val="bg1">
              <a:lumMod val="95000"/>
            </a:schemeClr>
          </a:solidFill>
          <a:ln w="9525">
            <a:solidFill>
              <a:srgbClr val="003300"/>
            </a:solidFill>
            <a:miter lim="800000"/>
            <a:headEnd/>
            <a:tailEnd/>
          </a:ln>
          <a:effectLst/>
        </p:spPr>
        <p:txBody>
          <a:bodyPr>
            <a:spAutoFit/>
          </a:bodyPr>
          <a:lstStyle/>
          <a:p>
            <a:pPr algn="ctr" eaLnBrk="1" hangingPunct="1">
              <a:spcBef>
                <a:spcPct val="50000"/>
              </a:spcBef>
              <a:defRPr/>
            </a:pPr>
            <a:r>
              <a:rPr lang="en-US" sz="40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 </a:t>
            </a:r>
            <a:r>
              <a:rPr lang="vi-VN" sz="40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a:t>
            </a:r>
            <a:r>
              <a:rPr lang="en-US" sz="40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40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362" name="Rectangle 26"/>
          <p:cNvSpPr>
            <a:spLocks noGrp="1" noChangeArrowheads="1"/>
          </p:cNvSpPr>
          <p:nvPr>
            <p:ph type="body" sz="half" idx="1"/>
          </p:nvPr>
        </p:nvSpPr>
        <p:spPr>
          <a:xfrm>
            <a:off x="609600" y="1429941"/>
            <a:ext cx="7710488" cy="570309"/>
          </a:xfrm>
          <a:noFill/>
        </p:spPr>
        <p:txBody>
          <a:bodyPr>
            <a:normAutofit fontScale="92500" lnSpcReduction="20000"/>
          </a:bodyPr>
          <a:lstStyle/>
          <a:p>
            <a:pPr eaLnBrk="1" hangingPunct="1"/>
            <a:r>
              <a:rPr lang="en-US" altLang="en-US" sz="4000">
                <a:solidFill>
                  <a:srgbClr val="000099"/>
                </a:solidFill>
                <a:latin typeface="Times New Roman" panose="02020603050405020304" pitchFamily="18" charset="0"/>
                <a:cs typeface="Times New Roman" panose="02020603050405020304" pitchFamily="18" charset="0"/>
              </a:rPr>
              <a:t>Số </a:t>
            </a:r>
            <a:r>
              <a:rPr lang="vi-VN" altLang="en-US" sz="4000">
                <a:solidFill>
                  <a:srgbClr val="000099"/>
                </a:solidFill>
                <a:latin typeface="Times New Roman" panose="02020603050405020304" pitchFamily="18" charset="0"/>
                <a:cs typeface="Times New Roman" panose="02020603050405020304" pitchFamily="18" charset="0"/>
              </a:rPr>
              <a:t>hai mươi mốt</a:t>
            </a:r>
            <a:r>
              <a:rPr lang="en-US" altLang="en-US" sz="4000">
                <a:solidFill>
                  <a:srgbClr val="000099"/>
                </a:solidFill>
                <a:latin typeface="Times New Roman" panose="02020603050405020304" pitchFamily="18" charset="0"/>
                <a:cs typeface="Times New Roman" panose="02020603050405020304" pitchFamily="18" charset="0"/>
              </a:rPr>
              <a:t> triệu có mấy chữ số? </a:t>
            </a:r>
          </a:p>
        </p:txBody>
      </p:sp>
      <p:sp>
        <p:nvSpPr>
          <p:cNvPr id="46107" name="Text Box 27"/>
          <p:cNvSpPr txBox="1">
            <a:spLocks noChangeArrowheads="1"/>
          </p:cNvSpPr>
          <p:nvPr/>
        </p:nvSpPr>
        <p:spPr bwMode="auto">
          <a:xfrm>
            <a:off x="3200400" y="2114551"/>
            <a:ext cx="5486400" cy="707886"/>
          </a:xfrm>
          <a:prstGeom prst="rect">
            <a:avLst/>
          </a:prstGeom>
          <a:noFill/>
          <a:ln w="9525">
            <a:noFill/>
            <a:miter lim="800000"/>
            <a:headEnd/>
            <a:tailEnd/>
          </a:ln>
          <a:effectLst/>
        </p:spPr>
        <p:txBody>
          <a:bodyPr>
            <a:spAutoFit/>
          </a:bodyPr>
          <a:lstStyle/>
          <a:p>
            <a:pPr algn="ctr" eaLnBrk="1" hangingPunct="1">
              <a:spcBef>
                <a:spcPct val="50000"/>
              </a:spcBef>
              <a:defRPr/>
            </a:pPr>
            <a:r>
              <a:rPr lang="en-US" sz="4000" dirty="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 ÁN </a:t>
            </a:r>
            <a:r>
              <a:rPr lang="en-US" sz="400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8</a:t>
            </a:r>
            <a:r>
              <a:rPr lang="vi-VN" sz="400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chữ số</a:t>
            </a:r>
            <a:endParaRPr lang="en-US" sz="4000" b="0" dirty="0">
              <a:latin typeface="Times New Roman" pitchFamily="18" charset="0"/>
              <a:cs typeface="Times New Roman" panose="02020603050405020304" pitchFamily="18" charset="0"/>
            </a:endParaRPr>
          </a:p>
        </p:txBody>
      </p:sp>
      <p:pic>
        <p:nvPicPr>
          <p:cNvPr id="14364" name="Rectangle 276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9001">
            <a:off x="5170488" y="92869"/>
            <a:ext cx="3897312"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697211"/>
      </p:ext>
    </p:extLst>
  </p:cSld>
  <p:clrMapOvr>
    <a:masterClrMapping/>
  </p:clrMapOvr>
  <p:transition spd="slow">
    <p:push/>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107"/>
                                        </p:tgtEl>
                                        <p:attrNameLst>
                                          <p:attrName>style.visibility</p:attrName>
                                        </p:attrNameLst>
                                      </p:cBhvr>
                                      <p:to>
                                        <p:strVal val="visible"/>
                                      </p:to>
                                    </p:set>
                                    <p:animEffect transition="in" filter="circle(in)">
                                      <p:cBhvr>
                                        <p:cTn id="7" dur="2000"/>
                                        <p:tgtEl>
                                          <p:spTgt spid="46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600000">
            <a:off x="1371601" y="5372101"/>
            <a:ext cx="284163" cy="173831"/>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5363" name="AutoShape 3"/>
          <p:cNvCxnSpPr>
            <a:cxnSpLocks noChangeShapeType="1"/>
            <a:stCxn id="15364" idx="1"/>
          </p:cNvCxnSpPr>
          <p:nvPr/>
        </p:nvCxnSpPr>
        <p:spPr bwMode="auto">
          <a:xfrm flipV="1">
            <a:off x="1695450" y="5349478"/>
            <a:ext cx="57150" cy="60722"/>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5364" name="AutoShape 4"/>
          <p:cNvSpPr>
            <a:spLocks noChangeArrowheads="1"/>
          </p:cNvSpPr>
          <p:nvPr/>
        </p:nvSpPr>
        <p:spPr bwMode="auto">
          <a:xfrm rot="2700000">
            <a:off x="1616274" y="5432227"/>
            <a:ext cx="263129" cy="142875"/>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sp>
        <p:nvSpPr>
          <p:cNvPr id="15365" name="AutoShape 5"/>
          <p:cNvSpPr>
            <a:spLocks noChangeArrowheads="1"/>
          </p:cNvSpPr>
          <p:nvPr/>
        </p:nvSpPr>
        <p:spPr bwMode="auto">
          <a:xfrm rot="9300000" flipV="1">
            <a:off x="1600200" y="5087541"/>
            <a:ext cx="119063" cy="55959"/>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p>
        </p:txBody>
      </p:sp>
      <p:cxnSp>
        <p:nvCxnSpPr>
          <p:cNvPr id="15366" name="AutoShape 6"/>
          <p:cNvCxnSpPr>
            <a:cxnSpLocks noChangeShapeType="1"/>
          </p:cNvCxnSpPr>
          <p:nvPr/>
        </p:nvCxnSpPr>
        <p:spPr bwMode="auto">
          <a:xfrm>
            <a:off x="1676401" y="5314950"/>
            <a:ext cx="34925" cy="204788"/>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5367" name="AutoShape 7"/>
          <p:cNvSpPr>
            <a:spLocks noChangeArrowheads="1"/>
          </p:cNvSpPr>
          <p:nvPr/>
        </p:nvSpPr>
        <p:spPr bwMode="auto">
          <a:xfrm rot="-4200000">
            <a:off x="1594446" y="5301655"/>
            <a:ext cx="175022" cy="315913"/>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latin typeface="VNI-Times" pitchFamily="2" charset="0"/>
            </a:endParaRPr>
          </a:p>
        </p:txBody>
      </p:sp>
      <p:cxnSp>
        <p:nvCxnSpPr>
          <p:cNvPr id="15368" name="AutoShape 8"/>
          <p:cNvCxnSpPr>
            <a:cxnSpLocks noChangeShapeType="1"/>
            <a:endCxn id="15367" idx="6"/>
          </p:cNvCxnSpPr>
          <p:nvPr/>
        </p:nvCxnSpPr>
        <p:spPr bwMode="auto">
          <a:xfrm>
            <a:off x="1649414" y="5303044"/>
            <a:ext cx="73025" cy="76200"/>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5369" name="AutoShape 9"/>
          <p:cNvSpPr>
            <a:spLocks noChangeArrowheads="1"/>
          </p:cNvSpPr>
          <p:nvPr/>
        </p:nvSpPr>
        <p:spPr bwMode="auto">
          <a:xfrm rot="4620000" flipV="1">
            <a:off x="1711722" y="5393928"/>
            <a:ext cx="83344" cy="153988"/>
          </a:xfrm>
          <a:prstGeom prst="flowChartOr">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rgbClr val="0000FF"/>
              </a:solidFill>
            </a:endParaRPr>
          </a:p>
        </p:txBody>
      </p:sp>
      <p:cxnSp>
        <p:nvCxnSpPr>
          <p:cNvPr id="15370" name="AutoShape 10"/>
          <p:cNvCxnSpPr>
            <a:cxnSpLocks noChangeShapeType="1"/>
          </p:cNvCxnSpPr>
          <p:nvPr/>
        </p:nvCxnSpPr>
        <p:spPr bwMode="auto">
          <a:xfrm>
            <a:off x="1524000" y="5143500"/>
            <a:ext cx="20638" cy="179785"/>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cxnSp>
        <p:nvCxnSpPr>
          <p:cNvPr id="15371" name="AutoShape 11"/>
          <p:cNvCxnSpPr>
            <a:cxnSpLocks noChangeShapeType="1"/>
            <a:endCxn id="15362" idx="0"/>
          </p:cNvCxnSpPr>
          <p:nvPr/>
        </p:nvCxnSpPr>
        <p:spPr bwMode="auto">
          <a:xfrm flipH="1">
            <a:off x="1533525" y="5281612"/>
            <a:ext cx="14288" cy="91679"/>
          </a:xfrm>
          <a:prstGeom prst="straightConnector1">
            <a:avLst/>
          </a:prstGeom>
          <a:noFill/>
          <a:ln w="38100">
            <a:solidFill>
              <a:schemeClr val="folHlink"/>
            </a:solidFill>
            <a:round/>
            <a:headEnd/>
            <a:tailEnd/>
          </a:ln>
          <a:extLst>
            <a:ext uri="{909E8E84-426E-40DD-AFC4-6F175D3DCCD1}">
              <a14:hiddenFill xmlns:a14="http://schemas.microsoft.com/office/drawing/2010/main">
                <a:noFill/>
              </a14:hiddenFill>
            </a:ext>
          </a:extLst>
        </p:spPr>
      </p:cxnSp>
      <p:sp>
        <p:nvSpPr>
          <p:cNvPr id="15372" name="Text Box 12">
            <a:hlinkClick r:id="" action="ppaction://noaction">
              <a:snd r:embed="rId3" name="bomb.wav"/>
            </a:hlinkClick>
            <a:hlinkHover r:id="" action="ppaction://noaction">
              <a:snd r:embed="rId3" name="bomb.wav"/>
            </a:hlinkHover>
          </p:cNvPr>
          <p:cNvSpPr txBox="1">
            <a:spLocks noChangeArrowheads="1"/>
          </p:cNvSpPr>
          <p:nvPr/>
        </p:nvSpPr>
        <p:spPr bwMode="auto">
          <a:xfrm>
            <a:off x="1" y="54292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00</a:t>
            </a:r>
          </a:p>
        </p:txBody>
      </p:sp>
      <p:sp>
        <p:nvSpPr>
          <p:cNvPr id="15373" name="Text Box 13"/>
          <p:cNvSpPr txBox="1">
            <a:spLocks noChangeArrowheads="1"/>
          </p:cNvSpPr>
          <p:nvPr/>
        </p:nvSpPr>
        <p:spPr bwMode="auto">
          <a:xfrm>
            <a:off x="1" y="51435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02</a:t>
            </a:r>
          </a:p>
        </p:txBody>
      </p:sp>
      <p:sp>
        <p:nvSpPr>
          <p:cNvPr id="15374" name="Text Box 14"/>
          <p:cNvSpPr txBox="1">
            <a:spLocks noChangeArrowheads="1"/>
          </p:cNvSpPr>
          <p:nvPr/>
        </p:nvSpPr>
        <p:spPr bwMode="auto">
          <a:xfrm>
            <a:off x="1" y="52578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01</a:t>
            </a:r>
          </a:p>
        </p:txBody>
      </p:sp>
      <p:sp>
        <p:nvSpPr>
          <p:cNvPr id="15375" name="Text Box 15"/>
          <p:cNvSpPr txBox="1">
            <a:spLocks noChangeArrowheads="1"/>
          </p:cNvSpPr>
          <p:nvPr/>
        </p:nvSpPr>
        <p:spPr bwMode="auto">
          <a:xfrm>
            <a:off x="304801" y="54864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04</a:t>
            </a:r>
          </a:p>
        </p:txBody>
      </p:sp>
      <p:sp>
        <p:nvSpPr>
          <p:cNvPr id="15376" name="Text Box 16"/>
          <p:cNvSpPr txBox="1">
            <a:spLocks noChangeArrowheads="1"/>
          </p:cNvSpPr>
          <p:nvPr/>
        </p:nvSpPr>
        <p:spPr bwMode="auto">
          <a:xfrm rot="352644">
            <a:off x="1" y="5287596"/>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03</a:t>
            </a:r>
          </a:p>
        </p:txBody>
      </p:sp>
      <p:sp>
        <p:nvSpPr>
          <p:cNvPr id="15377" name="Text Box 17"/>
          <p:cNvSpPr txBox="1">
            <a:spLocks noChangeArrowheads="1"/>
          </p:cNvSpPr>
          <p:nvPr/>
        </p:nvSpPr>
        <p:spPr bwMode="auto">
          <a:xfrm>
            <a:off x="1"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06</a:t>
            </a:r>
          </a:p>
        </p:txBody>
      </p:sp>
      <p:sp>
        <p:nvSpPr>
          <p:cNvPr id="15378" name="Text Box 18"/>
          <p:cNvSpPr txBox="1">
            <a:spLocks noChangeArrowheads="1"/>
          </p:cNvSpPr>
          <p:nvPr/>
        </p:nvSpPr>
        <p:spPr bwMode="auto">
          <a:xfrm>
            <a:off x="1" y="53721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05</a:t>
            </a:r>
          </a:p>
        </p:txBody>
      </p:sp>
      <p:sp>
        <p:nvSpPr>
          <p:cNvPr id="15379" name="Text Box 19"/>
          <p:cNvSpPr txBox="1">
            <a:spLocks noChangeArrowheads="1"/>
          </p:cNvSpPr>
          <p:nvPr/>
        </p:nvSpPr>
        <p:spPr bwMode="auto">
          <a:xfrm>
            <a:off x="1" y="55435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08</a:t>
            </a:r>
          </a:p>
        </p:txBody>
      </p:sp>
      <p:sp>
        <p:nvSpPr>
          <p:cNvPr id="15380" name="Text Box 20"/>
          <p:cNvSpPr txBox="1">
            <a:spLocks noChangeArrowheads="1"/>
          </p:cNvSpPr>
          <p:nvPr/>
        </p:nvSpPr>
        <p:spPr bwMode="auto">
          <a:xfrm>
            <a:off x="1" y="537210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07</a:t>
            </a:r>
          </a:p>
        </p:txBody>
      </p:sp>
      <p:sp>
        <p:nvSpPr>
          <p:cNvPr id="15381" name="Text Box 21"/>
          <p:cNvSpPr txBox="1">
            <a:spLocks noChangeArrowheads="1"/>
          </p:cNvSpPr>
          <p:nvPr/>
        </p:nvSpPr>
        <p:spPr bwMode="auto">
          <a:xfrm>
            <a:off x="1" y="5314950"/>
            <a:ext cx="1800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10</a:t>
            </a:r>
          </a:p>
        </p:txBody>
      </p:sp>
      <p:sp>
        <p:nvSpPr>
          <p:cNvPr id="15382" name="Text Box 22"/>
          <p:cNvSpPr txBox="1">
            <a:spLocks noChangeArrowheads="1"/>
          </p:cNvSpPr>
          <p:nvPr/>
        </p:nvSpPr>
        <p:spPr bwMode="auto">
          <a:xfrm>
            <a:off x="0" y="5314950"/>
            <a:ext cx="198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00">
                <a:solidFill>
                  <a:srgbClr val="0000FF"/>
                </a:solidFill>
                <a:latin typeface="Times New Roman" panose="02020603050405020304" pitchFamily="18" charset="0"/>
              </a:rPr>
              <a:t>09</a:t>
            </a:r>
          </a:p>
        </p:txBody>
      </p:sp>
      <p:pic>
        <p:nvPicPr>
          <p:cNvPr id="15383" name="Picture 23" descr="bFLOWERblu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3700462"/>
            <a:ext cx="17748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bFLOWERr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86638" y="3714750"/>
            <a:ext cx="17573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9" name="Text Box 25"/>
          <p:cNvSpPr txBox="1">
            <a:spLocks noChangeArrowheads="1"/>
          </p:cNvSpPr>
          <p:nvPr/>
        </p:nvSpPr>
        <p:spPr bwMode="auto">
          <a:xfrm>
            <a:off x="2590800" y="2057400"/>
            <a:ext cx="5791200" cy="769441"/>
          </a:xfrm>
          <a:prstGeom prst="rect">
            <a:avLst/>
          </a:prstGeom>
          <a:noFill/>
          <a:ln w="76200" cmpd="tri">
            <a:solidFill>
              <a:srgbClr val="003300"/>
            </a:solidFill>
            <a:miter lim="800000"/>
            <a:headEnd/>
            <a:tailEnd/>
          </a:ln>
          <a:effectLst/>
        </p:spPr>
        <p:txBody>
          <a:bodyPr>
            <a:spAutoFit/>
          </a:bodyPr>
          <a:lstStyle/>
          <a:p>
            <a:pPr eaLnBrk="1" hangingPunct="1">
              <a:spcBef>
                <a:spcPct val="50000"/>
              </a:spcBef>
              <a:defRPr/>
            </a:pPr>
            <a:r>
              <a:rPr lang="en-US" sz="4400" dirty="0">
                <a:solidFill>
                  <a:srgbClr val="A5002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 ÁN: 3 000 000</a:t>
            </a:r>
            <a:endParaRPr lang="en-US" sz="4400" b="0" dirty="0">
              <a:latin typeface="Times New Roman" pitchFamily="18" charset="0"/>
              <a:cs typeface="Times New Roman" panose="02020603050405020304" pitchFamily="18" charset="0"/>
            </a:endParaRPr>
          </a:p>
        </p:txBody>
      </p:sp>
      <p:sp>
        <p:nvSpPr>
          <p:cNvPr id="15386" name="Rectangle 26"/>
          <p:cNvSpPr>
            <a:spLocks noGrp="1" noChangeArrowheads="1"/>
          </p:cNvSpPr>
          <p:nvPr>
            <p:ph type="title"/>
          </p:nvPr>
        </p:nvSpPr>
        <p:spPr>
          <a:xfrm>
            <a:off x="685800" y="209550"/>
            <a:ext cx="2819400" cy="742950"/>
          </a:xfrm>
          <a:solidFill>
            <a:schemeClr val="bg2"/>
          </a:solidFill>
        </p:spPr>
        <p:txBody>
          <a:bodyPr anchorCtr="1"/>
          <a:lstStyle/>
          <a:p>
            <a:pPr eaLnBrk="1" hangingPunct="1"/>
            <a:r>
              <a:rPr lang="en-US" altLang="en-US" sz="4000" b="1">
                <a:solidFill>
                  <a:srgbClr val="A50021"/>
                </a:solidFill>
                <a:latin typeface="Times New Roman" panose="02020603050405020304" pitchFamily="18" charset="0"/>
              </a:rPr>
              <a:t>CÂU </a:t>
            </a:r>
            <a:r>
              <a:rPr lang="vi-VN" altLang="en-US" sz="4000" b="1">
                <a:solidFill>
                  <a:srgbClr val="A50021"/>
                </a:solidFill>
                <a:latin typeface="Times New Roman" panose="02020603050405020304" pitchFamily="18" charset="0"/>
              </a:rPr>
              <a:t>3</a:t>
            </a:r>
            <a:r>
              <a:rPr lang="en-US" altLang="en-US" sz="4000" b="1">
                <a:solidFill>
                  <a:srgbClr val="A50021"/>
                </a:solidFill>
                <a:latin typeface="Times New Roman" panose="02020603050405020304" pitchFamily="18" charset="0"/>
              </a:rPr>
              <a:t>:</a:t>
            </a:r>
          </a:p>
        </p:txBody>
      </p:sp>
      <p:sp>
        <p:nvSpPr>
          <p:cNvPr id="15387" name="Rectangle 27"/>
          <p:cNvSpPr>
            <a:spLocks noGrp="1" noChangeArrowheads="1"/>
          </p:cNvSpPr>
          <p:nvPr>
            <p:ph type="body" sz="half" idx="1"/>
          </p:nvPr>
        </p:nvSpPr>
        <p:spPr>
          <a:xfrm>
            <a:off x="533400" y="1257300"/>
            <a:ext cx="8153400" cy="570310"/>
          </a:xfrm>
          <a:noFill/>
        </p:spPr>
        <p:txBody>
          <a:bodyPr>
            <a:normAutofit fontScale="92500" lnSpcReduction="20000"/>
          </a:bodyPr>
          <a:lstStyle/>
          <a:p>
            <a:pPr eaLnBrk="1" hangingPunct="1"/>
            <a:r>
              <a:rPr lang="en-US" altLang="en-US" sz="4000">
                <a:solidFill>
                  <a:srgbClr val="000099"/>
                </a:solidFill>
                <a:latin typeface="Times New Roman" panose="02020603050405020304" pitchFamily="18" charset="0"/>
                <a:cs typeface="Times New Roman" panose="02020603050405020304" pitchFamily="18" charset="0"/>
              </a:rPr>
              <a:t>Viết số ba triệu?</a:t>
            </a:r>
          </a:p>
        </p:txBody>
      </p:sp>
    </p:spTree>
    <p:extLst>
      <p:ext uri="{BB962C8B-B14F-4D97-AF65-F5344CB8AC3E}">
        <p14:creationId xmlns:p14="http://schemas.microsoft.com/office/powerpoint/2010/main" val="3736125395"/>
      </p:ext>
    </p:extLst>
  </p:cSld>
  <p:clrMapOvr>
    <a:masterClrMapping/>
  </p:clrMapOvr>
  <p:transition spd="slow">
    <p:push/>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29"/>
                                        </p:tgtEl>
                                        <p:attrNameLst>
                                          <p:attrName>style.visibility</p:attrName>
                                        </p:attrNameLst>
                                      </p:cBhvr>
                                      <p:to>
                                        <p:strVal val="visible"/>
                                      </p:to>
                                    </p:set>
                                    <p:anim calcmode="lin" valueType="num">
                                      <p:cBhvr additive="base">
                                        <p:cTn id="7" dur="500" fill="hold"/>
                                        <p:tgtEl>
                                          <p:spTgt spid="47129"/>
                                        </p:tgtEl>
                                        <p:attrNameLst>
                                          <p:attrName>ppt_x</p:attrName>
                                        </p:attrNameLst>
                                      </p:cBhvr>
                                      <p:tavLst>
                                        <p:tav tm="0">
                                          <p:val>
                                            <p:strVal val="#ppt_x"/>
                                          </p:val>
                                        </p:tav>
                                        <p:tav tm="100000">
                                          <p:val>
                                            <p:strVal val="#ppt_x"/>
                                          </p:val>
                                        </p:tav>
                                      </p:tavLst>
                                    </p:anim>
                                    <p:anim calcmode="lin" valueType="num">
                                      <p:cBhvr additive="base">
                                        <p:cTn id="8" dur="500" fill="hold"/>
                                        <p:tgtEl>
                                          <p:spTgt spid="47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292"/>
          <p:cNvSpPr>
            <a:spLocks noChangeArrowheads="1"/>
          </p:cNvSpPr>
          <p:nvPr/>
        </p:nvSpPr>
        <p:spPr bwMode="auto">
          <a:xfrm>
            <a:off x="6516293" y="1745754"/>
            <a:ext cx="184731" cy="338554"/>
          </a:xfrm>
          <a:prstGeom prst="rect">
            <a:avLst/>
          </a:prstGeom>
          <a:noFill/>
          <a:ln>
            <a:noFill/>
          </a:ln>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914378">
              <a:defRPr/>
            </a:pPr>
            <a:endParaRPr lang="zh-CN" altLang="en-US" sz="1600" dirty="0">
              <a:solidFill>
                <a:srgbClr val="FF0000"/>
              </a:solidFill>
              <a:latin typeface="Arial"/>
            </a:endParaRPr>
          </a:p>
        </p:txBody>
      </p:sp>
      <p:sp>
        <p:nvSpPr>
          <p:cNvPr id="47" name="Oval 46"/>
          <p:cNvSpPr/>
          <p:nvPr/>
        </p:nvSpPr>
        <p:spPr>
          <a:xfrm>
            <a:off x="1078707" y="945027"/>
            <a:ext cx="3339412" cy="1550523"/>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defTabSz="914378">
              <a:defRPr/>
            </a:pPr>
            <a:endParaRPr lang="en-US" sz="3200" b="1">
              <a:solidFill>
                <a:srgbClr val="FF0000"/>
              </a:solidFill>
            </a:endParaRPr>
          </a:p>
        </p:txBody>
      </p:sp>
      <p:sp>
        <p:nvSpPr>
          <p:cNvPr id="50" name="Oval 49"/>
          <p:cNvSpPr/>
          <p:nvPr/>
        </p:nvSpPr>
        <p:spPr>
          <a:xfrm>
            <a:off x="1115618" y="2784586"/>
            <a:ext cx="3338017" cy="1539764"/>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defTabSz="914378">
              <a:defRPr/>
            </a:pPr>
            <a:endParaRPr lang="en-US" sz="3200" b="1">
              <a:solidFill>
                <a:srgbClr val="FF0000"/>
              </a:solidFill>
            </a:endParaRPr>
          </a:p>
        </p:txBody>
      </p:sp>
      <p:pic>
        <p:nvPicPr>
          <p:cNvPr id="55" name="图片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823" y="1005483"/>
            <a:ext cx="4233863" cy="341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Box 5"/>
          <p:cNvSpPr txBox="1">
            <a:spLocks noChangeArrowheads="1"/>
          </p:cNvSpPr>
          <p:nvPr/>
        </p:nvSpPr>
        <p:spPr bwMode="auto">
          <a:xfrm>
            <a:off x="5638801" y="1934539"/>
            <a:ext cx="25919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4200">
                <a:solidFill>
                  <a:schemeClr val="tx1"/>
                </a:solidFill>
                <a:latin typeface="Arial" panose="020B060402020202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Arial" panose="020B060402020202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Arial" panose="020B0604020202020204" pitchFamily="34" charset="0"/>
              </a:defRPr>
            </a:lvl3pPr>
            <a:lvl4pPr marL="1600200" indent="-228600" defTabSz="1217613">
              <a:spcBef>
                <a:spcPct val="20000"/>
              </a:spcBef>
              <a:buFont typeface="Arial" panose="020B0604020202020204" pitchFamily="34" charset="0"/>
              <a:buChar char="–"/>
              <a:defRPr sz="2600">
                <a:solidFill>
                  <a:schemeClr val="tx1"/>
                </a:solidFill>
                <a:latin typeface="Arial" panose="020B0604020202020204" pitchFamily="34" charset="0"/>
              </a:defRPr>
            </a:lvl4pPr>
            <a:lvl5pPr marL="2057400" indent="-228600" defTabSz="1217613">
              <a:spcBef>
                <a:spcPct val="20000"/>
              </a:spcBef>
              <a:buFont typeface="Arial" panose="020B0604020202020204" pitchFamily="34" charset="0"/>
              <a:buChar char="»"/>
              <a:defRPr sz="26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4500" b="1">
                <a:solidFill>
                  <a:srgbClr val="FF0000"/>
                </a:solidFill>
                <a:latin typeface="Times New Roman" panose="02020603050405020304" pitchFamily="18" charset="0"/>
                <a:cs typeface="Times New Roman" panose="02020603050405020304" pitchFamily="18" charset="0"/>
              </a:rPr>
              <a:t>Vận dụng</a:t>
            </a:r>
          </a:p>
        </p:txBody>
      </p:sp>
      <p:sp>
        <p:nvSpPr>
          <p:cNvPr id="12" name="矩形 20"/>
          <p:cNvSpPr>
            <a:spLocks noChangeArrowheads="1"/>
          </p:cNvSpPr>
          <p:nvPr/>
        </p:nvSpPr>
        <p:spPr bwMode="auto">
          <a:xfrm>
            <a:off x="1295400" y="1200150"/>
            <a:ext cx="2934889" cy="1015663"/>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defTabSz="1217613">
              <a:spcBef>
                <a:spcPct val="20000"/>
              </a:spcBef>
              <a:buFont typeface="Arial" panose="020B0604020202020204" pitchFamily="34" charset="0"/>
              <a:buChar char="•"/>
              <a:defRPr sz="4200">
                <a:solidFill>
                  <a:schemeClr val="tx1"/>
                </a:solidFill>
                <a:latin typeface="Arial" panose="020B0604020202020204" pitchFamily="34" charset="0"/>
              </a:defRPr>
            </a:lvl1pPr>
            <a:lvl2pPr marL="989013" indent="-379413" defTabSz="1217613">
              <a:spcBef>
                <a:spcPct val="20000"/>
              </a:spcBef>
              <a:buFont typeface="Arial" panose="020B0604020202020204" pitchFamily="34" charset="0"/>
              <a:buChar char="–"/>
              <a:defRPr sz="3700">
                <a:solidFill>
                  <a:schemeClr val="tx1"/>
                </a:solidFill>
                <a:latin typeface="Arial" panose="020B0604020202020204" pitchFamily="34" charset="0"/>
              </a:defRPr>
            </a:lvl2pPr>
            <a:lvl3pPr marL="1522413" indent="-303213" defTabSz="1217613">
              <a:spcBef>
                <a:spcPct val="20000"/>
              </a:spcBef>
              <a:buFont typeface="Arial" panose="020B0604020202020204" pitchFamily="34" charset="0"/>
              <a:buChar char="•"/>
              <a:defRPr sz="3200">
                <a:solidFill>
                  <a:schemeClr val="tx1"/>
                </a:solidFill>
                <a:latin typeface="Arial" panose="020B0604020202020204" pitchFamily="34" charset="0"/>
              </a:defRPr>
            </a:lvl3pPr>
            <a:lvl4pPr marL="21320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4pPr>
            <a:lvl5pPr marL="27416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5pPr>
            <a:lvl6pPr marL="31988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6pPr>
            <a:lvl7pPr marL="36560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7pPr>
            <a:lvl8pPr marL="41132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8pPr>
            <a:lvl9pPr marL="45704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9pPr>
          </a:lstStyle>
          <a:p>
            <a:pPr algn="ctr">
              <a:spcBef>
                <a:spcPct val="0"/>
              </a:spcBef>
              <a:buFont typeface="Arial" panose="020B0604020202020204" pitchFamily="34" charset="0"/>
              <a:buNone/>
            </a:pPr>
            <a:r>
              <a:rPr lang="vi-VN" altLang="zh-CN" sz="2000" b="1">
                <a:solidFill>
                  <a:srgbClr val="FF0000"/>
                </a:solidFill>
                <a:ea typeface="微软雅黑" panose="020B0503020204020204" pitchFamily="34" charset="-122"/>
                <a:sym typeface="微软雅黑" panose="020B0503020204020204" pitchFamily="34" charset="-122"/>
              </a:rPr>
              <a:t>Đọc số điện</a:t>
            </a:r>
            <a:r>
              <a:rPr lang="en-US" altLang="zh-CN" sz="2000" b="1">
                <a:solidFill>
                  <a:srgbClr val="FF0000"/>
                </a:solidFill>
                <a:ea typeface="微软雅黑" panose="020B0503020204020204" pitchFamily="34" charset="-122"/>
                <a:sym typeface="微软雅黑" panose="020B0503020204020204" pitchFamily="34" charset="-122"/>
              </a:rPr>
              <a:t> thoại</a:t>
            </a:r>
            <a:r>
              <a:rPr lang="vi-VN" altLang="zh-CN" sz="2000" b="1">
                <a:solidFill>
                  <a:srgbClr val="FF0000"/>
                </a:solidFill>
                <a:ea typeface="微软雅黑" panose="020B0503020204020204" pitchFamily="34" charset="-122"/>
                <a:sym typeface="微软雅黑" panose="020B0503020204020204" pitchFamily="34" charset="-122"/>
              </a:rPr>
              <a:t> </a:t>
            </a:r>
            <a:r>
              <a:rPr lang="en-US" altLang="zh-CN" sz="2000" b="1">
                <a:solidFill>
                  <a:srgbClr val="FF0000"/>
                </a:solidFill>
                <a:ea typeface="微软雅黑" panose="020B0503020204020204" pitchFamily="34" charset="-122"/>
                <a:sym typeface="微软雅黑" panose="020B0503020204020204" pitchFamily="34" charset="-122"/>
              </a:rPr>
              <a:t>của từng người trong</a:t>
            </a:r>
            <a:r>
              <a:rPr lang="vi-VN" altLang="zh-CN" sz="2000" b="1">
                <a:solidFill>
                  <a:srgbClr val="FF0000"/>
                </a:solidFill>
                <a:ea typeface="微软雅黑" panose="020B0503020204020204" pitchFamily="34" charset="-122"/>
                <a:sym typeface="微软雅黑" panose="020B0503020204020204" pitchFamily="34" charset="-122"/>
              </a:rPr>
              <a:t> gia đình em</a:t>
            </a:r>
            <a:endParaRPr lang="zh-CN" altLang="en-US" sz="2000" b="1">
              <a:solidFill>
                <a:srgbClr val="FF0000"/>
              </a:solidFill>
              <a:ea typeface="微软雅黑" panose="020B0503020204020204" pitchFamily="34" charset="-122"/>
              <a:sym typeface="微软雅黑" panose="020B0503020204020204" pitchFamily="34" charset="-122"/>
            </a:endParaRPr>
          </a:p>
        </p:txBody>
      </p:sp>
      <p:sp>
        <p:nvSpPr>
          <p:cNvPr id="13" name="矩形 20"/>
          <p:cNvSpPr>
            <a:spLocks noChangeArrowheads="1"/>
          </p:cNvSpPr>
          <p:nvPr/>
        </p:nvSpPr>
        <p:spPr bwMode="auto">
          <a:xfrm>
            <a:off x="1295400" y="2876550"/>
            <a:ext cx="2745181" cy="1323439"/>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defTabSz="1217613">
              <a:spcBef>
                <a:spcPct val="20000"/>
              </a:spcBef>
              <a:buFont typeface="Arial" panose="020B0604020202020204" pitchFamily="34" charset="0"/>
              <a:buChar char="•"/>
              <a:defRPr sz="4200">
                <a:solidFill>
                  <a:schemeClr val="tx1"/>
                </a:solidFill>
                <a:latin typeface="Arial" panose="020B0604020202020204" pitchFamily="34" charset="0"/>
              </a:defRPr>
            </a:lvl1pPr>
            <a:lvl2pPr marL="989013" indent="-379413" defTabSz="1217613">
              <a:spcBef>
                <a:spcPct val="20000"/>
              </a:spcBef>
              <a:buFont typeface="Arial" panose="020B0604020202020204" pitchFamily="34" charset="0"/>
              <a:buChar char="–"/>
              <a:defRPr sz="3700">
                <a:solidFill>
                  <a:schemeClr val="tx1"/>
                </a:solidFill>
                <a:latin typeface="Arial" panose="020B0604020202020204" pitchFamily="34" charset="0"/>
              </a:defRPr>
            </a:lvl2pPr>
            <a:lvl3pPr marL="1522413" indent="-303213" defTabSz="1217613">
              <a:spcBef>
                <a:spcPct val="20000"/>
              </a:spcBef>
              <a:buFont typeface="Arial" panose="020B0604020202020204" pitchFamily="34" charset="0"/>
              <a:buChar char="•"/>
              <a:defRPr sz="3200">
                <a:solidFill>
                  <a:schemeClr val="tx1"/>
                </a:solidFill>
                <a:latin typeface="Arial" panose="020B0604020202020204" pitchFamily="34" charset="0"/>
              </a:defRPr>
            </a:lvl3pPr>
            <a:lvl4pPr marL="21320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4pPr>
            <a:lvl5pPr marL="2741613" indent="-303213" defTabSz="1217613">
              <a:spcBef>
                <a:spcPct val="20000"/>
              </a:spcBef>
              <a:buFont typeface="Arial" panose="020B0604020202020204" pitchFamily="34" charset="0"/>
              <a:buChar char="»"/>
              <a:defRPr sz="2600">
                <a:solidFill>
                  <a:schemeClr val="tx1"/>
                </a:solidFill>
                <a:latin typeface="Arial" panose="020B0604020202020204" pitchFamily="34" charset="0"/>
              </a:defRPr>
            </a:lvl5pPr>
            <a:lvl6pPr marL="31988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6pPr>
            <a:lvl7pPr marL="36560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7pPr>
            <a:lvl8pPr marL="41132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8pPr>
            <a:lvl9pPr marL="45704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rial" panose="020B0604020202020204" pitchFamily="34" charset="0"/>
              </a:defRPr>
            </a:lvl9pPr>
          </a:lstStyle>
          <a:p>
            <a:pPr algn="ctr">
              <a:spcBef>
                <a:spcPct val="0"/>
              </a:spcBef>
              <a:buFont typeface="Arial" panose="020B0604020202020204" pitchFamily="34" charset="0"/>
              <a:buNone/>
            </a:pPr>
            <a:r>
              <a:rPr lang="vi-VN" altLang="zh-CN" sz="2000" b="1">
                <a:solidFill>
                  <a:srgbClr val="FF0000"/>
                </a:solidFill>
                <a:ea typeface="微软雅黑" panose="020B0503020204020204" pitchFamily="34" charset="-122"/>
                <a:sym typeface="微软雅黑" panose="020B0503020204020204" pitchFamily="34" charset="-122"/>
              </a:rPr>
              <a:t>Đọc và ghi lại số người khỏi bệnh Covid 19</a:t>
            </a:r>
            <a:r>
              <a:rPr lang="en-US" altLang="zh-CN" sz="2000" b="1">
                <a:solidFill>
                  <a:srgbClr val="FF0000"/>
                </a:solidFill>
                <a:ea typeface="微软雅黑" panose="020B0503020204020204" pitchFamily="34" charset="-122"/>
                <a:sym typeface="微软雅黑" panose="020B0503020204020204" pitchFamily="34" charset="-122"/>
              </a:rPr>
              <a:t> trên thế giới</a:t>
            </a:r>
            <a:endParaRPr lang="zh-CN" altLang="en-US" sz="2000" b="1">
              <a:solidFill>
                <a:srgbClr val="FF0000"/>
              </a:solidFill>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239515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750"/>
                                        <p:tgtEl>
                                          <p:spTgt spid="55"/>
                                        </p:tgtEl>
                                      </p:cBhvr>
                                    </p:animEffect>
                                    <p:anim calcmode="lin" valueType="num">
                                      <p:cBhvr>
                                        <p:cTn id="14" dur="750" fill="hold"/>
                                        <p:tgtEl>
                                          <p:spTgt spid="55"/>
                                        </p:tgtEl>
                                        <p:attrNameLst>
                                          <p:attrName>ppt_x</p:attrName>
                                        </p:attrNameLst>
                                      </p:cBhvr>
                                      <p:tavLst>
                                        <p:tav tm="0">
                                          <p:val>
                                            <p:strVal val="#ppt_x"/>
                                          </p:val>
                                        </p:tav>
                                        <p:tav tm="100000">
                                          <p:val>
                                            <p:strVal val="#ppt_x"/>
                                          </p:val>
                                        </p:tav>
                                      </p:tavLst>
                                    </p:anim>
                                    <p:anim calcmode="lin" valueType="num">
                                      <p:cBhvr>
                                        <p:cTn id="15" dur="750" fill="hold"/>
                                        <p:tgtEl>
                                          <p:spTgt spid="55"/>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0"/>
            <a:ext cx="9217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txBox="1">
            <a:spLocks noChangeArrowheads="1"/>
          </p:cNvSpPr>
          <p:nvPr/>
        </p:nvSpPr>
        <p:spPr bwMode="auto">
          <a:xfrm>
            <a:off x="641350" y="171451"/>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5400" b="1">
                <a:solidFill>
                  <a:srgbClr val="C00000"/>
                </a:solidFill>
                <a:latin typeface="Times New Roman" panose="02020603050405020304" pitchFamily="18" charset="0"/>
                <a:cs typeface="Times New Roman" panose="02020603050405020304" pitchFamily="18" charset="0"/>
              </a:rPr>
              <a:t>MỤC TIÊU</a:t>
            </a:r>
          </a:p>
        </p:txBody>
      </p:sp>
      <p:pic>
        <p:nvPicPr>
          <p:cNvPr id="11268"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6214" y="61913"/>
            <a:ext cx="2098675"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76200" y="712177"/>
          <a:ext cx="8915400" cy="4088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25400" y="928688"/>
            <a:ext cx="1447800" cy="1057275"/>
          </a:xfrm>
          <a:prstGeom prst="ellipse">
            <a:avLst/>
          </a:prstGeom>
          <a:blipFill rotWithShape="0">
            <a:blip r:embed="rId10"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76200" y="2157413"/>
            <a:ext cx="1447800" cy="1143000"/>
          </a:xfrm>
          <a:prstGeom prst="ellipse">
            <a:avLst/>
          </a:prstGeom>
          <a:blipFill rotWithShape="0">
            <a:blip r:embed="rId11" cstate="print"/>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1295400" y="2419350"/>
            <a:ext cx="7710514"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32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32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thêm về hàng và lớp.</a:t>
            </a:r>
            <a:endParaRPr lang="en-US" sz="32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0" name="Rectangle 9"/>
          <p:cNvSpPr/>
          <p:nvPr/>
        </p:nvSpPr>
        <p:spPr>
          <a:xfrm>
            <a:off x="1170957" y="1098185"/>
            <a:ext cx="801830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2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Biết đọc và viết các số đến lớp triệu</a:t>
            </a:r>
            <a:r>
              <a:rPr lang="vi-VN" sz="36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 name="Oval 10"/>
          <p:cNvSpPr/>
          <p:nvPr/>
        </p:nvSpPr>
        <p:spPr>
          <a:xfrm>
            <a:off x="76200" y="3471862"/>
            <a:ext cx="1371600" cy="1025129"/>
          </a:xfrm>
          <a:prstGeom prst="ellipse">
            <a:avLst/>
          </a:prstGeom>
          <a:blipFill rotWithShape="0">
            <a:blip r:embed="rId12"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1524000" y="3714750"/>
            <a:ext cx="7088373"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cách</a:t>
            </a:r>
            <a:r>
              <a:rPr lang="en-US"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dùng bảng thống kê số liệu.</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69028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371600" y="457200"/>
            <a:ext cx="640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7200">
                <a:solidFill>
                  <a:srgbClr val="FF0000"/>
                </a:solidFill>
                <a:latin typeface="Times New Roman" panose="02020603050405020304" pitchFamily="18" charset="0"/>
              </a:rPr>
              <a:t>Về nhà</a:t>
            </a:r>
            <a:endParaRPr lang="en-US" altLang="en-US" sz="5400">
              <a:solidFill>
                <a:srgbClr val="FF0000"/>
              </a:solidFill>
              <a:latin typeface="Times New Roman" panose="02020603050405020304" pitchFamily="18" charset="0"/>
            </a:endParaRPr>
          </a:p>
        </p:txBody>
      </p:sp>
      <p:pic>
        <p:nvPicPr>
          <p:cNvPr id="16387" name="Picture 3" descr="CRNRC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7450" y="0"/>
            <a:ext cx="2876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CRNRC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30994" y="-330994"/>
            <a:ext cx="21574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7"/>
          <p:cNvSpPr txBox="1">
            <a:spLocks noChangeArrowheads="1"/>
          </p:cNvSpPr>
          <p:nvPr/>
        </p:nvSpPr>
        <p:spPr bwMode="auto">
          <a:xfrm>
            <a:off x="838200" y="1828800"/>
            <a:ext cx="777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800">
                <a:solidFill>
                  <a:srgbClr val="000099"/>
                </a:solidFill>
                <a:latin typeface="Times New Roman" panose="02020603050405020304" pitchFamily="18" charset="0"/>
              </a:rPr>
              <a:t> Học thuộc cách so sánh</a:t>
            </a:r>
          </a:p>
          <a:p>
            <a:pPr eaLnBrk="1" hangingPunct="1">
              <a:spcBef>
                <a:spcPct val="50000"/>
              </a:spcBef>
              <a:buFontTx/>
              <a:buChar char="-"/>
            </a:pPr>
            <a:r>
              <a:rPr lang="en-US" altLang="en-US" sz="2800">
                <a:solidFill>
                  <a:srgbClr val="000099"/>
                </a:solidFill>
                <a:latin typeface="Times New Roman" panose="02020603050405020304" pitchFamily="18" charset="0"/>
              </a:rPr>
              <a:t> Làm các bài tập trong vở Bài tập Toán </a:t>
            </a:r>
          </a:p>
          <a:p>
            <a:pPr eaLnBrk="1" hangingPunct="1">
              <a:spcBef>
                <a:spcPct val="50000"/>
              </a:spcBef>
              <a:buFontTx/>
              <a:buChar char="-"/>
            </a:pPr>
            <a:r>
              <a:rPr lang="vi-VN" altLang="en-US" sz="2800">
                <a:solidFill>
                  <a:srgbClr val="000099"/>
                </a:solidFill>
                <a:latin typeface="Times New Roman" panose="02020603050405020304" pitchFamily="18" charset="0"/>
              </a:rPr>
              <a:t> </a:t>
            </a:r>
            <a:r>
              <a:rPr lang="en-US" altLang="en-US" sz="2800">
                <a:solidFill>
                  <a:srgbClr val="000099"/>
                </a:solidFill>
                <a:latin typeface="Times New Roman" panose="02020603050405020304" pitchFamily="18" charset="0"/>
              </a:rPr>
              <a:t>Chuẩn bị xem trước bài Triệu và lớp Triệu</a:t>
            </a:r>
            <a:r>
              <a:rPr lang="vi-VN" altLang="en-US" sz="2800">
                <a:solidFill>
                  <a:srgbClr val="000099"/>
                </a:solidFill>
                <a:latin typeface="Times New Roman" panose="02020603050405020304" pitchFamily="18" charset="0"/>
              </a:rPr>
              <a:t> ( Tiếp)</a:t>
            </a:r>
            <a:endParaRPr lang="en-US" altLang="en-US" sz="2800">
              <a:solidFill>
                <a:srgbClr val="000099"/>
              </a:solidFill>
              <a:latin typeface="Times New Roman" panose="02020603050405020304" pitchFamily="18" charset="0"/>
            </a:endParaRPr>
          </a:p>
        </p:txBody>
      </p:sp>
      <p:pic>
        <p:nvPicPr>
          <p:cNvPr id="16390" name="Picture 6" descr="CRNRC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9050" y="2971800"/>
            <a:ext cx="2876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descr="CRNRC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655594" y="2619375"/>
            <a:ext cx="21574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10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down)">
                                      <p:cBhvr>
                                        <p:cTn id="7" dur="290">
                                          <p:stCondLst>
                                            <p:cond delay="0"/>
                                          </p:stCondLst>
                                        </p:cTn>
                                        <p:tgtEl>
                                          <p:spTgt spid="49154"/>
                                        </p:tgtEl>
                                      </p:cBhvr>
                                    </p:animEffect>
                                    <p:anim calcmode="lin" valueType="num">
                                      <p:cBhvr>
                                        <p:cTn id="8" dur="911" tmFilter="0,0; 0.14,0.36; 0.43,0.73; 0.71,0.91; 1.0,1.0">
                                          <p:stCondLst>
                                            <p:cond delay="0"/>
                                          </p:stCondLst>
                                        </p:cTn>
                                        <p:tgtEl>
                                          <p:spTgt spid="4915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915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915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915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9154"/>
                                        </p:tgtEl>
                                        <p:attrNameLst>
                                          <p:attrName>ppt_y</p:attrName>
                                        </p:attrNameLst>
                                      </p:cBhvr>
                                      <p:tavLst>
                                        <p:tav tm="0" fmla="#ppt_y-sin(pi*$)/81">
                                          <p:val>
                                            <p:fltVal val="0"/>
                                          </p:val>
                                        </p:tav>
                                        <p:tav tm="100000">
                                          <p:val>
                                            <p:fltVal val="1"/>
                                          </p:val>
                                        </p:tav>
                                      </p:tavLst>
                                    </p:anim>
                                    <p:animScale>
                                      <p:cBhvr>
                                        <p:cTn id="13" dur="13">
                                          <p:stCondLst>
                                            <p:cond delay="325"/>
                                          </p:stCondLst>
                                        </p:cTn>
                                        <p:tgtEl>
                                          <p:spTgt spid="49154"/>
                                        </p:tgtEl>
                                      </p:cBhvr>
                                      <p:to x="100000" y="60000"/>
                                    </p:animScale>
                                    <p:animScale>
                                      <p:cBhvr>
                                        <p:cTn id="14" dur="83" decel="50000">
                                          <p:stCondLst>
                                            <p:cond delay="338"/>
                                          </p:stCondLst>
                                        </p:cTn>
                                        <p:tgtEl>
                                          <p:spTgt spid="49154"/>
                                        </p:tgtEl>
                                      </p:cBhvr>
                                      <p:to x="100000" y="100000"/>
                                    </p:animScale>
                                    <p:animScale>
                                      <p:cBhvr>
                                        <p:cTn id="15" dur="13">
                                          <p:stCondLst>
                                            <p:cond delay="656"/>
                                          </p:stCondLst>
                                        </p:cTn>
                                        <p:tgtEl>
                                          <p:spTgt spid="49154"/>
                                        </p:tgtEl>
                                      </p:cBhvr>
                                      <p:to x="100000" y="80000"/>
                                    </p:animScale>
                                    <p:animScale>
                                      <p:cBhvr>
                                        <p:cTn id="16" dur="83" decel="50000">
                                          <p:stCondLst>
                                            <p:cond delay="669"/>
                                          </p:stCondLst>
                                        </p:cTn>
                                        <p:tgtEl>
                                          <p:spTgt spid="49154"/>
                                        </p:tgtEl>
                                      </p:cBhvr>
                                      <p:to x="100000" y="100000"/>
                                    </p:animScale>
                                    <p:animScale>
                                      <p:cBhvr>
                                        <p:cTn id="17" dur="13">
                                          <p:stCondLst>
                                            <p:cond delay="821"/>
                                          </p:stCondLst>
                                        </p:cTn>
                                        <p:tgtEl>
                                          <p:spTgt spid="49154"/>
                                        </p:tgtEl>
                                      </p:cBhvr>
                                      <p:to x="100000" y="90000"/>
                                    </p:animScale>
                                    <p:animScale>
                                      <p:cBhvr>
                                        <p:cTn id="18" dur="83" decel="50000">
                                          <p:stCondLst>
                                            <p:cond delay="834"/>
                                          </p:stCondLst>
                                        </p:cTn>
                                        <p:tgtEl>
                                          <p:spTgt spid="49154"/>
                                        </p:tgtEl>
                                      </p:cBhvr>
                                      <p:to x="100000" y="100000"/>
                                    </p:animScale>
                                    <p:animScale>
                                      <p:cBhvr>
                                        <p:cTn id="19" dur="13">
                                          <p:stCondLst>
                                            <p:cond delay="904"/>
                                          </p:stCondLst>
                                        </p:cTn>
                                        <p:tgtEl>
                                          <p:spTgt spid="49154"/>
                                        </p:tgtEl>
                                      </p:cBhvr>
                                      <p:to x="100000" y="95000"/>
                                    </p:animScale>
                                    <p:animScale>
                                      <p:cBhvr>
                                        <p:cTn id="20" dur="83" decel="50000">
                                          <p:stCondLst>
                                            <p:cond delay="917"/>
                                          </p:stCondLst>
                                        </p:cTn>
                                        <p:tgtEl>
                                          <p:spTgt spid="49154"/>
                                        </p:tgtEl>
                                      </p:cBhvr>
                                      <p:to x="100000" y="100000"/>
                                    </p:animScale>
                                  </p:childTnLst>
                                </p:cTn>
                              </p:par>
                              <p:par>
                                <p:cTn id="21" presetID="50" presetClass="entr" presetSubtype="0" decel="100000" fill="hold" grpId="0" nodeType="withEffect">
                                  <p:stCondLst>
                                    <p:cond delay="0"/>
                                  </p:stCondLst>
                                  <p:childTnLst>
                                    <p:set>
                                      <p:cBhvr>
                                        <p:cTn id="22" dur="1" fill="hold">
                                          <p:stCondLst>
                                            <p:cond delay="0"/>
                                          </p:stCondLst>
                                        </p:cTn>
                                        <p:tgtEl>
                                          <p:spTgt spid="49159"/>
                                        </p:tgtEl>
                                        <p:attrNameLst>
                                          <p:attrName>style.visibility</p:attrName>
                                        </p:attrNameLst>
                                      </p:cBhvr>
                                      <p:to>
                                        <p:strVal val="visible"/>
                                      </p:to>
                                    </p:set>
                                    <p:anim calcmode="lin" valueType="num">
                                      <p:cBhvr>
                                        <p:cTn id="23" dur="1000" fill="hold"/>
                                        <p:tgtEl>
                                          <p:spTgt spid="49159"/>
                                        </p:tgtEl>
                                        <p:attrNameLst>
                                          <p:attrName>ppt_w</p:attrName>
                                        </p:attrNameLst>
                                      </p:cBhvr>
                                      <p:tavLst>
                                        <p:tav tm="0">
                                          <p:val>
                                            <p:strVal val="#ppt_w+.3"/>
                                          </p:val>
                                        </p:tav>
                                        <p:tav tm="100000">
                                          <p:val>
                                            <p:strVal val="#ppt_w"/>
                                          </p:val>
                                        </p:tav>
                                      </p:tavLst>
                                    </p:anim>
                                    <p:anim calcmode="lin" valueType="num">
                                      <p:cBhvr>
                                        <p:cTn id="24" dur="1000" fill="hold"/>
                                        <p:tgtEl>
                                          <p:spTgt spid="49159"/>
                                        </p:tgtEl>
                                        <p:attrNameLst>
                                          <p:attrName>ppt_h</p:attrName>
                                        </p:attrNameLst>
                                      </p:cBhvr>
                                      <p:tavLst>
                                        <p:tav tm="0">
                                          <p:val>
                                            <p:strVal val="#ppt_h"/>
                                          </p:val>
                                        </p:tav>
                                        <p:tav tm="100000">
                                          <p:val>
                                            <p:strVal val="#ppt_h"/>
                                          </p:val>
                                        </p:tav>
                                      </p:tavLst>
                                    </p:anim>
                                    <p:animEffect transition="in" filter="fade">
                                      <p:cBhvr>
                                        <p:cTn id="25" dur="1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0032">
            <a:extLst>
              <a:ext uri="{FF2B5EF4-FFF2-40B4-BE49-F238E27FC236}">
                <a16:creationId xmlns:a16="http://schemas.microsoft.com/office/drawing/2014/main" id="{519B0588-5711-47A3-9557-20EB5E819EE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05765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0032">
            <a:extLst>
              <a:ext uri="{FF2B5EF4-FFF2-40B4-BE49-F238E27FC236}">
                <a16:creationId xmlns:a16="http://schemas.microsoft.com/office/drawing/2014/main" id="{E1F0B018-3936-4C0A-90FF-B9496463D05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5765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0032">
            <a:extLst>
              <a:ext uri="{FF2B5EF4-FFF2-40B4-BE49-F238E27FC236}">
                <a16:creationId xmlns:a16="http://schemas.microsoft.com/office/drawing/2014/main" id="{E46C630A-FC7F-4E82-A14C-FD1C0F2D1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05765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0032">
            <a:extLst>
              <a:ext uri="{FF2B5EF4-FFF2-40B4-BE49-F238E27FC236}">
                <a16:creationId xmlns:a16="http://schemas.microsoft.com/office/drawing/2014/main" id="{C7FF7FC6-0AE6-4FBB-A9B3-14741386B9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05765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0032">
            <a:extLst>
              <a:ext uri="{FF2B5EF4-FFF2-40B4-BE49-F238E27FC236}">
                <a16:creationId xmlns:a16="http://schemas.microsoft.com/office/drawing/2014/main" id="{98B92529-9D11-480F-8AB0-64254B50A4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05765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7" name="Picture 15" descr="103">
            <a:extLst>
              <a:ext uri="{FF2B5EF4-FFF2-40B4-BE49-F238E27FC236}">
                <a16:creationId xmlns:a16="http://schemas.microsoft.com/office/drawing/2014/main" id="{FF9A2881-78AA-466C-9D9C-2C081DAF8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86250"/>
            <a:ext cx="1504950" cy="72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103">
            <a:extLst>
              <a:ext uri="{FF2B5EF4-FFF2-40B4-BE49-F238E27FC236}">
                <a16:creationId xmlns:a16="http://schemas.microsoft.com/office/drawing/2014/main" id="{7E08CB96-D45D-4B34-A61B-D36405FD1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229100"/>
            <a:ext cx="1504950" cy="72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103">
            <a:extLst>
              <a:ext uri="{FF2B5EF4-FFF2-40B4-BE49-F238E27FC236}">
                <a16:creationId xmlns:a16="http://schemas.microsoft.com/office/drawing/2014/main" id="{B5D7C933-5F4C-49CE-91CB-687E34B63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86250"/>
            <a:ext cx="1504950" cy="72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8" descr="103">
            <a:extLst>
              <a:ext uri="{FF2B5EF4-FFF2-40B4-BE49-F238E27FC236}">
                <a16:creationId xmlns:a16="http://schemas.microsoft.com/office/drawing/2014/main" id="{E6A14042-B3F2-45FD-8FF6-AF4E33C47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229100"/>
            <a:ext cx="1504950" cy="72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7" name="Group 19">
            <a:extLst>
              <a:ext uri="{FF2B5EF4-FFF2-40B4-BE49-F238E27FC236}">
                <a16:creationId xmlns:a16="http://schemas.microsoft.com/office/drawing/2014/main" id="{00F2FCA6-BA52-486A-AE49-1D4359FBADEF}"/>
              </a:ext>
            </a:extLst>
          </p:cNvPr>
          <p:cNvGrpSpPr>
            <a:grpSpLocks/>
          </p:cNvGrpSpPr>
          <p:nvPr/>
        </p:nvGrpSpPr>
        <p:grpSpPr bwMode="auto">
          <a:xfrm>
            <a:off x="1143000" y="0"/>
            <a:ext cx="7467600" cy="4057650"/>
            <a:chOff x="576" y="0"/>
            <a:chExt cx="4704" cy="3408"/>
          </a:xfrm>
        </p:grpSpPr>
        <p:sp>
          <p:nvSpPr>
            <p:cNvPr id="166933" name="AutoShape 21">
              <a:extLst>
                <a:ext uri="{FF2B5EF4-FFF2-40B4-BE49-F238E27FC236}">
                  <a16:creationId xmlns:a16="http://schemas.microsoft.com/office/drawing/2014/main" id="{968B27E9-7ECE-42C2-8F15-308B9629CC43}"/>
                </a:ext>
              </a:extLst>
            </p:cNvPr>
            <p:cNvSpPr>
              <a:spLocks noChangeArrowheads="1"/>
            </p:cNvSpPr>
            <p:nvPr/>
          </p:nvSpPr>
          <p:spPr bwMode="auto">
            <a:xfrm>
              <a:off x="3888" y="1008"/>
              <a:ext cx="864" cy="768"/>
            </a:xfrm>
            <a:prstGeom prst="star5">
              <a:avLst/>
            </a:prstGeom>
            <a:solidFill>
              <a:srgbClr val="FF3300"/>
            </a:solidFill>
            <a:ln w="9525">
              <a:solidFill>
                <a:srgbClr val="FF3300"/>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4" name="AutoShape 22">
              <a:extLst>
                <a:ext uri="{FF2B5EF4-FFF2-40B4-BE49-F238E27FC236}">
                  <a16:creationId xmlns:a16="http://schemas.microsoft.com/office/drawing/2014/main" id="{FCDC9675-9441-46BE-8FB8-F0130D784674}"/>
                </a:ext>
              </a:extLst>
            </p:cNvPr>
            <p:cNvSpPr>
              <a:spLocks noChangeArrowheads="1"/>
            </p:cNvSpPr>
            <p:nvPr/>
          </p:nvSpPr>
          <p:spPr bwMode="auto">
            <a:xfrm>
              <a:off x="576" y="432"/>
              <a:ext cx="576" cy="528"/>
            </a:xfrm>
            <a:prstGeom prst="star5">
              <a:avLst/>
            </a:prstGeom>
            <a:solidFill>
              <a:srgbClr val="FFFF00"/>
            </a:solidFill>
            <a:ln w="38100">
              <a:solidFill>
                <a:srgbClr val="FF3300"/>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5" name="AutoShape 23">
              <a:extLst>
                <a:ext uri="{FF2B5EF4-FFF2-40B4-BE49-F238E27FC236}">
                  <a16:creationId xmlns:a16="http://schemas.microsoft.com/office/drawing/2014/main" id="{DF7FBE9F-9221-47AA-8729-7691F81FFCC2}"/>
                </a:ext>
              </a:extLst>
            </p:cNvPr>
            <p:cNvSpPr>
              <a:spLocks noChangeArrowheads="1"/>
            </p:cNvSpPr>
            <p:nvPr/>
          </p:nvSpPr>
          <p:spPr bwMode="auto">
            <a:xfrm>
              <a:off x="4752" y="2352"/>
              <a:ext cx="528" cy="576"/>
            </a:xfrm>
            <a:prstGeom prst="star5">
              <a:avLst/>
            </a:prstGeom>
            <a:solidFill>
              <a:srgbClr val="FFFF00"/>
            </a:solidFill>
            <a:ln w="38100">
              <a:solidFill>
                <a:srgbClr val="FF3300"/>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6" name="AutoShape 24">
              <a:extLst>
                <a:ext uri="{FF2B5EF4-FFF2-40B4-BE49-F238E27FC236}">
                  <a16:creationId xmlns:a16="http://schemas.microsoft.com/office/drawing/2014/main" id="{A50795BD-6798-4033-AA6B-C788A9999988}"/>
                </a:ext>
              </a:extLst>
            </p:cNvPr>
            <p:cNvSpPr>
              <a:spLocks noChangeArrowheads="1"/>
            </p:cNvSpPr>
            <p:nvPr/>
          </p:nvSpPr>
          <p:spPr bwMode="auto">
            <a:xfrm>
              <a:off x="1968" y="2832"/>
              <a:ext cx="528" cy="576"/>
            </a:xfrm>
            <a:prstGeom prst="star5">
              <a:avLst/>
            </a:prstGeom>
            <a:solidFill>
              <a:srgbClr val="66FF33"/>
            </a:solidFill>
            <a:ln w="38100">
              <a:solidFill>
                <a:schemeClr val="accent2"/>
              </a:solidFill>
              <a:miter lim="800000"/>
              <a:headEnd/>
              <a:tailEnd/>
            </a:ln>
            <a:effectLst/>
          </p:spPr>
          <p:txBody>
            <a:bodyPr wrap="none" anchor="ctr"/>
            <a:lstStyle/>
            <a:p>
              <a:pPr eaLnBrk="0" hangingPunct="0">
                <a:defRPr/>
              </a:pPr>
              <a:endParaRPr lang="en-US" sz="4800">
                <a:latin typeface=".VnAristote" pitchFamily="34" charset="0"/>
              </a:endParaRPr>
            </a:p>
          </p:txBody>
        </p:sp>
        <p:sp>
          <p:nvSpPr>
            <p:cNvPr id="166937" name="AutoShape 25">
              <a:extLst>
                <a:ext uri="{FF2B5EF4-FFF2-40B4-BE49-F238E27FC236}">
                  <a16:creationId xmlns:a16="http://schemas.microsoft.com/office/drawing/2014/main" id="{C4A04203-7E8A-4117-9CCF-57EF72F569F2}"/>
                </a:ext>
              </a:extLst>
            </p:cNvPr>
            <p:cNvSpPr>
              <a:spLocks noChangeArrowheads="1"/>
            </p:cNvSpPr>
            <p:nvPr/>
          </p:nvSpPr>
          <p:spPr bwMode="auto">
            <a:xfrm>
              <a:off x="4416" y="0"/>
              <a:ext cx="528" cy="576"/>
            </a:xfrm>
            <a:prstGeom prst="star5">
              <a:avLst/>
            </a:prstGeom>
            <a:solidFill>
              <a:schemeClr val="accent2"/>
            </a:solidFill>
            <a:ln w="57150">
              <a:solidFill>
                <a:srgbClr val="66FF33"/>
              </a:solidFill>
              <a:miter lim="800000"/>
              <a:headEnd/>
              <a:tailEnd/>
            </a:ln>
            <a:effectLst/>
          </p:spPr>
          <p:txBody>
            <a:bodyPr wrap="none" anchor="ctr"/>
            <a:lstStyle/>
            <a:p>
              <a:pPr eaLnBrk="0" hangingPunct="0">
                <a:defRPr/>
              </a:pPr>
              <a:endParaRPr lang="en-US" sz="4800">
                <a:latin typeface=".VnAristote" pitchFamily="34" charset="0"/>
              </a:endParaRPr>
            </a:p>
          </p:txBody>
        </p:sp>
      </p:grpSp>
      <p:pic>
        <p:nvPicPr>
          <p:cNvPr id="166941" name="Mua xuan tren thanh pho Ho Chi Minh.wma">
            <a:hlinkClick r:id="" action="ppaction://media"/>
            <a:extLst>
              <a:ext uri="{FF2B5EF4-FFF2-40B4-BE49-F238E27FC236}">
                <a16:creationId xmlns:a16="http://schemas.microsoft.com/office/drawing/2014/main" id="{D0DC5B26-7EE7-4457-BC8F-90405BA1A6EA}"/>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66800" y="39433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ordArt 6">
            <a:extLst>
              <a:ext uri="{FF2B5EF4-FFF2-40B4-BE49-F238E27FC236}">
                <a16:creationId xmlns:a16="http://schemas.microsoft.com/office/drawing/2014/main" id="{5F241B29-8199-324F-AC79-E597E317C39E}"/>
              </a:ext>
            </a:extLst>
          </p:cNvPr>
          <p:cNvSpPr>
            <a:spLocks noChangeArrowheads="1" noChangeShapeType="1" noTextEdit="1"/>
          </p:cNvSpPr>
          <p:nvPr/>
        </p:nvSpPr>
        <p:spPr bwMode="auto">
          <a:xfrm>
            <a:off x="533400" y="855921"/>
            <a:ext cx="8077200" cy="2509838"/>
          </a:xfrm>
          <a:prstGeom prst="rect">
            <a:avLst/>
          </a:prstGeom>
        </p:spPr>
        <p:txBody>
          <a:bodyPr wrap="none" fromWordArt="1">
            <a:prstTxWarp prst="textFadeUp">
              <a:avLst>
                <a:gd name="adj" fmla="val 0"/>
              </a:avLst>
            </a:prstTxWarp>
          </a:bodyPr>
          <a:lstStyle/>
          <a:p>
            <a:pPr algn="ctr"/>
            <a:r>
              <a:rPr lang="vi-VN" sz="3600" b="1" i="1" kern="10" dirty="0" err="1">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CHÀO</a:t>
            </a:r>
            <a:r>
              <a:rPr lang="vi-VN" sz="3600" b="1" i="1" kern="10" dirty="0">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 </a:t>
            </a:r>
            <a:r>
              <a:rPr lang="vi-VN" sz="3600" b="1" i="1" kern="10" dirty="0" err="1">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CÁC</a:t>
            </a:r>
            <a:r>
              <a:rPr lang="vi-VN" sz="3600" b="1" i="1" kern="10" dirty="0">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rPr>
              <a:t> EM!</a:t>
            </a:r>
            <a:endParaRPr lang="en-US" sz="3600" b="1" i="1" kern="10" dirty="0">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Broadway"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812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additive="base">
                                        <p:cTn id="7" dur="500" fill="hold"/>
                                        <p:tgtEl>
                                          <p:spTgt spid="166927"/>
                                        </p:tgtEl>
                                        <p:attrNameLst>
                                          <p:attrName>ppt_x</p:attrName>
                                        </p:attrNameLst>
                                      </p:cBhvr>
                                      <p:tavLst>
                                        <p:tav tm="0">
                                          <p:val>
                                            <p:strVal val="#ppt_x"/>
                                          </p:val>
                                        </p:tav>
                                        <p:tav tm="100000">
                                          <p:val>
                                            <p:strVal val="#ppt_x"/>
                                          </p:val>
                                        </p:tav>
                                      </p:tavLst>
                                    </p:anim>
                                    <p:anim calcmode="lin" valueType="num">
                                      <p:cBhvr additive="base">
                                        <p:cTn id="8" dur="500" fill="hold"/>
                                        <p:tgtEl>
                                          <p:spTgt spid="16692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33980" fill="hold"/>
                                        <p:tgtEl>
                                          <p:spTgt spid="166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6694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228600"/>
            <a:ext cx="6248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628651"/>
            <a:ext cx="5410200" cy="584775"/>
          </a:xfrm>
          <a:prstGeom prst="rect">
            <a:avLst/>
          </a:prstGeom>
          <a:noFill/>
        </p:spPr>
        <p:txBody>
          <a:bodyPr wrap="square" rtlCol="0">
            <a:spAutoFit/>
          </a:bodyPr>
          <a:lstStyle/>
          <a:p>
            <a:r>
              <a:rPr lang="vi-VN" sz="3200">
                <a:solidFill>
                  <a:prstClr val="black"/>
                </a:solidFill>
                <a:latin typeface="Times New Roman" pitchFamily="18" charset="0"/>
                <a:cs typeface="Times New Roman" pitchFamily="18" charset="0"/>
              </a:rPr>
              <a:t>Số lớn nhất có 5 chữ số: </a:t>
            </a:r>
            <a:endParaRPr lang="en-US" sz="3200">
              <a:solidFill>
                <a:prstClr val="black"/>
              </a:solidFill>
              <a:latin typeface="Times New Roman" pitchFamily="18" charset="0"/>
              <a:cs typeface="Times New Roman" pitchFamily="18" charset="0"/>
            </a:endParaRPr>
          </a:p>
        </p:txBody>
      </p:sp>
      <p:sp>
        <p:nvSpPr>
          <p:cNvPr id="4" name="Rounded Rectangle 3"/>
          <p:cNvSpPr/>
          <p:nvPr/>
        </p:nvSpPr>
        <p:spPr>
          <a:xfrm>
            <a:off x="928254" y="3292573"/>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969817" y="1961285"/>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1945698"/>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21776" y="3387607"/>
            <a:ext cx="2036617"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a:t>
            </a:r>
            <a:r>
              <a:rPr lang="vi-VN" sz="3200">
                <a:solidFill>
                  <a:prstClr val="black"/>
                </a:solidFill>
                <a:latin typeface="Times New Roman" pitchFamily="18" charset="0"/>
                <a:cs typeface="Times New Roman" pitchFamily="18" charset="0"/>
              </a:rPr>
              <a:t>99 999</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4912738" y="2055300"/>
            <a:ext cx="1803687"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a:t>
            </a:r>
            <a:r>
              <a:rPr lang="vi-VN" sz="3200">
                <a:solidFill>
                  <a:prstClr val="black"/>
                </a:solidFill>
                <a:latin typeface="Times New Roman" pitchFamily="18" charset="0"/>
                <a:cs typeface="Times New Roman" pitchFamily="18" charset="0"/>
              </a:rPr>
              <a:t> 90 999</a:t>
            </a:r>
            <a:endParaRPr lang="en-US" sz="3200">
              <a:solidFill>
                <a:prstClr val="black"/>
              </a:solidFill>
              <a:latin typeface="Times New Roman" pitchFamily="18" charset="0"/>
              <a:cs typeface="Times New Roman" pitchFamily="18" charset="0"/>
            </a:endParaRPr>
          </a:p>
        </p:txBody>
      </p:sp>
      <p:sp>
        <p:nvSpPr>
          <p:cNvPr id="10" name="TextBox 9"/>
          <p:cNvSpPr txBox="1"/>
          <p:nvPr/>
        </p:nvSpPr>
        <p:spPr>
          <a:xfrm>
            <a:off x="5019316" y="3383342"/>
            <a:ext cx="1841787"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a:t>
            </a:r>
            <a:r>
              <a:rPr lang="vi-VN" sz="3200">
                <a:solidFill>
                  <a:prstClr val="black"/>
                </a:solidFill>
                <a:latin typeface="Times New Roman" pitchFamily="18" charset="0"/>
                <a:cs typeface="Times New Roman" pitchFamily="18" charset="0"/>
              </a:rPr>
              <a:t>99 998</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1233054" y="2148494"/>
            <a:ext cx="1870363"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vi-VN" sz="3200">
                <a:solidFill>
                  <a:prstClr val="black"/>
                </a:solidFill>
                <a:latin typeface="Times New Roman" pitchFamily="18" charset="0"/>
                <a:cs typeface="Times New Roman" pitchFamily="18" charset="0"/>
              </a:rPr>
              <a:t>90 000</a:t>
            </a:r>
            <a:endParaRPr lang="en-US" sz="320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2" y="1249075"/>
            <a:ext cx="1891145" cy="1502351"/>
          </a:xfrm>
          <a:prstGeom prst="rect">
            <a:avLst/>
          </a:prstGeom>
        </p:spPr>
      </p:pic>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1" y="2541398"/>
            <a:ext cx="1891145" cy="1502351"/>
          </a:xfrm>
          <a:prstGeom prst="rect">
            <a:avLst/>
          </a:prstGeom>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287482" y="1087584"/>
            <a:ext cx="1891145" cy="1502351"/>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296400" y="171450"/>
            <a:ext cx="609600" cy="457200"/>
          </a:xfrm>
          <a:prstGeom prst="rect">
            <a:avLst/>
          </a:prstGeom>
        </p:spPr>
      </p:pic>
      <p:pic>
        <p:nvPicPr>
          <p:cNvPr id="15" name="Dor"/>
          <p:cNvPicPr>
            <a:picLocks noChangeAspect="1"/>
          </p:cNvPicPr>
          <p:nvPr/>
        </p:nvPicPr>
        <p:blipFill rotWithShape="1">
          <a:blip r:embed="rId9">
            <a:extLst>
              <a:ext uri="{BEBA8EAE-BF5A-486C-A8C5-ECC9F3942E4B}">
                <a14:imgProps xmlns:a14="http://schemas.microsoft.com/office/drawing/2010/main">
                  <a14:imgLayer r:embed="rId10">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3" y="2314575"/>
            <a:ext cx="3083503" cy="2781486"/>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351818" y="1020474"/>
            <a:ext cx="609600" cy="4572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351818" y="2895384"/>
            <a:ext cx="609600" cy="4572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296400" y="1945698"/>
            <a:ext cx="609600" cy="457200"/>
          </a:xfrm>
          <a:prstGeom prst="rect">
            <a:avLst/>
          </a:prstGeom>
        </p:spPr>
      </p:pic>
      <p:pic>
        <p:nvPicPr>
          <p:cNvPr id="20" name="Picture 19">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305457"/>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228600"/>
            <a:ext cx="6248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447800" y="628651"/>
            <a:ext cx="5410200" cy="584775"/>
          </a:xfrm>
          <a:prstGeom prst="rect">
            <a:avLst/>
          </a:prstGeom>
          <a:noFill/>
        </p:spPr>
        <p:txBody>
          <a:bodyPr wrap="square" rtlCol="0">
            <a:spAutoFit/>
          </a:bodyPr>
          <a:lstStyle/>
          <a:p>
            <a:r>
              <a:rPr lang="vi-VN" sz="3200">
                <a:latin typeface="Times New Roman" pitchFamily="18" charset="0"/>
                <a:cs typeface="Times New Roman" pitchFamily="18" charset="0"/>
              </a:rPr>
              <a:t>Số bé nhất có 6 chữ số là:</a:t>
            </a:r>
            <a:endParaRPr lang="en-US" sz="3200">
              <a:latin typeface="Times New Roman" pitchFamily="18" charset="0"/>
              <a:cs typeface="Times New Roman" pitchFamily="18" charset="0"/>
            </a:endParaRPr>
          </a:p>
        </p:txBody>
      </p:sp>
      <p:sp>
        <p:nvSpPr>
          <p:cNvPr id="4" name="Rounded Rectangle 3"/>
          <p:cNvSpPr/>
          <p:nvPr/>
        </p:nvSpPr>
        <p:spPr>
          <a:xfrm>
            <a:off x="838200" y="20002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ed Rectangle 4"/>
          <p:cNvSpPr/>
          <p:nvPr/>
        </p:nvSpPr>
        <p:spPr>
          <a:xfrm>
            <a:off x="47244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ounded Rectangle 5"/>
          <p:cNvSpPr/>
          <p:nvPr/>
        </p:nvSpPr>
        <p:spPr>
          <a:xfrm>
            <a:off x="8382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ounded Rectangle 6"/>
          <p:cNvSpPr/>
          <p:nvPr/>
        </p:nvSpPr>
        <p:spPr>
          <a:xfrm>
            <a:off x="4703618" y="1945698"/>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838201" y="2102817"/>
            <a:ext cx="2182091" cy="584775"/>
          </a:xfrm>
          <a:prstGeom prst="rect">
            <a:avLst/>
          </a:prstGeom>
          <a:noFill/>
        </p:spPr>
        <p:txBody>
          <a:bodyPr wrap="square" rtlCol="0">
            <a:spAutoFit/>
          </a:bodyPr>
          <a:lstStyle/>
          <a:p>
            <a:r>
              <a:rPr lang="en-US" sz="3200">
                <a:latin typeface="Times New Roman" pitchFamily="18" charset="0"/>
                <a:cs typeface="Times New Roman" pitchFamily="18" charset="0"/>
              </a:rPr>
              <a:t>A: </a:t>
            </a:r>
            <a:r>
              <a:rPr lang="vi-VN" sz="3200">
                <a:latin typeface="Times New Roman" pitchFamily="18" charset="0"/>
                <a:cs typeface="Times New Roman" pitchFamily="18" charset="0"/>
              </a:rPr>
              <a:t>100 000</a:t>
            </a:r>
            <a:endParaRPr lang="en-US" sz="3200">
              <a:latin typeface="Times New Roman" pitchFamily="18" charset="0"/>
              <a:cs typeface="Times New Roman" pitchFamily="18" charset="0"/>
            </a:endParaRPr>
          </a:p>
        </p:txBody>
      </p:sp>
      <p:sp>
        <p:nvSpPr>
          <p:cNvPr id="9" name="TextBox 8"/>
          <p:cNvSpPr txBox="1"/>
          <p:nvPr/>
        </p:nvSpPr>
        <p:spPr>
          <a:xfrm>
            <a:off x="4876800" y="2069045"/>
            <a:ext cx="2092036" cy="584775"/>
          </a:xfrm>
          <a:prstGeom prst="rect">
            <a:avLst/>
          </a:prstGeom>
          <a:noFill/>
        </p:spPr>
        <p:txBody>
          <a:bodyPr wrap="square" rtlCol="0">
            <a:spAutoFit/>
          </a:bodyPr>
          <a:lstStyle/>
          <a:p>
            <a:r>
              <a:rPr lang="en-US" sz="3200">
                <a:latin typeface="Times New Roman" pitchFamily="18" charset="0"/>
                <a:cs typeface="Times New Roman" pitchFamily="18" charset="0"/>
              </a:rPr>
              <a:t>B: </a:t>
            </a:r>
            <a:r>
              <a:rPr lang="vi-VN" sz="3200">
                <a:latin typeface="Times New Roman" pitchFamily="18" charset="0"/>
                <a:cs typeface="Times New Roman" pitchFamily="18" charset="0"/>
              </a:rPr>
              <a:t>100 001</a:t>
            </a:r>
            <a:endParaRPr lang="en-US" sz="3200">
              <a:latin typeface="Times New Roman" pitchFamily="18" charset="0"/>
              <a:cs typeface="Times New Roman" pitchFamily="18" charset="0"/>
            </a:endParaRPr>
          </a:p>
        </p:txBody>
      </p:sp>
      <p:sp>
        <p:nvSpPr>
          <p:cNvPr id="10" name="TextBox 9"/>
          <p:cNvSpPr txBox="1"/>
          <p:nvPr/>
        </p:nvSpPr>
        <p:spPr>
          <a:xfrm>
            <a:off x="4876800" y="3418629"/>
            <a:ext cx="2273878" cy="584775"/>
          </a:xfrm>
          <a:prstGeom prst="rect">
            <a:avLst/>
          </a:prstGeom>
          <a:noFill/>
        </p:spPr>
        <p:txBody>
          <a:bodyPr wrap="square" rtlCol="0">
            <a:spAutoFit/>
          </a:bodyPr>
          <a:lstStyle/>
          <a:p>
            <a:r>
              <a:rPr lang="en-US" sz="3200">
                <a:latin typeface="Times New Roman" pitchFamily="18" charset="0"/>
                <a:cs typeface="Times New Roman" pitchFamily="18" charset="0"/>
              </a:rPr>
              <a:t>D: </a:t>
            </a:r>
            <a:r>
              <a:rPr lang="vi-VN" sz="3200">
                <a:latin typeface="Times New Roman" pitchFamily="18" charset="0"/>
                <a:cs typeface="Times New Roman" pitchFamily="18" charset="0"/>
              </a:rPr>
              <a:t>101 000</a:t>
            </a:r>
            <a:endParaRPr lang="en-US" sz="3200">
              <a:latin typeface="Times New Roman" pitchFamily="18" charset="0"/>
              <a:cs typeface="Times New Roman" pitchFamily="18" charset="0"/>
            </a:endParaRPr>
          </a:p>
        </p:txBody>
      </p:sp>
      <p:sp>
        <p:nvSpPr>
          <p:cNvPr id="11" name="TextBox 10"/>
          <p:cNvSpPr txBox="1"/>
          <p:nvPr/>
        </p:nvSpPr>
        <p:spPr>
          <a:xfrm>
            <a:off x="1068530" y="3352585"/>
            <a:ext cx="1892013" cy="584775"/>
          </a:xfrm>
          <a:prstGeom prst="rect">
            <a:avLst/>
          </a:prstGeom>
          <a:noFill/>
        </p:spPr>
        <p:txBody>
          <a:bodyPr wrap="square" rtlCol="0">
            <a:spAutoFit/>
          </a:bodyPr>
          <a:lstStyle/>
          <a:p>
            <a:r>
              <a:rPr lang="en-US" sz="3200">
                <a:latin typeface="Times New Roman" pitchFamily="18" charset="0"/>
                <a:cs typeface="Times New Roman" pitchFamily="18" charset="0"/>
              </a:rPr>
              <a:t>C: </a:t>
            </a:r>
            <a:r>
              <a:rPr lang="vi-VN" sz="3200">
                <a:latin typeface="Times New Roman" pitchFamily="18" charset="0"/>
                <a:cs typeface="Times New Roman" pitchFamily="18" charset="0"/>
              </a:rPr>
              <a:t>10 000</a:t>
            </a:r>
            <a:endParaRPr lang="en-US" sz="3200">
              <a:latin typeface="Times New Roman" pitchFamily="18" charset="0"/>
              <a:cs typeface="Times New Roman" pitchFamily="18" charset="0"/>
            </a:endParaRPr>
          </a:p>
        </p:txBody>
      </p:sp>
      <p:pic>
        <p:nvPicPr>
          <p:cNvPr id="12" name="Picture 11"/>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2" y="1249075"/>
            <a:ext cx="1891145" cy="1502351"/>
          </a:xfrm>
          <a:prstGeom prst="rect">
            <a:avLst/>
          </a:prstGeom>
        </p:spPr>
      </p:pic>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1" y="2541398"/>
            <a:ext cx="1891145" cy="1502351"/>
          </a:xfrm>
          <a:prstGeom prst="rect">
            <a:avLst/>
          </a:prstGeom>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1" y="2574349"/>
            <a:ext cx="1891145" cy="1502351"/>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296400" y="171450"/>
            <a:ext cx="609600" cy="457200"/>
          </a:xfrm>
          <a:prstGeom prst="rect">
            <a:avLst/>
          </a:prstGeom>
        </p:spPr>
      </p:pic>
      <p:pic>
        <p:nvPicPr>
          <p:cNvPr id="15" name="Dor"/>
          <p:cNvPicPr>
            <a:picLocks noChangeAspect="1"/>
          </p:cNvPicPr>
          <p:nvPr/>
        </p:nvPicPr>
        <p:blipFill rotWithShape="1">
          <a:blip r:embed="rId9">
            <a:extLst>
              <a:ext uri="{BEBA8EAE-BF5A-486C-A8C5-ECC9F3942E4B}">
                <a14:imgProps xmlns:a14="http://schemas.microsoft.com/office/drawing/2010/main">
                  <a14:imgLayer r:embed="rId10">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3" y="2314575"/>
            <a:ext cx="3083503" cy="2781486"/>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351818" y="1020474"/>
            <a:ext cx="609600" cy="4572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351818" y="2895384"/>
            <a:ext cx="609600" cy="4572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296400" y="1945698"/>
            <a:ext cx="609600" cy="457200"/>
          </a:xfrm>
          <a:prstGeom prst="rect">
            <a:avLst/>
          </a:prstGeom>
        </p:spPr>
      </p:pic>
      <p:pic>
        <p:nvPicPr>
          <p:cNvPr id="22" name="Picture 21">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305457"/>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228600"/>
            <a:ext cx="6248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093335" y="394079"/>
            <a:ext cx="4817917" cy="1569660"/>
          </a:xfrm>
          <a:prstGeom prst="rect">
            <a:avLst/>
          </a:prstGeom>
          <a:noFill/>
        </p:spPr>
        <p:txBody>
          <a:bodyPr wrap="square" rtlCol="0">
            <a:spAutoFit/>
          </a:bodyPr>
          <a:lstStyle/>
          <a:p>
            <a:r>
              <a:rPr lang="vi-VN" sz="3200">
                <a:solidFill>
                  <a:prstClr val="black"/>
                </a:solidFill>
                <a:latin typeface="Times New Roman" pitchFamily="18" charset="0"/>
                <a:cs typeface="Times New Roman" pitchFamily="18" charset="0"/>
              </a:rPr>
              <a:t>Điền dấu thích hợp: </a:t>
            </a:r>
          </a:p>
          <a:p>
            <a:r>
              <a:rPr lang="en-US" altLang="en-US" sz="3200" b="1">
                <a:solidFill>
                  <a:srgbClr val="000099"/>
                </a:solidFill>
                <a:latin typeface="Times New Roman" panose="02020603050405020304" pitchFamily="18" charset="0"/>
              </a:rPr>
              <a:t>123 456 …. 12 356</a:t>
            </a:r>
          </a:p>
          <a:p>
            <a:endParaRPr lang="en-US" sz="3200">
              <a:solidFill>
                <a:prstClr val="black"/>
              </a:solidFill>
              <a:latin typeface="Times New Roman" pitchFamily="18" charset="0"/>
              <a:cs typeface="Times New Roman" pitchFamily="18" charset="0"/>
            </a:endParaRPr>
          </a:p>
        </p:txBody>
      </p:sp>
      <p:sp>
        <p:nvSpPr>
          <p:cNvPr id="4" name="Rounded Rectangle 3"/>
          <p:cNvSpPr/>
          <p:nvPr/>
        </p:nvSpPr>
        <p:spPr>
          <a:xfrm>
            <a:off x="838200" y="20002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3257550"/>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1945698"/>
            <a:ext cx="2133600"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6" y="2102817"/>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vi-VN" sz="3200">
                <a:solidFill>
                  <a:prstClr val="black"/>
                </a:solidFill>
                <a:latin typeface="Times New Roman" pitchFamily="18" charset="0"/>
                <a:cs typeface="Times New Roman" pitchFamily="18" charset="0"/>
              </a:rPr>
              <a:t>&gt;</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4876800" y="2087231"/>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a:t>
            </a:r>
            <a:r>
              <a:rPr lang="vi-VN" sz="3200">
                <a:solidFill>
                  <a:prstClr val="black"/>
                </a:solidFill>
                <a:latin typeface="Times New Roman" pitchFamily="18" charset="0"/>
                <a:cs typeface="Times New Roman" pitchFamily="18" charset="0"/>
              </a:rPr>
              <a:t>&lt;</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1236394" y="3383757"/>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a:t>
            </a:r>
            <a:r>
              <a:rPr lang="vi-VN" sz="3200">
                <a:solidFill>
                  <a:prstClr val="black"/>
                </a:solidFill>
                <a:latin typeface="Times New Roman" pitchFamily="18" charset="0"/>
                <a:cs typeface="Times New Roman" pitchFamily="18" charset="0"/>
              </a:rPr>
              <a:t>=</a:t>
            </a:r>
            <a:endParaRPr lang="en-US" sz="320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2" y="1355149"/>
            <a:ext cx="1891145" cy="1502351"/>
          </a:xfrm>
          <a:prstGeom prst="rect">
            <a:avLst/>
          </a:prstGeom>
        </p:spPr>
      </p:pic>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1" y="2541398"/>
            <a:ext cx="1891145" cy="1502351"/>
          </a:xfrm>
          <a:prstGeom prst="rect">
            <a:avLst/>
          </a:prstGeom>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1" y="2574349"/>
            <a:ext cx="1891145" cy="1502351"/>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296400" y="171450"/>
            <a:ext cx="609600" cy="457200"/>
          </a:xfrm>
          <a:prstGeom prst="rect">
            <a:avLst/>
          </a:prstGeom>
        </p:spPr>
      </p:pic>
      <p:pic>
        <p:nvPicPr>
          <p:cNvPr id="15" name="Dor"/>
          <p:cNvPicPr>
            <a:picLocks noChangeAspect="1"/>
          </p:cNvPicPr>
          <p:nvPr/>
        </p:nvPicPr>
        <p:blipFill rotWithShape="1">
          <a:blip r:embed="rId9">
            <a:extLst>
              <a:ext uri="{BEBA8EAE-BF5A-486C-A8C5-ECC9F3942E4B}">
                <a14:imgProps xmlns:a14="http://schemas.microsoft.com/office/drawing/2010/main">
                  <a14:imgLayer r:embed="rId10">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3" y="2314575"/>
            <a:ext cx="3083503" cy="2781486"/>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351818" y="1020474"/>
            <a:ext cx="609600" cy="4572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351818" y="2895384"/>
            <a:ext cx="609600" cy="4572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9296400" y="1945698"/>
            <a:ext cx="609600" cy="457200"/>
          </a:xfrm>
          <a:prstGeom prst="rect">
            <a:avLst/>
          </a:prstGeom>
        </p:spPr>
      </p:pic>
      <p:pic>
        <p:nvPicPr>
          <p:cNvPr id="20" name="Picture 19">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305457"/>
          </a:xfrm>
          <a:prstGeom prst="rect">
            <a:avLst/>
          </a:prstGeom>
        </p:spPr>
      </p:pic>
      <p:sp>
        <p:nvSpPr>
          <p:cNvPr id="21" name="Cloud 20"/>
          <p:cNvSpPr/>
          <p:nvPr/>
        </p:nvSpPr>
        <p:spPr>
          <a:xfrm>
            <a:off x="103910" y="1511568"/>
            <a:ext cx="9192490" cy="3595254"/>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defRPr/>
            </a:pPr>
            <a:endParaRPr lang="en-US"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TextBox 21"/>
          <p:cNvSpPr txBox="1"/>
          <p:nvPr/>
        </p:nvSpPr>
        <p:spPr>
          <a:xfrm>
            <a:off x="3722427" y="952657"/>
            <a:ext cx="419100" cy="523220"/>
          </a:xfrm>
          <a:prstGeom prst="rect">
            <a:avLst/>
          </a:prstGeom>
          <a:noFill/>
        </p:spPr>
        <p:txBody>
          <a:bodyPr wrap="square" rtlCol="0">
            <a:spAutoFit/>
          </a:bodyPr>
          <a:lstStyle/>
          <a:p>
            <a:r>
              <a:rPr lang="vi-VN" sz="2800" b="1">
                <a:solidFill>
                  <a:srgbClr val="FF0000"/>
                </a:solidFill>
                <a:latin typeface="+mj-lt"/>
              </a:rPr>
              <a:t>&gt;</a:t>
            </a:r>
            <a:endParaRPr lang="en-US" sz="2800" b="1">
              <a:solidFill>
                <a:srgbClr val="FF0000"/>
              </a:solidFill>
              <a:latin typeface="+mj-lt"/>
            </a:endParaRPr>
          </a:p>
        </p:txBody>
      </p:sp>
      <p:sp>
        <p:nvSpPr>
          <p:cNvPr id="23" name="TextBox 22"/>
          <p:cNvSpPr txBox="1"/>
          <p:nvPr/>
        </p:nvSpPr>
        <p:spPr>
          <a:xfrm>
            <a:off x="2093334" y="2466461"/>
            <a:ext cx="6136266" cy="1477328"/>
          </a:xfrm>
          <a:prstGeom prst="rect">
            <a:avLst/>
          </a:prstGeom>
          <a:noFill/>
        </p:spPr>
        <p:txBody>
          <a:bodyPr wrap="square" rtlCol="0">
            <a:spAutoFit/>
          </a:bodyPr>
          <a:lstStyle/>
          <a:p>
            <a:pPr algn="ctr"/>
            <a:r>
              <a:rPr lang="en-US" alt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 so sánh các số có nhiều chữ số  ta làm thế nào?</a:t>
            </a:r>
            <a:endPar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a:p>
        </p:txBody>
      </p:sp>
      <p:sp>
        <p:nvSpPr>
          <p:cNvPr id="24" name="TextBox 23"/>
          <p:cNvSpPr txBox="1"/>
          <p:nvPr/>
        </p:nvSpPr>
        <p:spPr>
          <a:xfrm>
            <a:off x="1219200" y="2070134"/>
            <a:ext cx="7329056" cy="2751522"/>
          </a:xfrm>
          <a:prstGeom prst="rect">
            <a:avLst/>
          </a:prstGeom>
          <a:noFill/>
        </p:spPr>
        <p:txBody>
          <a:bodyPr wrap="square" rtlCol="0">
            <a:spAutoFit/>
          </a:bodyPr>
          <a:lstStyle/>
          <a:p>
            <a:pPr algn="just">
              <a:lnSpc>
                <a:spcPct val="120000"/>
              </a:lnSpc>
              <a:buFontTx/>
              <a:buChar char="-"/>
              <a:defRPr/>
            </a:pPr>
            <a:r>
              <a:rPr lang="en-US" sz="2400" b="1">
                <a:solidFill>
                  <a:srgbClr val="FF0000"/>
                </a:solidFill>
                <a:latin typeface="Times New Roman" panose="02020603050405020304" pitchFamily="18" charset="0"/>
              </a:rPr>
              <a:t> </a:t>
            </a:r>
            <a:r>
              <a:rPr lang="en-US" sz="2000" b="1">
                <a:solidFill>
                  <a:srgbClr val="002060"/>
                </a:solidFill>
                <a:latin typeface="Times New Roman" panose="02020603050405020304" pitchFamily="18" charset="0"/>
              </a:rPr>
              <a:t>So sánh số các chữ số,  số nào có nhiều chữ số hơn thì số </a:t>
            </a:r>
            <a:r>
              <a:rPr lang="vi-VN" sz="2000" b="1">
                <a:solidFill>
                  <a:srgbClr val="002060"/>
                </a:solidFill>
                <a:latin typeface="Times New Roman" panose="02020603050405020304" pitchFamily="18" charset="0"/>
              </a:rPr>
              <a:t>đ</a:t>
            </a:r>
            <a:r>
              <a:rPr lang="en-US" sz="2000" b="1">
                <a:solidFill>
                  <a:srgbClr val="002060"/>
                </a:solidFill>
                <a:latin typeface="Times New Roman" panose="02020603050405020304" pitchFamily="18" charset="0"/>
              </a:rPr>
              <a:t>ó lớn h</a:t>
            </a:r>
            <a:r>
              <a:rPr lang="vi-VN" sz="2000" b="1">
                <a:solidFill>
                  <a:srgbClr val="002060"/>
                </a:solidFill>
                <a:latin typeface="Times New Roman" panose="02020603050405020304" pitchFamily="18" charset="0"/>
              </a:rPr>
              <a:t>ơ</a:t>
            </a:r>
            <a:r>
              <a:rPr lang="en-US" sz="2000" b="1">
                <a:solidFill>
                  <a:srgbClr val="002060"/>
                </a:solidFill>
                <a:latin typeface="Times New Roman" panose="02020603050405020304" pitchFamily="18" charset="0"/>
              </a:rPr>
              <a:t>n và ng</a:t>
            </a:r>
            <a:r>
              <a:rPr lang="vi-VN" sz="2000" b="1">
                <a:solidFill>
                  <a:srgbClr val="002060"/>
                </a:solidFill>
                <a:latin typeface="Times New Roman" panose="02020603050405020304" pitchFamily="18" charset="0"/>
              </a:rPr>
              <a:t>ư</a:t>
            </a:r>
            <a:r>
              <a:rPr lang="en-US" sz="2000" b="1">
                <a:solidFill>
                  <a:srgbClr val="002060"/>
                </a:solidFill>
                <a:latin typeface="Times New Roman" panose="02020603050405020304" pitchFamily="18" charset="0"/>
              </a:rPr>
              <a:t>ợc lại.</a:t>
            </a:r>
          </a:p>
          <a:p>
            <a:pPr algn="just">
              <a:buFontTx/>
              <a:buChar char="-"/>
              <a:defRPr/>
            </a:pPr>
            <a:r>
              <a:rPr lang="en-US" sz="2000" b="1">
                <a:solidFill>
                  <a:srgbClr val="002060"/>
                </a:solidFill>
                <a:latin typeface="Times New Roman" pitchFamily="18" charset="0"/>
                <a:cs typeface="Times New Roman" pitchFamily="18" charset="0"/>
              </a:rPr>
              <a:t> So sánh giá trị từng cặp chữ số cùng hàng từ hàng cao đến hàng thấp. Đến cặp hàng nào có giá trị không bằng nhau thì dừng. Số có chữ số trong cặp hàng đó mang giá trị lớn hơn thì lớn hơn và ngược lại. </a:t>
            </a:r>
          </a:p>
          <a:p>
            <a:pPr algn="just">
              <a:buFontTx/>
              <a:buChar char="-"/>
              <a:defRPr/>
            </a:pPr>
            <a:r>
              <a:rPr lang="en-US" sz="2000" b="1">
                <a:solidFill>
                  <a:srgbClr val="002060"/>
                </a:solidFill>
                <a:latin typeface="Times New Roman" pitchFamily="18" charset="0"/>
                <a:cs typeface="Times New Roman" pitchFamily="18" charset="0"/>
              </a:rPr>
              <a:t> Nếu tất cả các cặp chữ số cùng hàng đều có giá trị bằng nhau thì 2 số đó bằng nhau</a:t>
            </a:r>
            <a:r>
              <a:rPr lang="en-US" sz="200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5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 presetClass="mediacall" presetSubtype="0" fill="hold" nodeType="withEffect">
                                  <p:stCondLst>
                                    <p:cond delay="0"/>
                                  </p:stCondLst>
                                  <p:childTnLst>
                                    <p:cmd type="call" cmd="playFrom(0.0)">
                                      <p:cBhvr>
                                        <p:cTn id="33" dur="8158"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 presetClass="mediacall" presetSubtype="0" fill="hold" nodeType="withEffect">
                                  <p:stCondLst>
                                    <p:cond delay="0"/>
                                  </p:stCondLst>
                                  <p:childTnLst>
                                    <p:cmd type="call" cmd="playFrom(0.0)">
                                      <p:cBhvr>
                                        <p:cTn id="64" dur="8091" fill="hold"/>
                                        <p:tgtEl>
                                          <p:spTgt spid="16"/>
                                        </p:tgtEl>
                                      </p:cBhvr>
                                    </p:cmd>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 presetClass="mediacall" presetSubtype="0" fill="hold" nodeType="withEffect">
                                  <p:stCondLst>
                                    <p:cond delay="0"/>
                                  </p:stCondLst>
                                  <p:childTnLst>
                                    <p:cmd type="call" cmd="playFrom(0.0)">
                                      <p:cBhvr>
                                        <p:cTn id="72" dur="8158" fill="hold"/>
                                        <p:tgtEl>
                                          <p:spTgt spid="17"/>
                                        </p:tgtEl>
                                      </p:cBhvr>
                                    </p:cmd>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 presetClass="mediacall" presetSubtype="0" fill="hold" nodeType="withEffect">
                                  <p:stCondLst>
                                    <p:cond delay="0"/>
                                  </p:stCondLst>
                                  <p:childTnLst>
                                    <p:cmd type="call" cmd="playFrom(0.0)">
                                      <p:cBhvr>
                                        <p:cTn id="80" dur="8158" fill="hold"/>
                                        <p:tgtEl>
                                          <p:spTgt spid="19"/>
                                        </p:tgtEl>
                                      </p:cBhvr>
                                    </p:cmd>
                                  </p:childTnLst>
                                </p:cTn>
                              </p:par>
                            </p:childTnLst>
                          </p:cTn>
                        </p:par>
                      </p:childTnLst>
                    </p:cTn>
                  </p:par>
                </p:childTnLst>
              </p:cTn>
              <p:nextCondLst>
                <p:cond evt="onClick" delay="0">
                  <p:tgtEl>
                    <p:spTgt spid="11"/>
                  </p:tgtEl>
                </p:cond>
              </p:nextCondLst>
            </p:seq>
            <p:audio>
              <p:cMediaNode vol="80000">
                <p:cTn id="81" fill="hold" display="0">
                  <p:stCondLst>
                    <p:cond delay="indefinite"/>
                  </p:stCondLst>
                  <p:endCondLst>
                    <p:cond evt="onStopAudio" delay="0">
                      <p:tgtEl>
                        <p:sldTgt/>
                      </p:tgtEl>
                    </p:cond>
                  </p:endCondLst>
                </p:cTn>
                <p:tgtEl>
                  <p:spTgt spid="16"/>
                </p:tgtEl>
              </p:cMediaNode>
            </p:audio>
            <p:audio>
              <p:cMediaNode vol="80000">
                <p:cTn id="82" fill="hold" display="0">
                  <p:stCondLst>
                    <p:cond delay="indefinite"/>
                  </p:stCondLst>
                  <p:endCondLst>
                    <p:cond evt="onStopAudio" delay="0">
                      <p:tgtEl>
                        <p:sldTgt/>
                      </p:tgtEl>
                    </p:cond>
                  </p:endCondLst>
                </p:cTn>
                <p:tgtEl>
                  <p:spTgt spid="17"/>
                </p:tgtEl>
              </p:cMediaNode>
            </p:audio>
            <p:audio>
              <p:cMediaNode vol="80000">
                <p:cTn id="83" fill="hold" display="0">
                  <p:stCondLst>
                    <p:cond delay="indefinite"/>
                  </p:stCondLst>
                  <p:endCondLst>
                    <p:cond evt="onStopAudio" delay="0">
                      <p:tgtEl>
                        <p:sldTgt/>
                      </p:tgtEl>
                    </p:cond>
                  </p:endCondLst>
                </p:cTn>
                <p:tgtEl>
                  <p:spTgt spid="18"/>
                </p:tgtEl>
              </p:cMediaNode>
            </p:audio>
            <p:audio>
              <p:cMediaNode vol="80000">
                <p:cTn id="84" fill="hold" display="0">
                  <p:stCondLst>
                    <p:cond delay="indefinite"/>
                  </p:stCondLst>
                  <p:endCondLst>
                    <p:cond evt="onStopAudio" delay="0">
                      <p:tgtEl>
                        <p:sldTgt/>
                      </p:tgtEl>
                    </p:cond>
                  </p:endCondLst>
                </p:cTn>
                <p:tgtEl>
                  <p:spTgt spid="19"/>
                </p:tgtEl>
              </p:cMediaNode>
            </p:audio>
            <p:seq concurrent="1" nextAc="seek">
              <p:cTn id="85" restart="whenNotActive" fill="hold" evtFilter="cancelBubble" nodeType="interactiveSeq">
                <p:stCondLst>
                  <p:cond evt="onClick" delay="0">
                    <p:tgtEl>
                      <p:spTgt spid="15"/>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6" grpId="0" animBg="1"/>
      <p:bldP spid="7" grpId="0" animBg="1"/>
      <p:bldP spid="8" grpId="0"/>
      <p:bldP spid="9" grpId="0"/>
      <p:bldP spid="11" grpId="0"/>
      <p:bldP spid="21" grpId="0" animBg="1"/>
      <p:bldP spid="22" grpId="0"/>
      <p:bldP spid="23" grpId="0"/>
      <p:bldP spid="23"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3"/>
          <p:cNvPicPr>
            <a:picLocks noChangeAspect="1"/>
          </p:cNvPicPr>
          <p:nvPr/>
        </p:nvPicPr>
        <p:blipFill>
          <a:blip r:embed="rId3"/>
          <a:srcRect r="4440"/>
          <a:stretch>
            <a:fillRect/>
          </a:stretch>
        </p:blipFill>
        <p:spPr>
          <a:xfrm>
            <a:off x="495302" y="2781301"/>
            <a:ext cx="2730245" cy="2018348"/>
          </a:xfrm>
          <a:prstGeom prst="rect">
            <a:avLst/>
          </a:prstGeom>
          <a:noFill/>
          <a:ln w="9525">
            <a:noFill/>
          </a:ln>
        </p:spPr>
      </p:pic>
      <p:sp>
        <p:nvSpPr>
          <p:cNvPr id="53" name="文本框 52"/>
          <p:cNvSpPr txBox="1"/>
          <p:nvPr/>
        </p:nvSpPr>
        <p:spPr>
          <a:xfrm>
            <a:off x="685800" y="666750"/>
            <a:ext cx="7848600" cy="1077216"/>
          </a:xfrm>
          <a:prstGeom prst="rect">
            <a:avLst/>
          </a:prstGeom>
          <a:noFill/>
        </p:spPr>
        <p:txBody>
          <a:bodyPr wrap="square" lIns="91438" tIns="45719" rIns="91438" bIns="45719" rtlCol="0">
            <a:spAutoFit/>
          </a:bodyPr>
          <a:lstStyle/>
          <a:p>
            <a:pPr algn="ctr"/>
            <a:r>
              <a:rPr lang="en-US" altLang="en-US" sz="3200" b="1">
                <a:latin typeface="Arial" panose="020B0604020202020204" pitchFamily="34" charset="0"/>
                <a:cs typeface="Arial" panose="020B0604020202020204" pitchFamily="34" charset="0"/>
              </a:rPr>
              <a:t>TOÁN</a:t>
            </a:r>
            <a:endParaRPr lang="en-US" altLang="en-US" sz="3200" b="1" u="sng" dirty="0">
              <a:latin typeface="Arial" panose="020B0604020202020204" pitchFamily="34" charset="0"/>
              <a:cs typeface="Arial" panose="020B0604020202020204" pitchFamily="34" charset="0"/>
            </a:endParaRPr>
          </a:p>
          <a:p>
            <a:pPr algn="ctr"/>
            <a:r>
              <a:rPr lang="en-US" altLang="en-US" sz="3200" b="1">
                <a:latin typeface="Arial" panose="020B0604020202020204" pitchFamily="34" charset="0"/>
                <a:cs typeface="Arial" panose="020B0604020202020204" pitchFamily="34" charset="0"/>
              </a:rPr>
              <a:t>Triệu và lớp triệu (trang 13)</a:t>
            </a:r>
            <a:endParaRPr lang="en-US" altLang="zh-CN" sz="3200" spc="300"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Cooper Black" panose="02040603050506020204" charset="0"/>
              <a:cs typeface="UTM Cooper Black" panose="02040603050506020204" charset="0"/>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75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3"/>
                                        </p:tgtEl>
                                        <p:attrNameLst>
                                          <p:attrName>ppt_y</p:attrName>
                                        </p:attrNameLst>
                                      </p:cBhvr>
                                      <p:tavLst>
                                        <p:tav tm="0">
                                          <p:val>
                                            <p:strVal val="#ppt_y"/>
                                          </p:val>
                                        </p:tav>
                                        <p:tav tm="100000">
                                          <p:val>
                                            <p:strVal val="#ppt_y"/>
                                          </p:val>
                                        </p:tav>
                                      </p:tavLst>
                                    </p:anim>
                                    <p:anim calcmode="lin" valueType="num">
                                      <p:cBhvr>
                                        <p:cTn id="13"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0"/>
            <a:ext cx="9217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txBox="1">
            <a:spLocks noChangeArrowheads="1"/>
          </p:cNvSpPr>
          <p:nvPr/>
        </p:nvSpPr>
        <p:spPr bwMode="auto">
          <a:xfrm>
            <a:off x="641350" y="171451"/>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4400" b="1">
                <a:solidFill>
                  <a:srgbClr val="C00000"/>
                </a:solidFill>
                <a:latin typeface="Times New Roman" panose="02020603050405020304" pitchFamily="18" charset="0"/>
                <a:cs typeface="Times New Roman" panose="02020603050405020304" pitchFamily="18" charset="0"/>
              </a:rPr>
              <a:t>MỤC TIÊU</a:t>
            </a:r>
          </a:p>
        </p:txBody>
      </p:sp>
      <p:pic>
        <p:nvPicPr>
          <p:cNvPr id="11268"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6214" y="61913"/>
            <a:ext cx="2098675"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228600" y="819150"/>
          <a:ext cx="8915400" cy="3371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1433486" y="2190750"/>
            <a:ext cx="7710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thêm về hàng và lớp.</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0" name="Rectangle 9"/>
          <p:cNvSpPr/>
          <p:nvPr/>
        </p:nvSpPr>
        <p:spPr>
          <a:xfrm>
            <a:off x="1115190" y="1181760"/>
            <a:ext cx="80183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vi-VN"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Biết đọc và viết các số đến lớp triệu.</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2" name="Rectangle 11"/>
          <p:cNvSpPr/>
          <p:nvPr/>
        </p:nvSpPr>
        <p:spPr>
          <a:xfrm>
            <a:off x="1143000" y="3181350"/>
            <a:ext cx="7088373"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Củng</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cố</a:t>
            </a:r>
            <a:r>
              <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cách</a:t>
            </a:r>
            <a:r>
              <a:rPr lang="en-US"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2800" b="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dùng bảng thống kê số liệu.</a:t>
            </a:r>
            <a:endParaRPr lang="en-US" sz="28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651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9" name="Group 113"/>
          <p:cNvGraphicFramePr>
            <a:graphicFrameLocks noGrp="1"/>
          </p:cNvGraphicFramePr>
          <p:nvPr>
            <p:ph sz="half" idx="1"/>
          </p:nvPr>
        </p:nvGraphicFramePr>
        <p:xfrm>
          <a:off x="2819400" y="1771650"/>
          <a:ext cx="6096000" cy="2439591"/>
        </p:xfrm>
        <a:graphic>
          <a:graphicData uri="http://schemas.openxmlformats.org/drawingml/2006/table">
            <a:tbl>
              <a:tblPr/>
              <a:tblGrid>
                <a:gridCol w="1016000">
                  <a:extLst>
                    <a:ext uri="{9D8B030D-6E8A-4147-A177-3AD203B41FA5}">
                      <a16:colId xmlns:a16="http://schemas.microsoft.com/office/drawing/2014/main" val="20000"/>
                    </a:ext>
                  </a:extLst>
                </a:gridCol>
                <a:gridCol w="1147763">
                  <a:extLst>
                    <a:ext uri="{9D8B030D-6E8A-4147-A177-3AD203B41FA5}">
                      <a16:colId xmlns:a16="http://schemas.microsoft.com/office/drawing/2014/main" val="20001"/>
                    </a:ext>
                  </a:extLst>
                </a:gridCol>
                <a:gridCol w="1112837">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685800">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itchFamily="34" charset="0"/>
                        <a:cs typeface="Arial" charset="0"/>
                      </a:endParaRP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itchFamily="34"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20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176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154" name="AutoShape 58"/>
          <p:cNvSpPr>
            <a:spLocks noChangeArrowheads="1"/>
          </p:cNvSpPr>
          <p:nvPr/>
        </p:nvSpPr>
        <p:spPr bwMode="auto">
          <a:xfrm>
            <a:off x="-457200" y="0"/>
            <a:ext cx="4191000" cy="1962150"/>
          </a:xfrm>
          <a:prstGeom prst="cloudCallout">
            <a:avLst>
              <a:gd name="adj1" fmla="val 53171"/>
              <a:gd name="adj2" fmla="val 96130"/>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0"/>
          </a:p>
        </p:txBody>
      </p:sp>
      <p:sp>
        <p:nvSpPr>
          <p:cNvPr id="4155" name="Text Box 59"/>
          <p:cNvSpPr txBox="1">
            <a:spLocks noChangeArrowheads="1"/>
          </p:cNvSpPr>
          <p:nvPr/>
        </p:nvSpPr>
        <p:spPr bwMode="auto">
          <a:xfrm>
            <a:off x="0" y="361950"/>
            <a:ext cx="3505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Các hàng, lớp đã học:</a:t>
            </a:r>
          </a:p>
        </p:txBody>
      </p:sp>
      <p:sp>
        <p:nvSpPr>
          <p:cNvPr id="4180" name="Text Box 84"/>
          <p:cNvSpPr txBox="1">
            <a:spLocks noChangeArrowheads="1"/>
          </p:cNvSpPr>
          <p:nvPr/>
        </p:nvSpPr>
        <p:spPr bwMode="auto">
          <a:xfrm>
            <a:off x="9448800" y="1800225"/>
            <a:ext cx="205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0">
                <a:latin typeface="Times New Roman" panose="02020603050405020304" pitchFamily="18" charset="0"/>
              </a:rPr>
              <a:t>Lớp đơn vị</a:t>
            </a:r>
          </a:p>
        </p:txBody>
      </p:sp>
      <p:sp>
        <p:nvSpPr>
          <p:cNvPr id="4181" name="Text Box 85"/>
          <p:cNvSpPr txBox="1">
            <a:spLocks noChangeArrowheads="1"/>
          </p:cNvSpPr>
          <p:nvPr/>
        </p:nvSpPr>
        <p:spPr bwMode="auto">
          <a:xfrm>
            <a:off x="-2057400" y="1943100"/>
            <a:ext cx="205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0">
                <a:latin typeface="Times New Roman" panose="02020603050405020304" pitchFamily="18" charset="0"/>
              </a:rPr>
              <a:t>Lớp nghìn</a:t>
            </a:r>
          </a:p>
        </p:txBody>
      </p:sp>
      <p:sp>
        <p:nvSpPr>
          <p:cNvPr id="4182" name="Text Box 86"/>
          <p:cNvSpPr txBox="1">
            <a:spLocks noChangeArrowheads="1"/>
          </p:cNvSpPr>
          <p:nvPr/>
        </p:nvSpPr>
        <p:spPr bwMode="auto">
          <a:xfrm>
            <a:off x="4876800" y="2609850"/>
            <a:ext cx="1143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a:t>
            </a:r>
          </a:p>
          <a:p>
            <a:pPr algn="ctr" eaLnBrk="1" hangingPunct="1">
              <a:spcBef>
                <a:spcPct val="50000"/>
              </a:spcBef>
            </a:pPr>
            <a:r>
              <a:rPr lang="en-US" altLang="en-US" sz="1400">
                <a:solidFill>
                  <a:srgbClr val="FF0000"/>
                </a:solidFill>
                <a:latin typeface="Times New Roman" panose="02020603050405020304" pitchFamily="18" charset="0"/>
              </a:rPr>
              <a:t> nghìn</a:t>
            </a:r>
          </a:p>
        </p:txBody>
      </p:sp>
      <p:sp>
        <p:nvSpPr>
          <p:cNvPr id="4183" name="Text Box 87"/>
          <p:cNvSpPr txBox="1">
            <a:spLocks noChangeArrowheads="1"/>
          </p:cNvSpPr>
          <p:nvPr/>
        </p:nvSpPr>
        <p:spPr bwMode="auto">
          <a:xfrm>
            <a:off x="3898900" y="2704305"/>
            <a:ext cx="114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 chục nghìn</a:t>
            </a:r>
          </a:p>
        </p:txBody>
      </p:sp>
      <p:sp>
        <p:nvSpPr>
          <p:cNvPr id="4184" name="Text Box 88"/>
          <p:cNvSpPr txBox="1">
            <a:spLocks noChangeArrowheads="1"/>
          </p:cNvSpPr>
          <p:nvPr/>
        </p:nvSpPr>
        <p:spPr bwMode="auto">
          <a:xfrm>
            <a:off x="2743200" y="2597943"/>
            <a:ext cx="114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 tr</a:t>
            </a:r>
            <a:r>
              <a:rPr lang="en-US" altLang="en-US" sz="1100">
                <a:solidFill>
                  <a:srgbClr val="FF0000"/>
                </a:solidFill>
                <a:latin typeface="Times New Roman" panose="02020603050405020304" pitchFamily="18" charset="0"/>
              </a:rPr>
              <a:t>ă</a:t>
            </a:r>
            <a:r>
              <a:rPr lang="en-US" altLang="en-US" sz="1400">
                <a:solidFill>
                  <a:srgbClr val="FF0000"/>
                </a:solidFill>
                <a:latin typeface="Times New Roman" panose="02020603050405020304" pitchFamily="18" charset="0"/>
              </a:rPr>
              <a:t>m nghìn</a:t>
            </a:r>
          </a:p>
        </p:txBody>
      </p:sp>
      <p:sp>
        <p:nvSpPr>
          <p:cNvPr id="4185" name="Text Box 89"/>
          <p:cNvSpPr txBox="1">
            <a:spLocks noChangeArrowheads="1"/>
          </p:cNvSpPr>
          <p:nvPr/>
        </p:nvSpPr>
        <p:spPr bwMode="auto">
          <a:xfrm>
            <a:off x="6019800" y="2609850"/>
            <a:ext cx="1143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a:t>
            </a:r>
          </a:p>
          <a:p>
            <a:pPr algn="ctr" eaLnBrk="1" hangingPunct="1">
              <a:spcBef>
                <a:spcPct val="50000"/>
              </a:spcBef>
            </a:pPr>
            <a:r>
              <a:rPr lang="en-US" altLang="en-US" sz="1400">
                <a:solidFill>
                  <a:srgbClr val="FF0000"/>
                </a:solidFill>
                <a:latin typeface="Times New Roman" panose="02020603050405020304" pitchFamily="18" charset="0"/>
              </a:rPr>
              <a:t> tr</a:t>
            </a:r>
            <a:r>
              <a:rPr lang="en-US" altLang="en-US" sz="1100">
                <a:solidFill>
                  <a:srgbClr val="FF0000"/>
                </a:solidFill>
                <a:latin typeface="Times New Roman" panose="02020603050405020304" pitchFamily="18" charset="0"/>
              </a:rPr>
              <a:t>ă</a:t>
            </a:r>
            <a:r>
              <a:rPr lang="en-US" altLang="en-US" sz="1400">
                <a:solidFill>
                  <a:srgbClr val="FF0000"/>
                </a:solidFill>
                <a:latin typeface="Times New Roman" panose="02020603050405020304" pitchFamily="18" charset="0"/>
              </a:rPr>
              <a:t>m</a:t>
            </a:r>
          </a:p>
        </p:txBody>
      </p:sp>
      <p:sp>
        <p:nvSpPr>
          <p:cNvPr id="4186" name="Text Box 90"/>
          <p:cNvSpPr txBox="1">
            <a:spLocks noChangeArrowheads="1"/>
          </p:cNvSpPr>
          <p:nvPr/>
        </p:nvSpPr>
        <p:spPr bwMode="auto">
          <a:xfrm>
            <a:off x="6934200" y="2597943"/>
            <a:ext cx="1143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a:t>
            </a:r>
          </a:p>
          <a:p>
            <a:pPr algn="ctr" eaLnBrk="1" hangingPunct="1">
              <a:spcBef>
                <a:spcPct val="50000"/>
              </a:spcBef>
            </a:pPr>
            <a:r>
              <a:rPr lang="en-US" altLang="en-US" sz="1400">
                <a:solidFill>
                  <a:srgbClr val="FF0000"/>
                </a:solidFill>
                <a:latin typeface="Times New Roman" panose="02020603050405020304" pitchFamily="18" charset="0"/>
              </a:rPr>
              <a:t> chục</a:t>
            </a:r>
          </a:p>
        </p:txBody>
      </p:sp>
      <p:sp>
        <p:nvSpPr>
          <p:cNvPr id="4187" name="Text Box 91"/>
          <p:cNvSpPr txBox="1">
            <a:spLocks noChangeArrowheads="1"/>
          </p:cNvSpPr>
          <p:nvPr/>
        </p:nvSpPr>
        <p:spPr bwMode="auto">
          <a:xfrm>
            <a:off x="7848600" y="2597943"/>
            <a:ext cx="1143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rgbClr val="FF0000"/>
                </a:solidFill>
                <a:latin typeface="Times New Roman" panose="02020603050405020304" pitchFamily="18" charset="0"/>
              </a:rPr>
              <a:t>Hàng </a:t>
            </a:r>
          </a:p>
          <a:p>
            <a:pPr algn="ctr" eaLnBrk="1" hangingPunct="1">
              <a:spcBef>
                <a:spcPct val="50000"/>
              </a:spcBef>
            </a:pPr>
            <a:r>
              <a:rPr lang="en-US" altLang="en-US" sz="1400">
                <a:solidFill>
                  <a:srgbClr val="FF0000"/>
                </a:solidFill>
                <a:latin typeface="Times New Roman" panose="02020603050405020304" pitchFamily="18" charset="0"/>
              </a:rPr>
              <a:t>đơn vị</a:t>
            </a:r>
          </a:p>
        </p:txBody>
      </p:sp>
      <p:grpSp>
        <p:nvGrpSpPr>
          <p:cNvPr id="4188" name="Group 92"/>
          <p:cNvGrpSpPr>
            <a:grpSpLocks/>
          </p:cNvGrpSpPr>
          <p:nvPr/>
        </p:nvGrpSpPr>
        <p:grpSpPr bwMode="auto">
          <a:xfrm>
            <a:off x="76200" y="3457575"/>
            <a:ext cx="2057400" cy="1543050"/>
            <a:chOff x="384" y="912"/>
            <a:chExt cx="1296" cy="1296"/>
          </a:xfrm>
        </p:grpSpPr>
        <p:grpSp>
          <p:nvGrpSpPr>
            <p:cNvPr id="8236" name="Group 93"/>
            <p:cNvGrpSpPr>
              <a:grpSpLocks/>
            </p:cNvGrpSpPr>
            <p:nvPr/>
          </p:nvGrpSpPr>
          <p:grpSpPr bwMode="auto">
            <a:xfrm>
              <a:off x="384" y="912"/>
              <a:ext cx="1296" cy="1296"/>
              <a:chOff x="384" y="624"/>
              <a:chExt cx="1296" cy="1296"/>
            </a:xfrm>
          </p:grpSpPr>
          <p:sp>
            <p:nvSpPr>
              <p:cNvPr id="8249" name="Oval 94"/>
              <p:cNvSpPr>
                <a:spLocks noChangeArrowheads="1"/>
              </p:cNvSpPr>
              <p:nvPr/>
            </p:nvSpPr>
            <p:spPr bwMode="auto">
              <a:xfrm>
                <a:off x="384" y="624"/>
                <a:ext cx="1296" cy="1296"/>
              </a:xfrm>
              <a:prstGeom prst="ellipse">
                <a:avLst/>
              </a:prstGeom>
              <a:solidFill>
                <a:srgbClr val="0000FF"/>
              </a:solidFill>
              <a:ln w="38100">
                <a:solidFill>
                  <a:srgbClr val="CC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p>
            </p:txBody>
          </p:sp>
          <p:sp>
            <p:nvSpPr>
              <p:cNvPr id="8250" name="Oval 95"/>
              <p:cNvSpPr>
                <a:spLocks noChangeArrowheads="1"/>
              </p:cNvSpPr>
              <p:nvPr/>
            </p:nvSpPr>
            <p:spPr bwMode="auto">
              <a:xfrm>
                <a:off x="480" y="720"/>
                <a:ext cx="1104" cy="1104"/>
              </a:xfrm>
              <a:prstGeom prst="ellipse">
                <a:avLst/>
              </a:prstGeom>
              <a:solidFill>
                <a:schemeClr val="bg1"/>
              </a:solidFill>
              <a:ln w="38100">
                <a:solidFill>
                  <a:srgbClr val="CC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p>
            </p:txBody>
          </p:sp>
        </p:grpSp>
        <p:sp>
          <p:nvSpPr>
            <p:cNvPr id="8237" name="Text Box 96"/>
            <p:cNvSpPr txBox="1">
              <a:spLocks noChangeArrowheads="1"/>
            </p:cNvSpPr>
            <p:nvPr/>
          </p:nvSpPr>
          <p:spPr bwMode="auto">
            <a:xfrm>
              <a:off x="864" y="1008"/>
              <a:ext cx="28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12</a:t>
              </a:r>
            </a:p>
          </p:txBody>
        </p:sp>
        <p:sp>
          <p:nvSpPr>
            <p:cNvPr id="8238" name="Text Box 97"/>
            <p:cNvSpPr txBox="1">
              <a:spLocks noChangeArrowheads="1"/>
            </p:cNvSpPr>
            <p:nvPr/>
          </p:nvSpPr>
          <p:spPr bwMode="auto">
            <a:xfrm>
              <a:off x="624" y="1104"/>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100"/>
                <a:t>11</a:t>
              </a:r>
            </a:p>
          </p:txBody>
        </p:sp>
        <p:sp>
          <p:nvSpPr>
            <p:cNvPr id="8239" name="Text Box 98"/>
            <p:cNvSpPr txBox="1">
              <a:spLocks noChangeArrowheads="1"/>
            </p:cNvSpPr>
            <p:nvPr/>
          </p:nvSpPr>
          <p:spPr bwMode="auto">
            <a:xfrm>
              <a:off x="528" y="1728"/>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8</a:t>
              </a:r>
            </a:p>
          </p:txBody>
        </p:sp>
        <p:sp>
          <p:nvSpPr>
            <p:cNvPr id="8240" name="Text Box 99"/>
            <p:cNvSpPr txBox="1">
              <a:spLocks noChangeArrowheads="1"/>
            </p:cNvSpPr>
            <p:nvPr/>
          </p:nvSpPr>
          <p:spPr bwMode="auto">
            <a:xfrm>
              <a:off x="672" y="1872"/>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7</a:t>
              </a:r>
            </a:p>
          </p:txBody>
        </p:sp>
        <p:sp>
          <p:nvSpPr>
            <p:cNvPr id="8241" name="Text Box 100"/>
            <p:cNvSpPr txBox="1">
              <a:spLocks noChangeArrowheads="1"/>
            </p:cNvSpPr>
            <p:nvPr/>
          </p:nvSpPr>
          <p:spPr bwMode="auto">
            <a:xfrm>
              <a:off x="480" y="1296"/>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10</a:t>
              </a:r>
            </a:p>
          </p:txBody>
        </p:sp>
        <p:sp>
          <p:nvSpPr>
            <p:cNvPr id="8242" name="Text Box 101"/>
            <p:cNvSpPr txBox="1">
              <a:spLocks noChangeArrowheads="1"/>
            </p:cNvSpPr>
            <p:nvPr/>
          </p:nvSpPr>
          <p:spPr bwMode="auto">
            <a:xfrm>
              <a:off x="432" y="1488"/>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9</a:t>
              </a:r>
            </a:p>
          </p:txBody>
        </p:sp>
        <p:sp>
          <p:nvSpPr>
            <p:cNvPr id="8243" name="Text Box 102"/>
            <p:cNvSpPr txBox="1">
              <a:spLocks noChangeArrowheads="1"/>
            </p:cNvSpPr>
            <p:nvPr/>
          </p:nvSpPr>
          <p:spPr bwMode="auto">
            <a:xfrm>
              <a:off x="912" y="1920"/>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6</a:t>
              </a:r>
            </a:p>
          </p:txBody>
        </p:sp>
        <p:sp>
          <p:nvSpPr>
            <p:cNvPr id="8244" name="Text Box 103"/>
            <p:cNvSpPr txBox="1">
              <a:spLocks noChangeArrowheads="1"/>
            </p:cNvSpPr>
            <p:nvPr/>
          </p:nvSpPr>
          <p:spPr bwMode="auto">
            <a:xfrm>
              <a:off x="1152" y="1872"/>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5</a:t>
              </a:r>
            </a:p>
          </p:txBody>
        </p:sp>
        <p:sp>
          <p:nvSpPr>
            <p:cNvPr id="8245" name="Text Box 104"/>
            <p:cNvSpPr txBox="1">
              <a:spLocks noChangeArrowheads="1"/>
            </p:cNvSpPr>
            <p:nvPr/>
          </p:nvSpPr>
          <p:spPr bwMode="auto">
            <a:xfrm>
              <a:off x="1344" y="1728"/>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4</a:t>
              </a:r>
            </a:p>
          </p:txBody>
        </p:sp>
        <p:sp>
          <p:nvSpPr>
            <p:cNvPr id="8246" name="Text Box 105"/>
            <p:cNvSpPr txBox="1">
              <a:spLocks noChangeArrowheads="1"/>
            </p:cNvSpPr>
            <p:nvPr/>
          </p:nvSpPr>
          <p:spPr bwMode="auto">
            <a:xfrm>
              <a:off x="1392" y="1488"/>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3</a:t>
              </a:r>
            </a:p>
          </p:txBody>
        </p:sp>
        <p:sp>
          <p:nvSpPr>
            <p:cNvPr id="8247" name="Text Box 106"/>
            <p:cNvSpPr txBox="1">
              <a:spLocks noChangeArrowheads="1"/>
            </p:cNvSpPr>
            <p:nvPr/>
          </p:nvSpPr>
          <p:spPr bwMode="auto">
            <a:xfrm>
              <a:off x="1344" y="1248"/>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2</a:t>
              </a:r>
            </a:p>
          </p:txBody>
        </p:sp>
        <p:sp>
          <p:nvSpPr>
            <p:cNvPr id="8248" name="Text Box 107"/>
            <p:cNvSpPr txBox="1">
              <a:spLocks noChangeArrowheads="1"/>
            </p:cNvSpPr>
            <p:nvPr/>
          </p:nvSpPr>
          <p:spPr bwMode="auto">
            <a:xfrm>
              <a:off x="1152" y="1056"/>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a:t>1</a:t>
              </a:r>
            </a:p>
          </p:txBody>
        </p:sp>
      </p:grpSp>
      <p:sp>
        <p:nvSpPr>
          <p:cNvPr id="4204" name="Line 108"/>
          <p:cNvSpPr>
            <a:spLocks noChangeShapeType="1"/>
          </p:cNvSpPr>
          <p:nvPr/>
        </p:nvSpPr>
        <p:spPr bwMode="auto">
          <a:xfrm>
            <a:off x="1076325" y="4000500"/>
            <a:ext cx="0" cy="51435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100"/>
          </a:p>
        </p:txBody>
      </p:sp>
      <p:sp>
        <p:nvSpPr>
          <p:cNvPr id="4205" name="Oval 109"/>
          <p:cNvSpPr>
            <a:spLocks noChangeArrowheads="1"/>
          </p:cNvSpPr>
          <p:nvPr/>
        </p:nvSpPr>
        <p:spPr bwMode="auto">
          <a:xfrm>
            <a:off x="990600" y="4386262"/>
            <a:ext cx="171450" cy="128588"/>
          </a:xfrm>
          <a:prstGeom prst="ellipse">
            <a:avLst/>
          </a:prstGeom>
          <a:solidFill>
            <a:srgbClr val="FFFF00"/>
          </a:solidFill>
          <a:ln w="28575">
            <a:solidFill>
              <a:srgbClr val="CC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100"/>
          </a:p>
        </p:txBody>
      </p:sp>
      <p:sp>
        <p:nvSpPr>
          <p:cNvPr id="4206" name="Line 110"/>
          <p:cNvSpPr>
            <a:spLocks noChangeShapeType="1"/>
          </p:cNvSpPr>
          <p:nvPr/>
        </p:nvSpPr>
        <p:spPr bwMode="auto">
          <a:xfrm flipV="1">
            <a:off x="762000" y="4457700"/>
            <a:ext cx="304800" cy="342900"/>
          </a:xfrm>
          <a:prstGeom prst="line">
            <a:avLst/>
          </a:prstGeom>
          <a:noFill/>
          <a:ln w="381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100"/>
          </a:p>
        </p:txBody>
      </p:sp>
      <p:sp>
        <p:nvSpPr>
          <p:cNvPr id="2" name="Cloud Callout 1"/>
          <p:cNvSpPr/>
          <p:nvPr/>
        </p:nvSpPr>
        <p:spPr>
          <a:xfrm>
            <a:off x="0" y="0"/>
            <a:ext cx="3924300" cy="1601216"/>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chemeClr val="tx1"/>
                </a:solidFill>
                <a:latin typeface="+mj-lt"/>
              </a:rPr>
              <a:t>Kể tên các hàng, các lớp mà con đã học????</a:t>
            </a:r>
            <a:endParaRPr lang="en-US" sz="2400">
              <a:solidFill>
                <a:schemeClr val="tx1"/>
              </a:solidFill>
              <a:latin typeface="+mj-lt"/>
            </a:endParaRPr>
          </a:p>
        </p:txBody>
      </p:sp>
    </p:spTree>
    <p:extLst>
      <p:ext uri="{BB962C8B-B14F-4D97-AF65-F5344CB8AC3E}">
        <p14:creationId xmlns:p14="http://schemas.microsoft.com/office/powerpoint/2010/main" val="272180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88"/>
                                        </p:tgtEl>
                                        <p:attrNameLst>
                                          <p:attrName>style.visibility</p:attrName>
                                        </p:attrNameLst>
                                      </p:cBhvr>
                                      <p:to>
                                        <p:strVal val="visible"/>
                                      </p:to>
                                    </p:set>
                                    <p:anim calcmode="lin" valueType="num">
                                      <p:cBhvr additive="base">
                                        <p:cTn id="7" dur="500" fill="hold"/>
                                        <p:tgtEl>
                                          <p:spTgt spid="4188"/>
                                        </p:tgtEl>
                                        <p:attrNameLst>
                                          <p:attrName>ppt_x</p:attrName>
                                        </p:attrNameLst>
                                      </p:cBhvr>
                                      <p:tavLst>
                                        <p:tav tm="0">
                                          <p:val>
                                            <p:strVal val="0-#ppt_w/2"/>
                                          </p:val>
                                        </p:tav>
                                        <p:tav tm="100000">
                                          <p:val>
                                            <p:strVal val="#ppt_x"/>
                                          </p:val>
                                        </p:tav>
                                      </p:tavLst>
                                    </p:anim>
                                    <p:anim calcmode="lin" valueType="num">
                                      <p:cBhvr additive="base">
                                        <p:cTn id="8" dur="500" fill="hold"/>
                                        <p:tgtEl>
                                          <p:spTgt spid="4188"/>
                                        </p:tgtEl>
                                        <p:attrNameLst>
                                          <p:attrName>ppt_y</p:attrName>
                                        </p:attrNameLst>
                                      </p:cBhvr>
                                      <p:tavLst>
                                        <p:tav tm="0">
                                          <p:val>
                                            <p:strVal val="#ppt_y"/>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4204"/>
                                        </p:tgtEl>
                                        <p:attrNameLst>
                                          <p:attrName>style.visibility</p:attrName>
                                        </p:attrNameLst>
                                      </p:cBhvr>
                                      <p:to>
                                        <p:strVal val="visible"/>
                                      </p:to>
                                    </p:set>
                                    <p:animEffect transition="in" filter="diamond(in)">
                                      <p:cBhvr>
                                        <p:cTn id="11" dur="2000"/>
                                        <p:tgtEl>
                                          <p:spTgt spid="4204"/>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4205"/>
                                        </p:tgtEl>
                                        <p:attrNameLst>
                                          <p:attrName>style.visibility</p:attrName>
                                        </p:attrNameLst>
                                      </p:cBhvr>
                                      <p:to>
                                        <p:strVal val="visible"/>
                                      </p:to>
                                    </p:set>
                                    <p:animEffect transition="in" filter="diamond(in)">
                                      <p:cBhvr>
                                        <p:cTn id="14" dur="2000"/>
                                        <p:tgtEl>
                                          <p:spTgt spid="4205"/>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4206"/>
                                        </p:tgtEl>
                                        <p:attrNameLst>
                                          <p:attrName>style.visibility</p:attrName>
                                        </p:attrNameLst>
                                      </p:cBhvr>
                                      <p:to>
                                        <p:strVal val="visible"/>
                                      </p:to>
                                    </p:set>
                                    <p:animEffect transition="in" filter="diamond(in)">
                                      <p:cBhvr>
                                        <p:cTn id="17" dur="2000"/>
                                        <p:tgtEl>
                                          <p:spTgt spid="420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209"/>
                                        </p:tgtEl>
                                        <p:attrNameLst>
                                          <p:attrName>style.visibility</p:attrName>
                                        </p:attrNameLst>
                                      </p:cBhvr>
                                      <p:to>
                                        <p:strVal val="visible"/>
                                      </p:to>
                                    </p:set>
                                    <p:animEffect transition="in" filter="checkerboard(across)">
                                      <p:cBhvr>
                                        <p:cTn id="30" dur="500"/>
                                        <p:tgtEl>
                                          <p:spTgt spid="420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155"/>
                                        </p:tgtEl>
                                        <p:attrNameLst>
                                          <p:attrName>style.visibility</p:attrName>
                                        </p:attrNameLst>
                                      </p:cBhvr>
                                      <p:to>
                                        <p:strVal val="visible"/>
                                      </p:to>
                                    </p:set>
                                    <p:animEffect transition="in" filter="checkerboard(across)">
                                      <p:cBhvr>
                                        <p:cTn id="33" dur="500"/>
                                        <p:tgtEl>
                                          <p:spTgt spid="415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154"/>
                                        </p:tgtEl>
                                        <p:attrNameLst>
                                          <p:attrName>style.visibility</p:attrName>
                                        </p:attrNameLst>
                                      </p:cBhvr>
                                      <p:to>
                                        <p:strVal val="visible"/>
                                      </p:to>
                                    </p:set>
                                    <p:animEffect transition="in" filter="checkerboard(across)">
                                      <p:cBhvr>
                                        <p:cTn id="36" dur="500"/>
                                        <p:tgtEl>
                                          <p:spTgt spid="41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8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path" presetSubtype="0" accel="50000" decel="50000" fill="hold" grpId="0" nodeType="clickEffect">
                                  <p:stCondLst>
                                    <p:cond delay="0"/>
                                  </p:stCondLst>
                                  <p:childTnLst>
                                    <p:animMotion origin="layout" path="M -3.33333E-6 2.59259E-6 L -0.3375 2.59259E-6 " pathEditMode="relative" rAng="0" ptsTypes="AA">
                                      <p:cBhvr>
                                        <p:cTn id="54" dur="2000" fill="hold"/>
                                        <p:tgtEl>
                                          <p:spTgt spid="4180"/>
                                        </p:tgtEl>
                                        <p:attrNameLst>
                                          <p:attrName>ppt_x</p:attrName>
                                          <p:attrName>ppt_y</p:attrName>
                                        </p:attrNameLst>
                                      </p:cBhvr>
                                      <p:rCtr x="-16875" y="0"/>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63" presetClass="path" presetSubtype="0" accel="50000" decel="50000" fill="hold" grpId="0" nodeType="clickEffect">
                                  <p:stCondLst>
                                    <p:cond delay="0"/>
                                  </p:stCondLst>
                                  <p:childTnLst>
                                    <p:animMotion origin="layout" path="M -1.38778E-17 -0.01667 L 0.6125 -0.01667 " pathEditMode="relative" rAng="0" ptsTypes="AA">
                                      <p:cBhvr>
                                        <p:cTn id="58" dur="2000" fill="hold"/>
                                        <p:tgtEl>
                                          <p:spTgt spid="4181"/>
                                        </p:tgtEl>
                                        <p:attrNameLst>
                                          <p:attrName>ppt_x</p:attrName>
                                          <p:attrName>ppt_y</p:attrName>
                                        </p:attrNameLst>
                                      </p:cBhvr>
                                      <p:rCtr x="306" y="0"/>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4" fill="hold" grpId="1" nodeType="clickEffect">
                                  <p:stCondLst>
                                    <p:cond delay="0"/>
                                  </p:stCondLst>
                                  <p:childTnLst>
                                    <p:anim calcmode="lin" valueType="num">
                                      <p:cBhvr additive="base">
                                        <p:cTn id="62" dur="500"/>
                                        <p:tgtEl>
                                          <p:spTgt spid="4155"/>
                                        </p:tgtEl>
                                        <p:attrNameLst>
                                          <p:attrName>ppt_x</p:attrName>
                                        </p:attrNameLst>
                                      </p:cBhvr>
                                      <p:tavLst>
                                        <p:tav tm="0">
                                          <p:val>
                                            <p:strVal val="ppt_x"/>
                                          </p:val>
                                        </p:tav>
                                        <p:tav tm="100000">
                                          <p:val>
                                            <p:strVal val="ppt_x"/>
                                          </p:val>
                                        </p:tav>
                                      </p:tavLst>
                                    </p:anim>
                                    <p:anim calcmode="lin" valueType="num">
                                      <p:cBhvr additive="base">
                                        <p:cTn id="63" dur="500"/>
                                        <p:tgtEl>
                                          <p:spTgt spid="4155"/>
                                        </p:tgtEl>
                                        <p:attrNameLst>
                                          <p:attrName>ppt_y</p:attrName>
                                        </p:attrNameLst>
                                      </p:cBhvr>
                                      <p:tavLst>
                                        <p:tav tm="0">
                                          <p:val>
                                            <p:strVal val="ppt_y"/>
                                          </p:val>
                                        </p:tav>
                                        <p:tav tm="100000">
                                          <p:val>
                                            <p:strVal val="1+ppt_h/2"/>
                                          </p:val>
                                        </p:tav>
                                      </p:tavLst>
                                    </p:anim>
                                    <p:set>
                                      <p:cBhvr>
                                        <p:cTn id="64" dur="1" fill="hold">
                                          <p:stCondLst>
                                            <p:cond delay="499"/>
                                          </p:stCondLst>
                                        </p:cTn>
                                        <p:tgtEl>
                                          <p:spTgt spid="4155"/>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4154"/>
                                        </p:tgtEl>
                                        <p:attrNameLst>
                                          <p:attrName>ppt_x</p:attrName>
                                        </p:attrNameLst>
                                      </p:cBhvr>
                                      <p:tavLst>
                                        <p:tav tm="0">
                                          <p:val>
                                            <p:strVal val="ppt_x"/>
                                          </p:val>
                                        </p:tav>
                                        <p:tav tm="100000">
                                          <p:val>
                                            <p:strVal val="ppt_x"/>
                                          </p:val>
                                        </p:tav>
                                      </p:tavLst>
                                    </p:anim>
                                    <p:anim calcmode="lin" valueType="num">
                                      <p:cBhvr additive="base">
                                        <p:cTn id="67" dur="500"/>
                                        <p:tgtEl>
                                          <p:spTgt spid="4154"/>
                                        </p:tgtEl>
                                        <p:attrNameLst>
                                          <p:attrName>ppt_y</p:attrName>
                                        </p:attrNameLst>
                                      </p:cBhvr>
                                      <p:tavLst>
                                        <p:tav tm="0">
                                          <p:val>
                                            <p:strVal val="ppt_y"/>
                                          </p:val>
                                        </p:tav>
                                        <p:tav tm="100000">
                                          <p:val>
                                            <p:strVal val="1+ppt_h/2"/>
                                          </p:val>
                                        </p:tav>
                                      </p:tavLst>
                                    </p:anim>
                                    <p:set>
                                      <p:cBhvr>
                                        <p:cTn id="68" dur="1" fill="hold">
                                          <p:stCondLst>
                                            <p:cond delay="499"/>
                                          </p:stCondLst>
                                        </p:cTn>
                                        <p:tgtEl>
                                          <p:spTgt spid="4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4" grpId="0" animBg="1"/>
      <p:bldP spid="4154" grpId="1" animBg="1"/>
      <p:bldP spid="4155" grpId="0"/>
      <p:bldP spid="4155" grpId="1"/>
      <p:bldP spid="4180" grpId="0"/>
      <p:bldP spid="4181" grpId="0"/>
      <p:bldP spid="4182" grpId="0"/>
      <p:bldP spid="4183" grpId="0"/>
      <p:bldP spid="4184" grpId="0"/>
      <p:bldP spid="4185" grpId="0"/>
      <p:bldP spid="4186" grpId="0"/>
      <p:bldP spid="4187" grpId="0"/>
      <p:bldP spid="4204" grpId="0" animBg="1"/>
      <p:bldP spid="4205" grpId="0" animBg="1"/>
      <p:bldP spid="4206" grpId="0"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1" name="Group 151"/>
          <p:cNvGraphicFramePr>
            <a:graphicFrameLocks noGrp="1"/>
          </p:cNvGraphicFramePr>
          <p:nvPr>
            <p:ph/>
            <p:extLst>
              <p:ext uri="{D42A27DB-BD31-4B8C-83A1-F6EECF244321}">
                <p14:modId xmlns:p14="http://schemas.microsoft.com/office/powerpoint/2010/main" val="2202743087"/>
              </p:ext>
            </p:extLst>
          </p:nvPr>
        </p:nvGraphicFramePr>
        <p:xfrm>
          <a:off x="304800" y="2317750"/>
          <a:ext cx="8801100" cy="2532460"/>
        </p:xfrm>
        <a:graphic>
          <a:graphicData uri="http://schemas.openxmlformats.org/drawingml/2006/table">
            <a:tbl>
              <a:tblPr/>
              <a:tblGrid>
                <a:gridCol w="9779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071563">
                  <a:extLst>
                    <a:ext uri="{9D8B030D-6E8A-4147-A177-3AD203B41FA5}">
                      <a16:colId xmlns:a16="http://schemas.microsoft.com/office/drawing/2014/main" val="20005"/>
                    </a:ext>
                  </a:extLst>
                </a:gridCol>
                <a:gridCol w="879475">
                  <a:extLst>
                    <a:ext uri="{9D8B030D-6E8A-4147-A177-3AD203B41FA5}">
                      <a16:colId xmlns:a16="http://schemas.microsoft.com/office/drawing/2014/main" val="20006"/>
                    </a:ext>
                  </a:extLst>
                </a:gridCol>
                <a:gridCol w="879475">
                  <a:extLst>
                    <a:ext uri="{9D8B030D-6E8A-4147-A177-3AD203B41FA5}">
                      <a16:colId xmlns:a16="http://schemas.microsoft.com/office/drawing/2014/main" val="20007"/>
                    </a:ext>
                  </a:extLst>
                </a:gridCol>
                <a:gridCol w="954087">
                  <a:extLst>
                    <a:ext uri="{9D8B030D-6E8A-4147-A177-3AD203B41FA5}">
                      <a16:colId xmlns:a16="http://schemas.microsoft.com/office/drawing/2014/main" val="20008"/>
                    </a:ext>
                  </a:extLst>
                </a:gridCol>
              </a:tblGrid>
              <a:tr h="434422">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itchFamily="34" charset="0"/>
                        <a:cs typeface="Arial" charset="0"/>
                      </a:endParaRPr>
                    </a:p>
                  </a:txBody>
                  <a:tcPr marT="34297" marB="342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a:ln>
                            <a:noFill/>
                          </a:ln>
                          <a:solidFill>
                            <a:srgbClr val="FF0000"/>
                          </a:solidFill>
                          <a:effectLst/>
                          <a:latin typeface="Times New Roman" pitchFamily="18" charset="0"/>
                          <a:cs typeface="Arial" charset="0"/>
                        </a:rPr>
                        <a:t>Lớp nghìn</a:t>
                      </a:r>
                    </a:p>
                  </a:txBody>
                  <a:tcPr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a:ln>
                            <a:noFill/>
                          </a:ln>
                          <a:solidFill>
                            <a:srgbClr val="FF0000"/>
                          </a:solidFill>
                          <a:effectLst/>
                          <a:latin typeface="Times New Roman" pitchFamily="18" charset="0"/>
                          <a:cs typeface="Arial" charset="0"/>
                        </a:rPr>
                        <a:t>Lớp đơn vị</a:t>
                      </a:r>
                    </a:p>
                  </a:txBody>
                  <a:tcPr marT="34297" marB="342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7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Times New Roman" pitchFamily="18" charset="0"/>
                          <a:cs typeface="Arial" charset="0"/>
                        </a:rPr>
                        <a:t>Hàng trăm nghìn</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Times New Roman" pitchFamily="18" charset="0"/>
                          <a:cs typeface="Arial" charset="0"/>
                        </a:rPr>
                        <a:t>Hàng chục nghìn</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Times New Roman" pitchFamily="18" charset="0"/>
                          <a:cs typeface="Arial" charset="0"/>
                        </a:rPr>
                        <a:t>Hàng nghìn</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Times New Roman" pitchFamily="18" charset="0"/>
                          <a:cs typeface="Arial" charset="0"/>
                        </a:rPr>
                        <a:t>Hàng trăm</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Times New Roman" pitchFamily="18" charset="0"/>
                          <a:cs typeface="Arial" charset="0"/>
                        </a:rPr>
                        <a:t>Hàng chục</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Times New Roman" pitchFamily="18" charset="0"/>
                          <a:cs typeface="Arial" charset="0"/>
                        </a:rPr>
                        <a:t>Hàng đơn vị</a:t>
                      </a: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179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72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727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Time" pitchFamily="34" charset="0"/>
                        <a:cs typeface="Arial" charset="0"/>
                      </a:endParaRP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184" name="Text Box 64"/>
          <p:cNvSpPr txBox="1">
            <a:spLocks noChangeArrowheads="1"/>
          </p:cNvSpPr>
          <p:nvPr/>
        </p:nvSpPr>
        <p:spPr bwMode="auto">
          <a:xfrm>
            <a:off x="8407400" y="36004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0</a:t>
            </a:r>
          </a:p>
        </p:txBody>
      </p:sp>
      <p:sp>
        <p:nvSpPr>
          <p:cNvPr id="5185" name="Text Box 65"/>
          <p:cNvSpPr txBox="1">
            <a:spLocks noChangeArrowheads="1"/>
          </p:cNvSpPr>
          <p:nvPr/>
        </p:nvSpPr>
        <p:spPr bwMode="auto">
          <a:xfrm>
            <a:off x="7493000" y="36004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0</a:t>
            </a:r>
          </a:p>
        </p:txBody>
      </p:sp>
      <p:sp>
        <p:nvSpPr>
          <p:cNvPr id="5186" name="Text Box 66"/>
          <p:cNvSpPr txBox="1">
            <a:spLocks noChangeArrowheads="1"/>
          </p:cNvSpPr>
          <p:nvPr/>
        </p:nvSpPr>
        <p:spPr bwMode="auto">
          <a:xfrm>
            <a:off x="6565900" y="358523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0</a:t>
            </a:r>
          </a:p>
        </p:txBody>
      </p:sp>
      <p:sp>
        <p:nvSpPr>
          <p:cNvPr id="5187" name="Text Box 67"/>
          <p:cNvSpPr txBox="1">
            <a:spLocks noChangeArrowheads="1"/>
          </p:cNvSpPr>
          <p:nvPr/>
        </p:nvSpPr>
        <p:spPr bwMode="auto">
          <a:xfrm>
            <a:off x="5664200" y="36004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1</a:t>
            </a:r>
          </a:p>
        </p:txBody>
      </p:sp>
      <p:sp>
        <p:nvSpPr>
          <p:cNvPr id="5188" name="Text Box 68"/>
          <p:cNvSpPr txBox="1">
            <a:spLocks noChangeArrowheads="1"/>
          </p:cNvSpPr>
          <p:nvPr/>
        </p:nvSpPr>
        <p:spPr bwMode="auto">
          <a:xfrm>
            <a:off x="4584700" y="3985022"/>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0" name="Text Box 70"/>
          <p:cNvSpPr txBox="1">
            <a:spLocks noChangeArrowheads="1"/>
          </p:cNvSpPr>
          <p:nvPr/>
        </p:nvSpPr>
        <p:spPr bwMode="auto">
          <a:xfrm>
            <a:off x="3454400" y="3985022"/>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1</a:t>
            </a:r>
          </a:p>
        </p:txBody>
      </p:sp>
      <p:sp>
        <p:nvSpPr>
          <p:cNvPr id="5191" name="Text Box 71"/>
          <p:cNvSpPr txBox="1">
            <a:spLocks noChangeArrowheads="1"/>
          </p:cNvSpPr>
          <p:nvPr/>
        </p:nvSpPr>
        <p:spPr bwMode="auto">
          <a:xfrm>
            <a:off x="6642100" y="3985022"/>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2" name="Text Box 72"/>
          <p:cNvSpPr txBox="1">
            <a:spLocks noChangeArrowheads="1"/>
          </p:cNvSpPr>
          <p:nvPr/>
        </p:nvSpPr>
        <p:spPr bwMode="auto">
          <a:xfrm>
            <a:off x="5575300" y="3985022"/>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3" name="Text Box 73"/>
          <p:cNvSpPr txBox="1">
            <a:spLocks noChangeArrowheads="1"/>
          </p:cNvSpPr>
          <p:nvPr/>
        </p:nvSpPr>
        <p:spPr bwMode="auto">
          <a:xfrm>
            <a:off x="7556500" y="3985022"/>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194" name="Text Box 74"/>
          <p:cNvSpPr txBox="1">
            <a:spLocks noChangeArrowheads="1"/>
          </p:cNvSpPr>
          <p:nvPr/>
        </p:nvSpPr>
        <p:spPr bwMode="auto">
          <a:xfrm>
            <a:off x="8483600" y="39814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0</a:t>
            </a:r>
          </a:p>
        </p:txBody>
      </p:sp>
      <p:sp>
        <p:nvSpPr>
          <p:cNvPr id="5232" name="Text Box 112"/>
          <p:cNvSpPr txBox="1">
            <a:spLocks noChangeArrowheads="1"/>
          </p:cNvSpPr>
          <p:nvPr/>
        </p:nvSpPr>
        <p:spPr bwMode="auto">
          <a:xfrm>
            <a:off x="2628900" y="4332287"/>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1</a:t>
            </a:r>
          </a:p>
        </p:txBody>
      </p:sp>
      <p:sp>
        <p:nvSpPr>
          <p:cNvPr id="5233" name="Text Box 113"/>
          <p:cNvSpPr txBox="1">
            <a:spLocks noChangeArrowheads="1"/>
          </p:cNvSpPr>
          <p:nvPr/>
        </p:nvSpPr>
        <p:spPr bwMode="auto">
          <a:xfrm>
            <a:off x="3530600" y="4362450"/>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4" name="Text Box 114"/>
          <p:cNvSpPr txBox="1">
            <a:spLocks noChangeArrowheads="1"/>
          </p:cNvSpPr>
          <p:nvPr/>
        </p:nvSpPr>
        <p:spPr bwMode="auto">
          <a:xfrm>
            <a:off x="4533900" y="4321572"/>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5" name="Text Box 115"/>
          <p:cNvSpPr txBox="1">
            <a:spLocks noChangeArrowheads="1"/>
          </p:cNvSpPr>
          <p:nvPr/>
        </p:nvSpPr>
        <p:spPr bwMode="auto">
          <a:xfrm>
            <a:off x="5524500" y="4321572"/>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6" name="Text Box 116"/>
          <p:cNvSpPr txBox="1">
            <a:spLocks noChangeArrowheads="1"/>
          </p:cNvSpPr>
          <p:nvPr/>
        </p:nvSpPr>
        <p:spPr bwMode="auto">
          <a:xfrm>
            <a:off x="6591300" y="4321572"/>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7" name="Text Box 117"/>
          <p:cNvSpPr txBox="1">
            <a:spLocks noChangeArrowheads="1"/>
          </p:cNvSpPr>
          <p:nvPr/>
        </p:nvSpPr>
        <p:spPr bwMode="auto">
          <a:xfrm>
            <a:off x="7505700" y="4321572"/>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38" name="Text Box 118"/>
          <p:cNvSpPr txBox="1">
            <a:spLocks noChangeArrowheads="1"/>
          </p:cNvSpPr>
          <p:nvPr/>
        </p:nvSpPr>
        <p:spPr bwMode="auto">
          <a:xfrm>
            <a:off x="8496300" y="4321572"/>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FF00"/>
                </a:solidFill>
                <a:latin typeface="Times New Roman" panose="02020603050405020304" pitchFamily="18" charset="0"/>
              </a:rPr>
              <a:t>0</a:t>
            </a:r>
          </a:p>
        </p:txBody>
      </p:sp>
      <p:sp>
        <p:nvSpPr>
          <p:cNvPr id="5242" name="Text Box 122"/>
          <p:cNvSpPr txBox="1">
            <a:spLocks noChangeArrowheads="1"/>
          </p:cNvSpPr>
          <p:nvPr/>
        </p:nvSpPr>
        <p:spPr bwMode="auto">
          <a:xfrm>
            <a:off x="469900" y="281782"/>
            <a:ext cx="46482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 10 tr</a:t>
            </a:r>
            <a:r>
              <a:rPr lang="en-US" altLang="en-US" sz="2400">
                <a:latin typeface="Times New Roman" pitchFamily="18" charset="0"/>
                <a:cs typeface="Arial" charset="0"/>
              </a:rPr>
              <a:t>ă</a:t>
            </a:r>
            <a:r>
              <a:rPr lang="en-US" altLang="en-US" sz="2800">
                <a:latin typeface="Times New Roman" pitchFamily="18" charset="0"/>
                <a:cs typeface="Arial" charset="0"/>
              </a:rPr>
              <a:t>m ngh</a:t>
            </a:r>
            <a:r>
              <a:rPr lang="en-US" altLang="en-US" sz="2400">
                <a:latin typeface="Times New Roman" pitchFamily="18" charset="0"/>
                <a:cs typeface="Arial" charset="0"/>
              </a:rPr>
              <a:t>ì</a:t>
            </a:r>
            <a:r>
              <a:rPr lang="en-US" altLang="en-US" sz="2800">
                <a:latin typeface="Times New Roman" pitchFamily="18" charset="0"/>
                <a:cs typeface="Arial" charset="0"/>
              </a:rPr>
              <a:t>n gọi là </a:t>
            </a:r>
            <a:r>
              <a:rPr lang="en-US" altLang="en-US" sz="2800">
                <a:solidFill>
                  <a:srgbClr val="FF0000"/>
                </a:solidFill>
                <a:latin typeface="Times New Roman" pitchFamily="18" charset="0"/>
                <a:cs typeface="Arial" charset="0"/>
              </a:rPr>
              <a:t>1 triệu</a:t>
            </a:r>
            <a:r>
              <a:rPr lang="en-US" altLang="en-US" sz="2800">
                <a:latin typeface="Times New Roman" pitchFamily="18" charset="0"/>
                <a:cs typeface="Arial" charset="0"/>
              </a:rPr>
              <a:t>, </a:t>
            </a:r>
          </a:p>
        </p:txBody>
      </p:sp>
      <p:sp>
        <p:nvSpPr>
          <p:cNvPr id="5243" name="Text Box 123"/>
          <p:cNvSpPr txBox="1">
            <a:spLocks noChangeArrowheads="1"/>
          </p:cNvSpPr>
          <p:nvPr/>
        </p:nvSpPr>
        <p:spPr bwMode="auto">
          <a:xfrm>
            <a:off x="469900" y="728266"/>
            <a:ext cx="44196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10 triệu gọi là</a:t>
            </a:r>
            <a:r>
              <a:rPr lang="en-US" altLang="en-US" sz="2800">
                <a:solidFill>
                  <a:srgbClr val="FF0000"/>
                </a:solidFill>
                <a:latin typeface="Times New Roman" pitchFamily="18" charset="0"/>
                <a:cs typeface="Arial" charset="0"/>
              </a:rPr>
              <a:t> 1 chục triệu</a:t>
            </a:r>
            <a:r>
              <a:rPr lang="en-US" altLang="en-US" sz="2800">
                <a:latin typeface="Times New Roman" pitchFamily="18" charset="0"/>
                <a:cs typeface="Arial" charset="0"/>
              </a:rPr>
              <a:t>,</a:t>
            </a:r>
          </a:p>
        </p:txBody>
      </p:sp>
      <p:sp>
        <p:nvSpPr>
          <p:cNvPr id="5248" name="Text Box 128"/>
          <p:cNvSpPr txBox="1">
            <a:spLocks noChangeArrowheads="1"/>
          </p:cNvSpPr>
          <p:nvPr/>
        </p:nvSpPr>
        <p:spPr bwMode="auto">
          <a:xfrm>
            <a:off x="5041900" y="281782"/>
            <a:ext cx="3581400" cy="523220"/>
          </a:xfrm>
          <a:prstGeom prst="rect">
            <a:avLst/>
          </a:prstGeom>
          <a:gradFill rotWithShape="1">
            <a:gsLst>
              <a:gs pos="0">
                <a:srgbClr val="0066FF"/>
              </a:gs>
              <a:gs pos="50000">
                <a:schemeClr val="bg1"/>
              </a:gs>
              <a:gs pos="100000">
                <a:srgbClr val="00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là:1 000 000. </a:t>
            </a:r>
            <a:endParaRPr lang="en-US" altLang="en-US" sz="4000" b="0">
              <a:latin typeface="Times New Roman" pitchFamily="18" charset="0"/>
              <a:cs typeface="Arial" charset="0"/>
            </a:endParaRPr>
          </a:p>
        </p:txBody>
      </p:sp>
      <p:sp>
        <p:nvSpPr>
          <p:cNvPr id="5250" name="Text Box 130"/>
          <p:cNvSpPr txBox="1">
            <a:spLocks noChangeArrowheads="1"/>
          </p:cNvSpPr>
          <p:nvPr/>
        </p:nvSpPr>
        <p:spPr bwMode="auto">
          <a:xfrm>
            <a:off x="2349500" y="2774950"/>
            <a:ext cx="8509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Times New Roman" panose="02020603050405020304" pitchFamily="18" charset="0"/>
              </a:rPr>
              <a:t>Hàng</a:t>
            </a:r>
          </a:p>
          <a:p>
            <a:pPr eaLnBrk="1" hangingPunct="1">
              <a:spcBef>
                <a:spcPct val="50000"/>
              </a:spcBef>
            </a:pPr>
            <a:r>
              <a:rPr lang="en-US" altLang="en-US" sz="2000">
                <a:solidFill>
                  <a:srgbClr val="FF0000"/>
                </a:solidFill>
                <a:latin typeface="Times New Roman" panose="02020603050405020304" pitchFamily="18" charset="0"/>
              </a:rPr>
              <a:t> triệu</a:t>
            </a:r>
          </a:p>
        </p:txBody>
      </p:sp>
      <p:sp>
        <p:nvSpPr>
          <p:cNvPr id="5255" name="Text Box 135"/>
          <p:cNvSpPr txBox="1">
            <a:spLocks noChangeArrowheads="1"/>
          </p:cNvSpPr>
          <p:nvPr/>
        </p:nvSpPr>
        <p:spPr bwMode="auto">
          <a:xfrm>
            <a:off x="4737100" y="728266"/>
            <a:ext cx="39624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 10 000 000.</a:t>
            </a:r>
          </a:p>
        </p:txBody>
      </p:sp>
      <p:sp>
        <p:nvSpPr>
          <p:cNvPr id="5256" name="Text Box 136"/>
          <p:cNvSpPr txBox="1">
            <a:spLocks noChangeArrowheads="1"/>
          </p:cNvSpPr>
          <p:nvPr/>
        </p:nvSpPr>
        <p:spPr bwMode="auto">
          <a:xfrm>
            <a:off x="1295400" y="2647950"/>
            <a:ext cx="914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Times New Roman" panose="02020603050405020304" pitchFamily="18" charset="0"/>
              </a:rPr>
              <a:t>Hàng chục triệu</a:t>
            </a:r>
          </a:p>
        </p:txBody>
      </p:sp>
      <p:sp>
        <p:nvSpPr>
          <p:cNvPr id="5257" name="Text Box 137"/>
          <p:cNvSpPr txBox="1">
            <a:spLocks noChangeArrowheads="1"/>
          </p:cNvSpPr>
          <p:nvPr/>
        </p:nvSpPr>
        <p:spPr bwMode="auto">
          <a:xfrm>
            <a:off x="469900" y="1185466"/>
            <a:ext cx="50292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latin typeface="Times New Roman" pitchFamily="18" charset="0"/>
                <a:cs typeface="Arial" charset="0"/>
              </a:rPr>
              <a:t>10 chục triệu gọi là </a:t>
            </a:r>
            <a:r>
              <a:rPr lang="en-US" altLang="en-US" sz="2800">
                <a:solidFill>
                  <a:srgbClr val="FF0000"/>
                </a:solidFill>
                <a:latin typeface="Times New Roman" pitchFamily="18" charset="0"/>
                <a:cs typeface="Arial" charset="0"/>
              </a:rPr>
              <a:t>1 trăm triệu</a:t>
            </a:r>
            <a:r>
              <a:rPr lang="vi-VN" altLang="en-US" sz="2800">
                <a:solidFill>
                  <a:srgbClr val="FF0000"/>
                </a:solidFill>
                <a:latin typeface="Times New Roman" pitchFamily="18" charset="0"/>
                <a:cs typeface="Arial" charset="0"/>
              </a:rPr>
              <a:t>,</a:t>
            </a:r>
            <a:endParaRPr lang="en-US" altLang="en-US" sz="2800">
              <a:latin typeface="Times New Roman" pitchFamily="18" charset="0"/>
              <a:cs typeface="Arial" charset="0"/>
            </a:endParaRPr>
          </a:p>
        </p:txBody>
      </p:sp>
      <p:sp>
        <p:nvSpPr>
          <p:cNvPr id="5261" name="Text Box 141"/>
          <p:cNvSpPr txBox="1">
            <a:spLocks noChangeArrowheads="1"/>
          </p:cNvSpPr>
          <p:nvPr/>
        </p:nvSpPr>
        <p:spPr bwMode="auto">
          <a:xfrm>
            <a:off x="5499100" y="1185466"/>
            <a:ext cx="3276600" cy="523220"/>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latin typeface="Times New Roman" pitchFamily="18" charset="0"/>
                <a:cs typeface="Arial" charset="0"/>
              </a:rPr>
              <a:t>viết là:100 000 000.</a:t>
            </a:r>
          </a:p>
        </p:txBody>
      </p:sp>
      <p:sp>
        <p:nvSpPr>
          <p:cNvPr id="5262" name="Text Box 142"/>
          <p:cNvSpPr txBox="1">
            <a:spLocks noChangeArrowheads="1"/>
          </p:cNvSpPr>
          <p:nvPr/>
        </p:nvSpPr>
        <p:spPr bwMode="auto">
          <a:xfrm>
            <a:off x="381000" y="2647950"/>
            <a:ext cx="914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Times New Roman" panose="02020603050405020304" pitchFamily="18" charset="0"/>
              </a:rPr>
              <a:t>Hàng tr</a:t>
            </a:r>
            <a:r>
              <a:rPr lang="en-US" altLang="en-US" sz="1600">
                <a:solidFill>
                  <a:srgbClr val="FF0000"/>
                </a:solidFill>
                <a:latin typeface="Times New Roman" panose="02020603050405020304" pitchFamily="18" charset="0"/>
              </a:rPr>
              <a:t>ă</a:t>
            </a:r>
            <a:r>
              <a:rPr lang="en-US" altLang="en-US" sz="2000">
                <a:solidFill>
                  <a:srgbClr val="FF0000"/>
                </a:solidFill>
                <a:latin typeface="Times New Roman" panose="02020603050405020304" pitchFamily="18" charset="0"/>
              </a:rPr>
              <a:t>m triệu</a:t>
            </a:r>
          </a:p>
        </p:txBody>
      </p:sp>
      <p:sp>
        <p:nvSpPr>
          <p:cNvPr id="5263" name="Text Box 143"/>
          <p:cNvSpPr txBox="1">
            <a:spLocks noChangeArrowheads="1"/>
          </p:cNvSpPr>
          <p:nvPr/>
        </p:nvSpPr>
        <p:spPr bwMode="auto">
          <a:xfrm>
            <a:off x="-1519968" y="2279650"/>
            <a:ext cx="1439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rPr>
              <a:t>Lớp triệu</a:t>
            </a:r>
          </a:p>
        </p:txBody>
      </p:sp>
      <p:sp>
        <p:nvSpPr>
          <p:cNvPr id="5265" name="Text Box 145"/>
          <p:cNvSpPr txBox="1">
            <a:spLocks noChangeArrowheads="1"/>
          </p:cNvSpPr>
          <p:nvPr/>
        </p:nvSpPr>
        <p:spPr bwMode="auto">
          <a:xfrm>
            <a:off x="469900" y="1631950"/>
            <a:ext cx="8458200" cy="523220"/>
          </a:xfrm>
          <a:prstGeom prst="rect">
            <a:avLst/>
          </a:prstGeom>
          <a:gradFill rotWithShape="1">
            <a:gsLst>
              <a:gs pos="0">
                <a:srgbClr val="00FF00"/>
              </a:gs>
              <a:gs pos="50000">
                <a:schemeClr val="bg1"/>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solidFill>
                  <a:srgbClr val="FF0000"/>
                </a:solidFill>
                <a:latin typeface="Times New Roman" pitchFamily="18" charset="0"/>
                <a:cs typeface="Arial" charset="0"/>
              </a:rPr>
              <a:t>Lớp triệu gồm các hàng: triệu, chục triệu, tr</a:t>
            </a:r>
            <a:r>
              <a:rPr lang="en-US" altLang="en-US" sz="2400">
                <a:solidFill>
                  <a:srgbClr val="FF0000"/>
                </a:solidFill>
                <a:latin typeface="Times New Roman" pitchFamily="18" charset="0"/>
                <a:cs typeface="Arial" charset="0"/>
              </a:rPr>
              <a:t>ă</a:t>
            </a:r>
            <a:r>
              <a:rPr lang="en-US" altLang="en-US" sz="2800">
                <a:solidFill>
                  <a:srgbClr val="FF0000"/>
                </a:solidFill>
                <a:latin typeface="Times New Roman" pitchFamily="18" charset="0"/>
                <a:cs typeface="Arial" charset="0"/>
              </a:rPr>
              <a:t>m triệu</a:t>
            </a:r>
          </a:p>
        </p:txBody>
      </p:sp>
      <p:sp>
        <p:nvSpPr>
          <p:cNvPr id="35" name="Cloud Callout 34"/>
          <p:cNvSpPr/>
          <p:nvPr/>
        </p:nvSpPr>
        <p:spPr>
          <a:xfrm>
            <a:off x="1936750" y="281781"/>
            <a:ext cx="5238750" cy="1857724"/>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mj-lt"/>
              </a:rPr>
              <a:t>Hàng triệu, hàng chục triệu, hàng trăm triệu tạo nên </a:t>
            </a:r>
            <a:r>
              <a:rPr lang="vi-VN" sz="2800" b="1">
                <a:solidFill>
                  <a:srgbClr val="FF0000"/>
                </a:solidFill>
                <a:latin typeface="+mj-lt"/>
              </a:rPr>
              <a:t>lớp</a:t>
            </a:r>
            <a:r>
              <a:rPr lang="vi-VN" sz="2800" b="1">
                <a:solidFill>
                  <a:schemeClr val="tx1"/>
                </a:solidFill>
                <a:latin typeface="+mj-lt"/>
              </a:rPr>
              <a:t> nào?</a:t>
            </a:r>
            <a:endParaRPr lang="en-US" sz="2800" b="1">
              <a:solidFill>
                <a:schemeClr val="tx1"/>
              </a:solidFill>
              <a:latin typeface="+mj-lt"/>
            </a:endParaRPr>
          </a:p>
        </p:txBody>
      </p:sp>
      <p:sp>
        <p:nvSpPr>
          <p:cNvPr id="2" name="Cloud 1"/>
          <p:cNvSpPr/>
          <p:nvPr/>
        </p:nvSpPr>
        <p:spPr>
          <a:xfrm>
            <a:off x="2565400" y="290247"/>
            <a:ext cx="5181600" cy="165735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2">
                    <a:lumMod val="50000"/>
                  </a:schemeClr>
                </a:solidFill>
                <a:latin typeface="+mj-lt"/>
              </a:rPr>
              <a:t>Hãy</a:t>
            </a:r>
            <a:r>
              <a:rPr lang="en-US" sz="2800" b="1" dirty="0">
                <a:solidFill>
                  <a:schemeClr val="tx2">
                    <a:lumMod val="50000"/>
                  </a:schemeClr>
                </a:solidFill>
                <a:latin typeface="+mj-lt"/>
              </a:rPr>
              <a:t> đ</a:t>
            </a:r>
            <a:r>
              <a:rPr lang="vi-VN" sz="2800" b="1" dirty="0">
                <a:solidFill>
                  <a:schemeClr val="tx2">
                    <a:lumMod val="50000"/>
                  </a:schemeClr>
                </a:solidFill>
                <a:latin typeface="+mj-lt"/>
              </a:rPr>
              <a:t>ọc lại </a:t>
            </a:r>
            <a:r>
              <a:rPr lang="en-US" sz="2800" b="1" dirty="0" err="1">
                <a:solidFill>
                  <a:schemeClr val="tx2">
                    <a:lumMod val="50000"/>
                  </a:schemeClr>
                </a:solidFill>
                <a:latin typeface="+mj-lt"/>
              </a:rPr>
              <a:t>các</a:t>
            </a:r>
            <a:r>
              <a:rPr lang="en-US" sz="2800" b="1" dirty="0">
                <a:solidFill>
                  <a:schemeClr val="tx2">
                    <a:lumMod val="50000"/>
                  </a:schemeClr>
                </a:solidFill>
                <a:latin typeface="+mj-lt"/>
              </a:rPr>
              <a:t> </a:t>
            </a:r>
            <a:r>
              <a:rPr lang="en-US" sz="2800" b="1" dirty="0" err="1">
                <a:solidFill>
                  <a:schemeClr val="tx2">
                    <a:lumMod val="50000"/>
                  </a:schemeClr>
                </a:solidFill>
                <a:latin typeface="+mj-lt"/>
              </a:rPr>
              <a:t>số</a:t>
            </a:r>
            <a:r>
              <a:rPr lang="en-US" sz="2800" b="1" dirty="0">
                <a:solidFill>
                  <a:schemeClr val="tx2">
                    <a:lumMod val="50000"/>
                  </a:schemeClr>
                </a:solidFill>
                <a:latin typeface="+mj-lt"/>
              </a:rPr>
              <a:t> </a:t>
            </a:r>
            <a:r>
              <a:rPr lang="en-US" sz="2800" b="1" dirty="0" err="1">
                <a:solidFill>
                  <a:schemeClr val="tx2">
                    <a:lumMod val="50000"/>
                  </a:schemeClr>
                </a:solidFill>
                <a:latin typeface="+mj-lt"/>
              </a:rPr>
              <a:t>sau</a:t>
            </a:r>
            <a:r>
              <a:rPr lang="vi-VN" sz="2800" b="1" dirty="0">
                <a:solidFill>
                  <a:schemeClr val="tx2">
                    <a:lumMod val="50000"/>
                  </a:schemeClr>
                </a:solidFill>
                <a:latin typeface="+mj-lt"/>
              </a:rPr>
              <a:t>.</a:t>
            </a:r>
            <a:endParaRPr lang="en-US" sz="2800" b="1" dirty="0">
              <a:solidFill>
                <a:schemeClr val="tx2">
                  <a:lumMod val="50000"/>
                </a:schemeClr>
              </a:solidFill>
              <a:latin typeface="+mj-lt"/>
            </a:endParaRPr>
          </a:p>
        </p:txBody>
      </p:sp>
    </p:spTree>
    <p:extLst>
      <p:ext uri="{BB962C8B-B14F-4D97-AF65-F5344CB8AC3E}">
        <p14:creationId xmlns:p14="http://schemas.microsoft.com/office/powerpoint/2010/main" val="354067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242"/>
                                        </p:tgtEl>
                                        <p:attrNameLst>
                                          <p:attrName>style.visibility</p:attrName>
                                        </p:attrNameLst>
                                      </p:cBhvr>
                                      <p:to>
                                        <p:strVal val="visible"/>
                                      </p:to>
                                    </p:set>
                                    <p:anim to="" calcmode="lin" valueType="num">
                                      <p:cBhvr>
                                        <p:cTn id="17" dur="1" fill="hold"/>
                                        <p:tgtEl>
                                          <p:spTgt spid="5242"/>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248"/>
                                        </p:tgtEl>
                                        <p:attrNameLst>
                                          <p:attrName>style.visibility</p:attrName>
                                        </p:attrNameLst>
                                      </p:cBhvr>
                                      <p:to>
                                        <p:strVal val="visible"/>
                                      </p:to>
                                    </p:set>
                                    <p:anim to="" calcmode="lin" valueType="num">
                                      <p:cBhvr>
                                        <p:cTn id="22" dur="1" fill="hold"/>
                                        <p:tgtEl>
                                          <p:spTgt spid="5248"/>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243"/>
                                        </p:tgtEl>
                                        <p:attrNameLst>
                                          <p:attrName>style.visibility</p:attrName>
                                        </p:attrNameLst>
                                      </p:cBhvr>
                                      <p:to>
                                        <p:strVal val="visible"/>
                                      </p:to>
                                    </p:set>
                                    <p:animEffect transition="in" filter="diamond(in)">
                                      <p:cBhvr>
                                        <p:cTn id="31" dur="2000"/>
                                        <p:tgtEl>
                                          <p:spTgt spid="524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255"/>
                                        </p:tgtEl>
                                        <p:attrNameLst>
                                          <p:attrName>style.visibility</p:attrName>
                                        </p:attrNameLst>
                                      </p:cBhvr>
                                      <p:to>
                                        <p:strVal val="visible"/>
                                      </p:to>
                                    </p:set>
                                    <p:animEffect transition="in" filter="checkerboard(across)">
                                      <p:cBhvr>
                                        <p:cTn id="36" dur="500"/>
                                        <p:tgtEl>
                                          <p:spTgt spid="525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5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257"/>
                                        </p:tgtEl>
                                        <p:attrNameLst>
                                          <p:attrName>style.visibility</p:attrName>
                                        </p:attrNameLst>
                                      </p:cBhvr>
                                      <p:to>
                                        <p:strVal val="visible"/>
                                      </p:to>
                                    </p:set>
                                    <p:animEffect transition="in" filter="box(in)">
                                      <p:cBhvr>
                                        <p:cTn id="45" dur="500"/>
                                        <p:tgtEl>
                                          <p:spTgt spid="52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261"/>
                                        </p:tgtEl>
                                        <p:attrNameLst>
                                          <p:attrName>style.visibility</p:attrName>
                                        </p:attrNameLst>
                                      </p:cBhvr>
                                      <p:to>
                                        <p:strVal val="visible"/>
                                      </p:to>
                                    </p:set>
                                    <p:anim calcmode="lin" valueType="num">
                                      <p:cBhvr additive="base">
                                        <p:cTn id="50" dur="500" fill="hold"/>
                                        <p:tgtEl>
                                          <p:spTgt spid="5261"/>
                                        </p:tgtEl>
                                        <p:attrNameLst>
                                          <p:attrName>ppt_x</p:attrName>
                                        </p:attrNameLst>
                                      </p:cBhvr>
                                      <p:tavLst>
                                        <p:tav tm="0">
                                          <p:val>
                                            <p:strVal val="#ppt_x"/>
                                          </p:val>
                                        </p:tav>
                                        <p:tav tm="100000">
                                          <p:val>
                                            <p:strVal val="#ppt_x"/>
                                          </p:val>
                                        </p:tav>
                                      </p:tavLst>
                                    </p:anim>
                                    <p:anim calcmode="lin" valueType="num">
                                      <p:cBhvr additive="base">
                                        <p:cTn id="51" dur="500" fill="hold"/>
                                        <p:tgtEl>
                                          <p:spTgt spid="526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26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35"/>
                                        </p:tgtEl>
                                      </p:cBhvr>
                                    </p:animEffect>
                                    <p:set>
                                      <p:cBhvr>
                                        <p:cTn id="65" dur="1" fill="hold">
                                          <p:stCondLst>
                                            <p:cond delay="499"/>
                                          </p:stCondLst>
                                        </p:cTn>
                                        <p:tgtEl>
                                          <p:spTgt spid="3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0" nodeType="clickEffect">
                                  <p:stCondLst>
                                    <p:cond delay="0"/>
                                  </p:stCondLst>
                                  <p:childTnLst>
                                    <p:animMotion origin="layout" path="M 0 0  L 0.25 0  E" pathEditMode="relative" ptsTypes="">
                                      <p:cBhvr>
                                        <p:cTn id="69" dur="2000" fill="hold"/>
                                        <p:tgtEl>
                                          <p:spTgt spid="5263"/>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5265"/>
                                        </p:tgtEl>
                                        <p:attrNameLst>
                                          <p:attrName>style.visibility</p:attrName>
                                        </p:attrNameLst>
                                      </p:cBhvr>
                                      <p:to>
                                        <p:strVal val="visible"/>
                                      </p:to>
                                    </p:set>
                                    <p:animEffect transition="in" filter="diamond(in)">
                                      <p:cBhvr>
                                        <p:cTn id="74" dur="2000"/>
                                        <p:tgtEl>
                                          <p:spTgt spid="5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 grpId="0" animBg="1"/>
      <p:bldP spid="5243" grpId="0" animBg="1"/>
      <p:bldP spid="5248" grpId="0" animBg="1"/>
      <p:bldP spid="5250" grpId="0"/>
      <p:bldP spid="5255" grpId="0" animBg="1"/>
      <p:bldP spid="5256" grpId="0"/>
      <p:bldP spid="5257" grpId="0" animBg="1"/>
      <p:bldP spid="5261" grpId="0" animBg="1"/>
      <p:bldP spid="5262" grpId="0"/>
      <p:bldP spid="5263" grpId="0"/>
      <p:bldP spid="5265" grpId="0" animBg="1"/>
      <p:bldP spid="35" grpId="0" animBg="1"/>
      <p:bldP spid="35" grpId="1" animBg="1"/>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quot;/&gt;&lt;property id=&quot;20307&quot; value=&quot;258&quot;/&gt;&lt;/object&gt;&lt;/object&gt;&lt;object type=&quot;8&quot; unique_id=&quot;1001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1722</Words>
  <Application>Microsoft Office PowerPoint</Application>
  <PresentationFormat>On-screen Show (16:9)</PresentationFormat>
  <Paragraphs>379</Paragraphs>
  <Slides>26</Slides>
  <Notes>11</Notes>
  <HiddenSlides>0</HiddenSlides>
  <MMClips>14</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1" baseType="lpstr">
      <vt:lpstr>微软雅黑</vt:lpstr>
      <vt:lpstr>宋体</vt:lpstr>
      <vt:lpstr>.VnAristote</vt:lpstr>
      <vt:lpstr>.VnTime</vt:lpstr>
      <vt:lpstr>Arial</vt:lpstr>
      <vt:lpstr>Broadway</vt:lpstr>
      <vt:lpstr>Calibri</vt:lpstr>
      <vt:lpstr>Raavi</vt:lpstr>
      <vt:lpstr>Times New Roman</vt:lpstr>
      <vt:lpstr>UTM Cooper Black</vt:lpstr>
      <vt:lpstr>VNI-Times</vt:lpstr>
      <vt:lpstr>Office Theme</vt:lpstr>
      <vt:lpstr>4_Office Theme</vt:lpstr>
      <vt:lpstr>5_Office Theme</vt:lpstr>
      <vt:lpstr>Clip</vt:lpstr>
      <vt:lpstr>TOÁN  LỚP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 Hanh</cp:lastModifiedBy>
  <cp:revision>132</cp:revision>
  <dcterms:created xsi:type="dcterms:W3CDTF">2020-08-10T08:10:46Z</dcterms:created>
  <dcterms:modified xsi:type="dcterms:W3CDTF">2022-09-15T14:54:03Z</dcterms:modified>
</cp:coreProperties>
</file>