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335" r:id="rId3"/>
    <p:sldId id="336" r:id="rId4"/>
    <p:sldId id="324" r:id="rId5"/>
    <p:sldId id="325" r:id="rId6"/>
    <p:sldId id="327" r:id="rId7"/>
    <p:sldId id="328" r:id="rId8"/>
    <p:sldId id="329" r:id="rId9"/>
    <p:sldId id="310" r:id="rId10"/>
    <p:sldId id="305" r:id="rId11"/>
    <p:sldId id="306" r:id="rId12"/>
    <p:sldId id="307" r:id="rId13"/>
    <p:sldId id="308" r:id="rId14"/>
    <p:sldId id="311" r:id="rId15"/>
    <p:sldId id="312" r:id="rId16"/>
    <p:sldId id="320" r:id="rId17"/>
    <p:sldId id="260" r:id="rId18"/>
    <p:sldId id="259" r:id="rId19"/>
    <p:sldId id="331" r:id="rId20"/>
    <p:sldId id="263" r:id="rId21"/>
    <p:sldId id="294" r:id="rId22"/>
    <p:sldId id="295" r:id="rId23"/>
    <p:sldId id="296" r:id="rId24"/>
    <p:sldId id="334" r:id="rId25"/>
    <p:sldId id="322" r:id="rId26"/>
    <p:sldId id="323" r:id="rId27"/>
    <p:sldId id="28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8B96"/>
    <a:srgbClr val="E2C8AF"/>
    <a:srgbClr val="D3BF9F"/>
    <a:srgbClr val="F6D8C3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8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-732" y="-102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42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2192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28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pPr lvl="0" algn="r" eaLnBrk="1" hangingPunct="1"/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146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907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4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258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39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2791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606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32.png"/><Relationship Id="rId10" Type="http://schemas.microsoft.com/office/2007/relationships/media" Target="../media/media5.mp3"/><Relationship Id="rId4" Type="http://schemas.openxmlformats.org/officeDocument/2006/relationships/audio" Target="../media/audio1.wav"/><Relationship Id="rId9" Type="http://schemas.microsoft.com/office/2007/relationships/media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32.png"/><Relationship Id="rId10" Type="http://schemas.microsoft.com/office/2007/relationships/media" Target="../media/media5.mp3"/><Relationship Id="rId4" Type="http://schemas.openxmlformats.org/officeDocument/2006/relationships/audio" Target="../media/audio1.wav"/><Relationship Id="rId9" Type="http://schemas.microsoft.com/office/2007/relationships/media" Target="../media/media4.mp3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32.png"/><Relationship Id="rId10" Type="http://schemas.microsoft.com/office/2007/relationships/media" Target="../media/media5.mp3"/><Relationship Id="rId4" Type="http://schemas.openxmlformats.org/officeDocument/2006/relationships/audio" Target="../media/audio1.wav"/><Relationship Id="rId9" Type="http://schemas.microsoft.com/office/2007/relationships/media" Target="../media/media4.mp3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32.png"/><Relationship Id="rId10" Type="http://schemas.microsoft.com/office/2007/relationships/media" Target="../media/media5.mp3"/><Relationship Id="rId4" Type="http://schemas.openxmlformats.org/officeDocument/2006/relationships/audio" Target="../media/audio1.wav"/><Relationship Id="rId9" Type="http://schemas.microsoft.com/office/2007/relationships/media" Target="../media/media4.mp3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32.png"/><Relationship Id="rId10" Type="http://schemas.microsoft.com/office/2007/relationships/media" Target="../media/media5.mp3"/><Relationship Id="rId4" Type="http://schemas.openxmlformats.org/officeDocument/2006/relationships/audio" Target="../media/audio1.wav"/><Relationship Id="rId9" Type="http://schemas.microsoft.com/office/2007/relationships/media" Target="../media/media4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29.emf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336800" y="1600202"/>
            <a:ext cx="8106400" cy="1996764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 LỚP 4</a:t>
            </a:r>
            <a:endParaRPr sz="9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Premium Vector | Happy cute little kid girl with idea lamp sig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97"/>
          <a:stretch/>
        </p:blipFill>
        <p:spPr bwMode="auto">
          <a:xfrm>
            <a:off x="1524001" y="3632202"/>
            <a:ext cx="3162699" cy="35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24 316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24 306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2 400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497878" y="1014256"/>
            <a:ext cx="5609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3600" b="1" smtClean="0"/>
              <a:t>Hai mươi bốn nghìn ba trăm mười s</a:t>
            </a:r>
            <a:r>
              <a:rPr lang="en-US" sz="3600" b="1" smtClean="0"/>
              <a:t>áu</a:t>
            </a:r>
            <a:r>
              <a:rPr lang="vi-VN" sz="3600" b="1" smtClean="0"/>
              <a:t> viết l</a:t>
            </a:r>
            <a:r>
              <a:rPr lang="en-US" sz="3600" b="1" smtClean="0"/>
              <a:t>à:</a:t>
            </a:r>
            <a:endParaRPr lang="vi-VN" sz="3600" b="1" smtClean="0"/>
          </a:p>
        </p:txBody>
      </p:sp>
    </p:spTree>
    <p:extLst>
      <p:ext uri="{BB962C8B-B14F-4D97-AF65-F5344CB8AC3E}">
        <p14:creationId xmlns=""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2 431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24 310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24 301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24 103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01661" y="1023173"/>
            <a:ext cx="54219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3600" b="1" smtClean="0"/>
              <a:t>Hai mươi bốn nghìn ba trăm linh một viết l</a:t>
            </a:r>
            <a:r>
              <a:rPr lang="en-US" sz="3600" b="1" smtClean="0"/>
              <a:t>à:</a:t>
            </a:r>
            <a:endParaRPr lang="vi-VN" sz="3600" b="1" smtClean="0"/>
          </a:p>
        </p:txBody>
      </p:sp>
    </p:spTree>
    <p:extLst>
      <p:ext uri="{BB962C8B-B14F-4D97-AF65-F5344CB8AC3E}">
        <p14:creationId xmlns=""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180 571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180 715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18 715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180 175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338169" y="1057851"/>
            <a:ext cx="5914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3600" b="1" smtClean="0"/>
              <a:t>Một trăm t</a:t>
            </a:r>
            <a:r>
              <a:rPr lang="en-US" sz="3600" b="1" smtClean="0"/>
              <a:t>ám</a:t>
            </a:r>
            <a:r>
              <a:rPr lang="vi-VN" sz="3600" b="1" smtClean="0"/>
              <a:t> mươi nghìn bảy trăm mười lăm viết l</a:t>
            </a:r>
            <a:r>
              <a:rPr lang="en-US" sz="3600" b="1" smtClean="0"/>
              <a:t>à:</a:t>
            </a:r>
            <a:endParaRPr lang="vi-VN" sz="3600" b="1" smtClean="0"/>
          </a:p>
        </p:txBody>
      </p:sp>
    </p:spTree>
    <p:extLst>
      <p:ext uri="{BB962C8B-B14F-4D97-AF65-F5344CB8AC3E}">
        <p14:creationId xmlns=""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703 421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703 124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307 412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307 421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041854" y="961520"/>
            <a:ext cx="6311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3600" b="1" smtClean="0"/>
              <a:t>Ba trăm linh bảy nghìn bốn trăm hai mươi mốt viết l</a:t>
            </a:r>
            <a:r>
              <a:rPr lang="en-US" sz="3600" b="1" smtClean="0"/>
              <a:t>à:</a:t>
            </a:r>
            <a:endParaRPr lang="vi-VN" sz="3600" b="1" smtClean="0"/>
          </a:p>
        </p:txBody>
      </p:sp>
    </p:spTree>
    <p:extLst>
      <p:ext uri="{BB962C8B-B14F-4D97-AF65-F5344CB8AC3E}">
        <p14:creationId xmlns=""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999 999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999 990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99 999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909 999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20074" y="904824"/>
            <a:ext cx="6476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3600" b="1" smtClean="0"/>
              <a:t>Chín trăm chín mươi chín nghìn chín trăm chín mươi chín viết l</a:t>
            </a:r>
            <a:r>
              <a:rPr lang="en-US" sz="3600" b="1" smtClean="0"/>
              <a:t>à:</a:t>
            </a:r>
            <a:endParaRPr lang="vi-VN" sz="3600" b="1" smtClean="0"/>
          </a:p>
        </p:txBody>
      </p:sp>
    </p:spTree>
    <p:extLst>
      <p:ext uri="{BB962C8B-B14F-4D97-AF65-F5344CB8AC3E}">
        <p14:creationId xmlns=""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0908" y="1389136"/>
            <a:ext cx="5943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818928" y="3736457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2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475" y="3429002"/>
            <a:ext cx="5852160" cy="293533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32835" y="3604008"/>
            <a:ext cx="4663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4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Viết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số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thích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hợp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vào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chỗ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chấm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24875" y="667823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24874" y="1797561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24874" y="2618292"/>
            <a:ext cx="1844790" cy="711819"/>
          </a:xfrm>
          <a:prstGeom prst="rect">
            <a:avLst/>
          </a:prstGeom>
        </p:spPr>
      </p:pic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0" y="3438231"/>
            <a:ext cx="1894537" cy="775155"/>
          </a:xfrm>
          <a:prstGeom prst="rect">
            <a:avLst/>
          </a:prstGeom>
        </p:spPr>
      </p:pic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649072" y="645183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92D050"/>
                </a:solidFill>
              </a:rPr>
              <a:t>300 000; 400 000; 500 000 ; ... ; ... ; ... .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649072" y="1654352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00B0F0"/>
                </a:solidFill>
              </a:rPr>
              <a:t>350 000; 360 000; 370 000 ; ... ; ... ; ... .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649072" y="2518523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FFC000"/>
                </a:solidFill>
              </a:rPr>
              <a:t>399 000; 399 100; 399 200 ; ... ; ... ; ... .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649072" y="3229608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FF8B96"/>
                </a:solidFill>
              </a:rPr>
              <a:t>399 940; 399 950; 399 960 ; ... ; ... ; ... .</a:t>
            </a:r>
          </a:p>
        </p:txBody>
      </p:sp>
      <p:pic>
        <p:nvPicPr>
          <p:cNvPr id="54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0" y="4202176"/>
            <a:ext cx="1995290" cy="816378"/>
          </a:xfrm>
          <a:prstGeom prst="rect">
            <a:avLst/>
          </a:prstGeom>
        </p:spPr>
      </p:pic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649072" y="4149316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7030A0"/>
                </a:solidFill>
              </a:rPr>
              <a:t>456 784; 456 785; 456 786 ; ... ; ... ; ... .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 descr="O-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19" t="16440" r="14776" b="10264"/>
          <a:stretch/>
        </p:blipFill>
        <p:spPr bwMode="auto">
          <a:xfrm>
            <a:off x="2362200" y="-152400"/>
            <a:ext cx="7315200" cy="7315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73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1: </a:t>
            </a:r>
            <a:r>
              <a:rPr lang="vi-VN" sz="2400" b="1" dirty="0" smtClean="0">
                <a:solidFill>
                  <a:srgbClr val="C00000"/>
                </a:solidFill>
              </a:rPr>
              <a:t>300 </a:t>
            </a:r>
            <a:r>
              <a:rPr lang="vi-VN" sz="2400" b="1" dirty="0">
                <a:solidFill>
                  <a:srgbClr val="C00000"/>
                </a:solidFill>
              </a:rPr>
              <a:t>000; 400 000; 500 000 ; ... ; ... ; ... 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chấm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95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600 000; 700 000; 800 000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000; 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000; 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</p:txBody>
      </p:sp>
      <p:sp>
        <p:nvSpPr>
          <p:cNvPr id="39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60 000; 70 000; 80 000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600; 700; 800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44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5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6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47" name="组合 18"/>
          <p:cNvGrpSpPr/>
          <p:nvPr/>
        </p:nvGrpSpPr>
        <p:grpSpPr>
          <a:xfrm>
            <a:off x="-456351" y="140863"/>
            <a:ext cx="4754880" cy="2743200"/>
            <a:chOff x="889243" y="871603"/>
            <a:chExt cx="3567993" cy="2369054"/>
          </a:xfrm>
        </p:grpSpPr>
        <p:sp>
          <p:nvSpPr>
            <p:cNvPr id="48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9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0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1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50586" y="634501"/>
            <a:ext cx="429768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Giải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thích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cách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làm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  <p:vide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  <p:vide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video>
            <p:vide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</p:childTnLst>
        </p:cTn>
      </p:par>
    </p:tnLst>
    <p:bldLst>
      <p:bldP spid="34" grpId="0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8" grpId="2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1" grpId="2"/>
      <p:bldP spid="42" grpId="0"/>
      <p:bldP spid="42" grpId="1"/>
      <p:bldP spid="42" grpId="2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3"/>
          <p:cNvPicPr>
            <a:picLocks noChangeAspect="1"/>
          </p:cNvPicPr>
          <p:nvPr/>
        </p:nvPicPr>
        <p:blipFill>
          <a:blip r:embed="rId3"/>
          <a:srcRect r="4440"/>
          <a:stretch>
            <a:fillRect/>
          </a:stretch>
        </p:blipFill>
        <p:spPr>
          <a:xfrm>
            <a:off x="660401" y="3708400"/>
            <a:ext cx="3640327" cy="26911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文本框 52"/>
          <p:cNvSpPr txBox="1"/>
          <p:nvPr/>
        </p:nvSpPr>
        <p:spPr>
          <a:xfrm>
            <a:off x="914400" y="889000"/>
            <a:ext cx="10464800" cy="20774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altLang="en-US" sz="4300" b="1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altLang="en-US" sz="4300" b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vi-VN" altLang="en-US" sz="4300" b="1" smtClean="0">
                <a:latin typeface="Arial" panose="020B0604020202020204" pitchFamily="34" charset="0"/>
                <a:cs typeface="Arial" panose="020B0604020202020204" pitchFamily="34" charset="0"/>
              </a:rPr>
              <a:t> ngày </a:t>
            </a:r>
            <a:r>
              <a:rPr lang="en-US" altLang="en-US" sz="4300" b="1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vi-VN" altLang="en-US" sz="43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tháng 9 năm 2021</a:t>
            </a:r>
            <a:endParaRPr lang="en-US" altLang="en-US" sz="4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altLang="en-US" sz="43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3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(trang 10)</a:t>
            </a:r>
            <a:endParaRPr lang="en-US" altLang="zh-CN" sz="43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 </a:t>
            </a:r>
            <a:r>
              <a:rPr lang="vi-VN" sz="2400" b="1" dirty="0">
                <a:solidFill>
                  <a:srgbClr val="FF0000"/>
                </a:solidFill>
              </a:rPr>
              <a:t>350 000; 360 000; 370 000 ; ... ; ... ; ... .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điền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chỗ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chấm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6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380 000; 390 000; 400 000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380 000; 390 000;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410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380; 390; 400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3 800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3 900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4 000</a:t>
            </a:r>
            <a:endParaRPr lang="en-US" sz="2000" dirty="0">
              <a:solidFill>
                <a:prstClr val="white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45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6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7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48" name="组合 18"/>
          <p:cNvGrpSpPr/>
          <p:nvPr/>
        </p:nvGrpSpPr>
        <p:grpSpPr>
          <a:xfrm>
            <a:off x="-456351" y="140863"/>
            <a:ext cx="4572000" cy="2743200"/>
            <a:chOff x="889243" y="871603"/>
            <a:chExt cx="3567993" cy="2369054"/>
          </a:xfrm>
        </p:grpSpPr>
        <p:sp>
          <p:nvSpPr>
            <p:cNvPr id="49" name="任意多边形: 形状 19"/>
            <p:cNvSpPr/>
            <p:nvPr/>
          </p:nvSpPr>
          <p:spPr>
            <a:xfrm rot="21226217">
              <a:off x="1011554" y="1022667"/>
              <a:ext cx="3211194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0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1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2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50586" y="634501"/>
            <a:ext cx="347472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  <p:vide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video>
            <p:vide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  <p:vide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video>
          </p:childTnLst>
        </p:cTn>
      </p:par>
    </p:tnLst>
    <p:bldLst>
      <p:bldP spid="35" grpId="0"/>
      <p:bldP spid="36" grpId="0" animBg="1"/>
      <p:bldP spid="36" grpId="1" animBg="1"/>
      <p:bldP spid="36" grpId="2" animBg="1"/>
      <p:bldP spid="36" grpId="3" animBg="1"/>
      <p:bldP spid="36" grpId="4" animBg="1"/>
      <p:bldP spid="37" grpId="0" animBg="1"/>
      <p:bldP spid="37" grpId="1" animBg="1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 </a:t>
            </a:r>
            <a:r>
              <a:rPr lang="vi-VN" sz="2400" b="1" dirty="0">
                <a:solidFill>
                  <a:srgbClr val="FFC000"/>
                </a:solidFill>
              </a:rPr>
              <a:t>399 000; 399 100; 399 200 ; ... ; ... ; ... </a:t>
            </a:r>
            <a:r>
              <a:rPr lang="vi-VN" sz="2400" b="1" dirty="0" smtClean="0">
                <a:solidFill>
                  <a:srgbClr val="FFC000"/>
                </a:solidFill>
              </a:rPr>
              <a:t>.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chấm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endParaRPr lang="vi-VN" sz="2400" b="1" dirty="0">
              <a:solidFill>
                <a:srgbClr val="FFC000"/>
              </a:solidFill>
            </a:endParaRPr>
          </a:p>
        </p:txBody>
      </p:sp>
      <p:sp>
        <p:nvSpPr>
          <p:cNvPr id="24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399 300; 399 400; 399 500</a:t>
            </a:r>
          </a:p>
        </p:txBody>
      </p:sp>
      <p:sp>
        <p:nvSpPr>
          <p:cNvPr id="3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noProof="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300;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400;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</a:p>
        </p:txBody>
      </p:sp>
      <p:sp>
        <p:nvSpPr>
          <p:cNvPr id="38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39 300; 39 400; 39 500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39 301; 39 302; 39 303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4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4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5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46" name="组合 18"/>
          <p:cNvGrpSpPr/>
          <p:nvPr/>
        </p:nvGrpSpPr>
        <p:grpSpPr>
          <a:xfrm>
            <a:off x="-456351" y="140863"/>
            <a:ext cx="4572000" cy="2743200"/>
            <a:chOff x="889243" y="871603"/>
            <a:chExt cx="3567993" cy="2369054"/>
          </a:xfrm>
        </p:grpSpPr>
        <p:sp>
          <p:nvSpPr>
            <p:cNvPr id="47" name="任意多边形: 形状 19"/>
            <p:cNvSpPr/>
            <p:nvPr/>
          </p:nvSpPr>
          <p:spPr>
            <a:xfrm rot="21226217">
              <a:off x="1011554" y="1022667"/>
              <a:ext cx="3211194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8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9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0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50586" y="634501"/>
            <a:ext cx="347472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video>
            <p:vide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  <p:vide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  <p:vide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video>
          </p:childTnLst>
        </p:cTn>
      </p:par>
    </p:tnLst>
    <p:bldLst>
      <p:bldP spid="23" grpId="0"/>
      <p:bldP spid="24" grpId="0" animBg="1"/>
      <p:bldP spid="24" grpId="1" animBg="1"/>
      <p:bldP spid="24" grpId="2" animBg="1"/>
      <p:bldP spid="24" grpId="3" animBg="1"/>
      <p:bldP spid="24" grpId="4" animBg="1"/>
      <p:bldP spid="35" grpId="0" animBg="1"/>
      <p:bldP spid="35" grpId="1" animBg="1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0" grpId="2"/>
      <p:bldP spid="41" grpId="0"/>
      <p:bldP spid="41" grpId="1"/>
      <p:bldP spid="41" grpId="2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4: </a:t>
            </a:r>
            <a:r>
              <a:rPr lang="vi-VN" sz="2400" b="1" dirty="0">
                <a:solidFill>
                  <a:srgbClr val="FFFF00"/>
                </a:solidFill>
              </a:rPr>
              <a:t>399 940; 399 950; 399 960 ; ... ; ... ; ... 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chấm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7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vi-VN" sz="2000" b="1" dirty="0" smtClean="0">
                <a:solidFill>
                  <a:srgbClr val="FFFF00"/>
                </a:solidFill>
              </a:rPr>
              <a:t>39</a:t>
            </a:r>
            <a:r>
              <a:rPr lang="en-US" sz="2000" b="1" dirty="0" smtClean="0">
                <a:solidFill>
                  <a:srgbClr val="FFFF00"/>
                </a:solidFill>
              </a:rPr>
              <a:t>9</a:t>
            </a:r>
            <a:r>
              <a:rPr lang="vi-VN" sz="2000" b="1" dirty="0" smtClean="0">
                <a:solidFill>
                  <a:srgbClr val="FFFF00"/>
                </a:solidFill>
              </a:rPr>
              <a:t> </a:t>
            </a:r>
            <a:r>
              <a:rPr lang="vi-VN" sz="2000" b="1" dirty="0">
                <a:solidFill>
                  <a:srgbClr val="FFFF00"/>
                </a:solidFill>
              </a:rPr>
              <a:t>9</a:t>
            </a:r>
            <a:r>
              <a:rPr lang="en-US" sz="2000" b="1" dirty="0">
                <a:solidFill>
                  <a:srgbClr val="FFFF00"/>
                </a:solidFill>
              </a:rPr>
              <a:t>70</a:t>
            </a:r>
            <a:r>
              <a:rPr lang="vi-VN" sz="2000" b="1" dirty="0">
                <a:solidFill>
                  <a:srgbClr val="FFFF00"/>
                </a:solidFill>
              </a:rPr>
              <a:t>; </a:t>
            </a:r>
            <a:r>
              <a:rPr lang="vi-VN" sz="2000" b="1" dirty="0" smtClean="0">
                <a:solidFill>
                  <a:srgbClr val="FFFF00"/>
                </a:solidFill>
              </a:rPr>
              <a:t>39</a:t>
            </a:r>
            <a:r>
              <a:rPr lang="en-US" sz="2000" b="1" dirty="0" smtClean="0">
                <a:solidFill>
                  <a:srgbClr val="FFFF00"/>
                </a:solidFill>
              </a:rPr>
              <a:t>9</a:t>
            </a:r>
            <a:r>
              <a:rPr lang="vi-VN" sz="2000" b="1" dirty="0" smtClean="0">
                <a:solidFill>
                  <a:srgbClr val="FFFF00"/>
                </a:solidFill>
              </a:rPr>
              <a:t> </a:t>
            </a:r>
            <a:r>
              <a:rPr lang="vi-VN" sz="2000" b="1" dirty="0">
                <a:solidFill>
                  <a:srgbClr val="FFFF00"/>
                </a:solidFill>
              </a:rPr>
              <a:t>9</a:t>
            </a:r>
            <a:r>
              <a:rPr lang="en-US" sz="2000" b="1" dirty="0">
                <a:solidFill>
                  <a:srgbClr val="FFFF00"/>
                </a:solidFill>
              </a:rPr>
              <a:t>80</a:t>
            </a:r>
            <a:r>
              <a:rPr lang="vi-VN" sz="2000" b="1" dirty="0">
                <a:solidFill>
                  <a:srgbClr val="FFFF00"/>
                </a:solidFill>
              </a:rPr>
              <a:t>; </a:t>
            </a:r>
            <a:r>
              <a:rPr lang="vi-VN" sz="2000" b="1" dirty="0" smtClean="0">
                <a:solidFill>
                  <a:srgbClr val="FFFF00"/>
                </a:solidFill>
              </a:rPr>
              <a:t>39</a:t>
            </a:r>
            <a:r>
              <a:rPr lang="en-US" sz="2000" b="1" dirty="0" smtClean="0">
                <a:solidFill>
                  <a:srgbClr val="FFFF00"/>
                </a:solidFill>
              </a:rPr>
              <a:t>9</a:t>
            </a:r>
            <a:r>
              <a:rPr lang="vi-VN" sz="2000" b="1" dirty="0" smtClean="0">
                <a:solidFill>
                  <a:srgbClr val="FFFF00"/>
                </a:solidFill>
              </a:rPr>
              <a:t> </a:t>
            </a:r>
            <a:r>
              <a:rPr lang="vi-VN" sz="2000" b="1" dirty="0">
                <a:solidFill>
                  <a:srgbClr val="FFFF00"/>
                </a:solidFill>
              </a:rPr>
              <a:t>9</a:t>
            </a:r>
            <a:r>
              <a:rPr lang="en-US" sz="2000" b="1" dirty="0">
                <a:solidFill>
                  <a:srgbClr val="FFFF00"/>
                </a:solidFill>
              </a:rPr>
              <a:t>90</a:t>
            </a:r>
            <a:endParaRPr lang="en-US" sz="2000" dirty="0">
              <a:solidFill>
                <a:prstClr val="white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vi-VN" sz="2000" b="1" dirty="0" smtClean="0">
                <a:solidFill>
                  <a:srgbClr val="FFFF00"/>
                </a:solidFill>
              </a:rPr>
              <a:t>39 </a:t>
            </a:r>
            <a:r>
              <a:rPr lang="vi-VN" sz="2000" b="1" dirty="0">
                <a:solidFill>
                  <a:srgbClr val="FFFF00"/>
                </a:solidFill>
              </a:rPr>
              <a:t>9</a:t>
            </a:r>
            <a:r>
              <a:rPr lang="en-US" sz="2000" b="1" dirty="0">
                <a:solidFill>
                  <a:srgbClr val="FFFF00"/>
                </a:solidFill>
              </a:rPr>
              <a:t>70</a:t>
            </a:r>
            <a:r>
              <a:rPr lang="vi-VN" sz="2000" b="1" dirty="0">
                <a:solidFill>
                  <a:srgbClr val="FFFF00"/>
                </a:solidFill>
              </a:rPr>
              <a:t>; </a:t>
            </a:r>
            <a:r>
              <a:rPr lang="vi-VN" sz="2000" b="1" dirty="0" smtClean="0">
                <a:solidFill>
                  <a:srgbClr val="FFFF00"/>
                </a:solidFill>
              </a:rPr>
              <a:t>39 </a:t>
            </a:r>
            <a:r>
              <a:rPr lang="vi-VN" sz="2000" b="1" dirty="0">
                <a:solidFill>
                  <a:srgbClr val="FFFF00"/>
                </a:solidFill>
              </a:rPr>
              <a:t>9</a:t>
            </a:r>
            <a:r>
              <a:rPr lang="en-US" sz="2000" b="1" dirty="0">
                <a:solidFill>
                  <a:srgbClr val="FFFF00"/>
                </a:solidFill>
              </a:rPr>
              <a:t>80</a:t>
            </a:r>
            <a:r>
              <a:rPr lang="vi-VN" sz="2000" b="1" dirty="0">
                <a:solidFill>
                  <a:srgbClr val="FFFF00"/>
                </a:solidFill>
              </a:rPr>
              <a:t>; </a:t>
            </a:r>
            <a:r>
              <a:rPr lang="vi-VN" sz="2000" b="1" dirty="0" smtClean="0">
                <a:solidFill>
                  <a:srgbClr val="FFFF00"/>
                </a:solidFill>
              </a:rPr>
              <a:t>39 </a:t>
            </a:r>
            <a:r>
              <a:rPr lang="vi-VN" sz="2000" b="1" dirty="0">
                <a:solidFill>
                  <a:srgbClr val="FFFF00"/>
                </a:solidFill>
              </a:rPr>
              <a:t>9</a:t>
            </a:r>
            <a:r>
              <a:rPr lang="en-US" sz="2000" b="1" dirty="0">
                <a:solidFill>
                  <a:srgbClr val="FFFF00"/>
                </a:solidFill>
              </a:rPr>
              <a:t>90</a:t>
            </a:r>
            <a:endParaRPr lang="en-US" sz="2000" dirty="0">
              <a:solidFill>
                <a:prstClr val="white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2000" b="1" dirty="0">
                <a:solidFill>
                  <a:srgbClr val="FFFF00"/>
                </a:solidFill>
              </a:rPr>
              <a:t>399 </a:t>
            </a:r>
            <a:r>
              <a:rPr lang="vi-VN" sz="2000" b="1" dirty="0" smtClean="0">
                <a:solidFill>
                  <a:srgbClr val="FFFF00"/>
                </a:solidFill>
              </a:rPr>
              <a:t>9</a:t>
            </a:r>
            <a:r>
              <a:rPr lang="en-US" sz="2000" b="1" dirty="0" smtClean="0">
                <a:solidFill>
                  <a:srgbClr val="FFFF00"/>
                </a:solidFill>
              </a:rPr>
              <a:t>61</a:t>
            </a:r>
            <a:r>
              <a:rPr lang="vi-VN" sz="2000" b="1" dirty="0" smtClean="0">
                <a:solidFill>
                  <a:srgbClr val="FFFF00"/>
                </a:solidFill>
              </a:rPr>
              <a:t>; </a:t>
            </a:r>
            <a:r>
              <a:rPr lang="vi-VN" sz="2000" b="1" dirty="0">
                <a:solidFill>
                  <a:srgbClr val="FFFF00"/>
                </a:solidFill>
              </a:rPr>
              <a:t>399 </a:t>
            </a:r>
            <a:r>
              <a:rPr lang="vi-VN" sz="2000" b="1" dirty="0" smtClean="0">
                <a:solidFill>
                  <a:srgbClr val="FFFF00"/>
                </a:solidFill>
              </a:rPr>
              <a:t>9</a:t>
            </a:r>
            <a:r>
              <a:rPr lang="en-US" sz="2000" b="1" dirty="0" smtClean="0">
                <a:solidFill>
                  <a:srgbClr val="FFFF00"/>
                </a:solidFill>
              </a:rPr>
              <a:t>62</a:t>
            </a:r>
            <a:r>
              <a:rPr lang="vi-VN" sz="2000" b="1" dirty="0" smtClean="0">
                <a:solidFill>
                  <a:srgbClr val="FFFF00"/>
                </a:solidFill>
              </a:rPr>
              <a:t>; </a:t>
            </a:r>
            <a:r>
              <a:rPr lang="vi-VN" sz="2000" b="1" dirty="0">
                <a:solidFill>
                  <a:srgbClr val="FFFF00"/>
                </a:solidFill>
              </a:rPr>
              <a:t>399 </a:t>
            </a:r>
            <a:r>
              <a:rPr lang="vi-VN" sz="2000" b="1" dirty="0" smtClean="0">
                <a:solidFill>
                  <a:srgbClr val="FFFF00"/>
                </a:solidFill>
              </a:rPr>
              <a:t>96</a:t>
            </a:r>
            <a:r>
              <a:rPr lang="en-US" sz="2000" b="1" dirty="0" smtClean="0">
                <a:solidFill>
                  <a:srgbClr val="FFFF00"/>
                </a:solidFill>
              </a:rPr>
              <a:t>3</a:t>
            </a:r>
            <a:r>
              <a:rPr lang="vi-VN" sz="2000" b="1" dirty="0" smtClean="0">
                <a:solidFill>
                  <a:srgbClr val="FFFF00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vi-VN" sz="2000" b="1" dirty="0" smtClean="0">
                <a:solidFill>
                  <a:srgbClr val="FFFF00"/>
                </a:solidFill>
              </a:rPr>
              <a:t>39</a:t>
            </a:r>
            <a:r>
              <a:rPr lang="en-US" sz="2000" b="1" dirty="0" smtClean="0">
                <a:solidFill>
                  <a:srgbClr val="FFFF00"/>
                </a:solidFill>
              </a:rPr>
              <a:t>8</a:t>
            </a:r>
            <a:r>
              <a:rPr lang="vi-VN" sz="2000" b="1" dirty="0" smtClean="0">
                <a:solidFill>
                  <a:srgbClr val="FFFF00"/>
                </a:solidFill>
              </a:rPr>
              <a:t> 9</a:t>
            </a:r>
            <a:r>
              <a:rPr lang="en-US" sz="2000" b="1" dirty="0" smtClean="0">
                <a:solidFill>
                  <a:srgbClr val="FFFF00"/>
                </a:solidFill>
              </a:rPr>
              <a:t>70</a:t>
            </a:r>
            <a:r>
              <a:rPr lang="vi-VN" sz="2000" b="1" dirty="0" smtClean="0">
                <a:solidFill>
                  <a:srgbClr val="FFFF00"/>
                </a:solidFill>
              </a:rPr>
              <a:t>; 39</a:t>
            </a:r>
            <a:r>
              <a:rPr lang="en-US" sz="2000" b="1" dirty="0" smtClean="0">
                <a:solidFill>
                  <a:srgbClr val="FFFF00"/>
                </a:solidFill>
              </a:rPr>
              <a:t>8</a:t>
            </a:r>
            <a:r>
              <a:rPr lang="vi-VN" sz="2000" b="1" dirty="0" smtClean="0">
                <a:solidFill>
                  <a:srgbClr val="FFFF00"/>
                </a:solidFill>
              </a:rPr>
              <a:t> 9</a:t>
            </a:r>
            <a:r>
              <a:rPr lang="en-US" sz="2000" b="1" dirty="0" smtClean="0">
                <a:solidFill>
                  <a:srgbClr val="FFFF00"/>
                </a:solidFill>
              </a:rPr>
              <a:t>80</a:t>
            </a:r>
            <a:r>
              <a:rPr lang="vi-VN" sz="2000" b="1" dirty="0" smtClean="0">
                <a:solidFill>
                  <a:srgbClr val="FFFF00"/>
                </a:solidFill>
              </a:rPr>
              <a:t>; 39</a:t>
            </a:r>
            <a:r>
              <a:rPr lang="en-US" sz="2000" b="1" dirty="0" smtClean="0">
                <a:solidFill>
                  <a:srgbClr val="FFFF00"/>
                </a:solidFill>
              </a:rPr>
              <a:t>8</a:t>
            </a:r>
            <a:r>
              <a:rPr lang="vi-VN" sz="2000" b="1" dirty="0" smtClean="0">
                <a:solidFill>
                  <a:srgbClr val="FFFF00"/>
                </a:solidFill>
              </a:rPr>
              <a:t> 9</a:t>
            </a:r>
            <a:r>
              <a:rPr lang="en-US" sz="2000" b="1" dirty="0" smtClean="0">
                <a:solidFill>
                  <a:srgbClr val="FFFF00"/>
                </a:solidFill>
              </a:rPr>
              <a:t>90</a:t>
            </a:r>
            <a:endParaRPr lang="en-US" sz="2000" dirty="0">
              <a:solidFill>
                <a:prstClr val="white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56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59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60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61" name="组合 18"/>
          <p:cNvGrpSpPr/>
          <p:nvPr/>
        </p:nvGrpSpPr>
        <p:grpSpPr>
          <a:xfrm>
            <a:off x="-456351" y="140863"/>
            <a:ext cx="4572000" cy="2743200"/>
            <a:chOff x="889243" y="871603"/>
            <a:chExt cx="3567993" cy="2369054"/>
          </a:xfrm>
        </p:grpSpPr>
        <p:sp>
          <p:nvSpPr>
            <p:cNvPr id="62" name="任意多边形: 形状 19"/>
            <p:cNvSpPr/>
            <p:nvPr/>
          </p:nvSpPr>
          <p:spPr>
            <a:xfrm rot="21226217">
              <a:off x="1011554" y="1022667"/>
              <a:ext cx="3211194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4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5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8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50586" y="634501"/>
            <a:ext cx="347472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1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 tìm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vide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video>
            <p:vide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video>
            <p:vide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video>
            <p:vide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video>
          </p:childTnLst>
        </p:cTn>
      </p:par>
    </p:tnLst>
    <p:bldLst>
      <p:bldP spid="46" grpId="0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9" grpId="0"/>
      <p:bldP spid="49" grpId="1"/>
      <p:bldP spid="49" grpId="2"/>
      <p:bldP spid="49" grpId="3"/>
      <p:bldP spid="49" grpId="4"/>
      <p:bldP spid="49" grpId="5"/>
      <p:bldP spid="50" grpId="0"/>
      <p:bldP spid="50" grpId="1"/>
      <p:bldP spid="50" grpId="2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3" grpId="2"/>
      <p:bldP spid="54" grpId="0"/>
      <p:bldP spid="54" grpId="1"/>
      <p:bldP spid="54" grpId="2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"/>
          <p:cNvSpPr/>
          <p:nvPr/>
        </p:nvSpPr>
        <p:spPr>
          <a:xfrm>
            <a:off x="39895" y="26689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5: </a:t>
            </a:r>
            <a:r>
              <a:rPr lang="vi-VN" sz="2400" b="1" dirty="0">
                <a:solidFill>
                  <a:srgbClr val="FF0000"/>
                </a:solidFill>
              </a:rPr>
              <a:t>456 784; 456 785; 456 786 ; ... ; ... ; ... .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chỗ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chấm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vi-VN" sz="2000" b="1" dirty="0" smtClean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r>
              <a:rPr lang="vi-VN" sz="2000" b="1" dirty="0" smtClean="0">
                <a:solidFill>
                  <a:schemeClr val="bg1"/>
                </a:solidFill>
              </a:rPr>
              <a:t>6 </a:t>
            </a:r>
            <a:r>
              <a:rPr lang="vi-VN" sz="2000" b="1" dirty="0">
                <a:solidFill>
                  <a:schemeClr val="bg1"/>
                </a:solidFill>
              </a:rPr>
              <a:t>78</a:t>
            </a:r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vi-VN" sz="2000" b="1" dirty="0">
                <a:solidFill>
                  <a:schemeClr val="bg1"/>
                </a:solidFill>
              </a:rPr>
              <a:t>; </a:t>
            </a:r>
            <a:r>
              <a:rPr lang="vi-VN" sz="2000" b="1" dirty="0" smtClean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r>
              <a:rPr lang="vi-VN" sz="2000" b="1" dirty="0" smtClean="0">
                <a:solidFill>
                  <a:schemeClr val="bg1"/>
                </a:solidFill>
              </a:rPr>
              <a:t>6 </a:t>
            </a:r>
            <a:r>
              <a:rPr lang="vi-VN" sz="2000" b="1" dirty="0">
                <a:solidFill>
                  <a:schemeClr val="bg1"/>
                </a:solidFill>
              </a:rPr>
              <a:t>78</a:t>
            </a:r>
            <a:r>
              <a:rPr lang="en-US" sz="2000" b="1" dirty="0">
                <a:solidFill>
                  <a:schemeClr val="bg1"/>
                </a:solidFill>
              </a:rPr>
              <a:t>8</a:t>
            </a:r>
            <a:r>
              <a:rPr lang="vi-VN" sz="2000" b="1" dirty="0">
                <a:solidFill>
                  <a:schemeClr val="bg1"/>
                </a:solidFill>
              </a:rPr>
              <a:t>; </a:t>
            </a:r>
            <a:r>
              <a:rPr lang="vi-VN" sz="2000" b="1" dirty="0" smtClean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r>
              <a:rPr lang="vi-VN" sz="2000" b="1" dirty="0" smtClean="0">
                <a:solidFill>
                  <a:schemeClr val="bg1"/>
                </a:solidFill>
              </a:rPr>
              <a:t>6 </a:t>
            </a:r>
            <a:r>
              <a:rPr lang="vi-VN" sz="2000" b="1" dirty="0">
                <a:solidFill>
                  <a:schemeClr val="bg1"/>
                </a:solidFill>
              </a:rPr>
              <a:t>78</a:t>
            </a:r>
            <a:r>
              <a:rPr lang="en-US" sz="2000" b="1" dirty="0">
                <a:solidFill>
                  <a:schemeClr val="bg1"/>
                </a:solidFill>
              </a:rPr>
              <a:t>9</a:t>
            </a:r>
            <a:r>
              <a:rPr lang="vi-VN" sz="2000" b="1" dirty="0">
                <a:solidFill>
                  <a:schemeClr val="bg1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vi-VN" sz="2000" b="1" dirty="0">
                <a:solidFill>
                  <a:schemeClr val="bg1"/>
                </a:solidFill>
              </a:rPr>
              <a:t>6 78</a:t>
            </a:r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vi-VN" sz="2000" b="1" dirty="0">
                <a:solidFill>
                  <a:schemeClr val="bg1"/>
                </a:solidFill>
              </a:rPr>
              <a:t>;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vi-VN" sz="2000" b="1" dirty="0">
                <a:solidFill>
                  <a:schemeClr val="bg1"/>
                </a:solidFill>
              </a:rPr>
              <a:t>6 78</a:t>
            </a:r>
            <a:r>
              <a:rPr lang="en-US" sz="2000" b="1" dirty="0">
                <a:solidFill>
                  <a:schemeClr val="bg1"/>
                </a:solidFill>
              </a:rPr>
              <a:t>8</a:t>
            </a:r>
            <a:r>
              <a:rPr lang="vi-VN" sz="2000" b="1" dirty="0">
                <a:solidFill>
                  <a:schemeClr val="bg1"/>
                </a:solidFill>
              </a:rPr>
              <a:t>; 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vi-VN" sz="2000" b="1" dirty="0">
                <a:solidFill>
                  <a:schemeClr val="bg1"/>
                </a:solidFill>
              </a:rPr>
              <a:t>6 78</a:t>
            </a:r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2000" b="1" dirty="0" smtClean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vi-VN" sz="2000" b="1" dirty="0" smtClean="0">
                <a:solidFill>
                  <a:schemeClr val="bg1"/>
                </a:solidFill>
              </a:rPr>
              <a:t>6 78</a:t>
            </a:r>
            <a:r>
              <a:rPr lang="en-US" sz="2000" b="1" dirty="0" smtClean="0">
                <a:solidFill>
                  <a:schemeClr val="bg1"/>
                </a:solidFill>
              </a:rPr>
              <a:t>7</a:t>
            </a:r>
            <a:r>
              <a:rPr lang="vi-VN" sz="2000" b="1" dirty="0" smtClean="0">
                <a:solidFill>
                  <a:schemeClr val="bg1"/>
                </a:solidFill>
              </a:rPr>
              <a:t>; 4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vi-VN" sz="2000" b="1" dirty="0" smtClean="0">
                <a:solidFill>
                  <a:schemeClr val="bg1"/>
                </a:solidFill>
              </a:rPr>
              <a:t>6 78</a:t>
            </a:r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r>
              <a:rPr lang="vi-VN" sz="2000" b="1" dirty="0" smtClean="0">
                <a:solidFill>
                  <a:schemeClr val="bg1"/>
                </a:solidFill>
              </a:rPr>
              <a:t>; 4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vi-VN" sz="2000" b="1" dirty="0" smtClean="0">
                <a:solidFill>
                  <a:schemeClr val="bg1"/>
                </a:solidFill>
              </a:rPr>
              <a:t>6 78</a:t>
            </a:r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r>
              <a:rPr lang="vi-VN" sz="2000" b="1" dirty="0" smtClean="0">
                <a:solidFill>
                  <a:schemeClr val="bg1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vi-VN" sz="2000" b="1" dirty="0" smtClean="0">
                <a:solidFill>
                  <a:schemeClr val="bg1"/>
                </a:solidFill>
              </a:rPr>
              <a:t>46 </a:t>
            </a:r>
            <a:r>
              <a:rPr lang="vi-VN" sz="2000" b="1" dirty="0">
                <a:solidFill>
                  <a:schemeClr val="bg1"/>
                </a:solidFill>
              </a:rPr>
              <a:t>78</a:t>
            </a:r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vi-VN" sz="2000" b="1" dirty="0">
                <a:solidFill>
                  <a:schemeClr val="bg1"/>
                </a:solidFill>
              </a:rPr>
              <a:t>; </a:t>
            </a:r>
            <a:r>
              <a:rPr lang="vi-VN" sz="2000" b="1" dirty="0" smtClean="0">
                <a:solidFill>
                  <a:schemeClr val="bg1"/>
                </a:solidFill>
              </a:rPr>
              <a:t>46 </a:t>
            </a:r>
            <a:r>
              <a:rPr lang="vi-VN" sz="2000" b="1" dirty="0">
                <a:solidFill>
                  <a:schemeClr val="bg1"/>
                </a:solidFill>
              </a:rPr>
              <a:t>78</a:t>
            </a:r>
            <a:r>
              <a:rPr lang="en-US" sz="2000" b="1" dirty="0">
                <a:solidFill>
                  <a:schemeClr val="bg1"/>
                </a:solidFill>
              </a:rPr>
              <a:t>8</a:t>
            </a:r>
            <a:r>
              <a:rPr lang="vi-VN" sz="2000" b="1" dirty="0">
                <a:solidFill>
                  <a:schemeClr val="bg1"/>
                </a:solidFill>
              </a:rPr>
              <a:t>; </a:t>
            </a:r>
            <a:r>
              <a:rPr lang="vi-VN" sz="2000" b="1" dirty="0" smtClean="0">
                <a:solidFill>
                  <a:schemeClr val="bg1"/>
                </a:solidFill>
              </a:rPr>
              <a:t>46 </a:t>
            </a:r>
            <a:r>
              <a:rPr lang="vi-VN" sz="2000" b="1" dirty="0">
                <a:solidFill>
                  <a:schemeClr val="bg1"/>
                </a:solidFill>
              </a:rPr>
              <a:t>78</a:t>
            </a:r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18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19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20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-456351" y="140863"/>
            <a:ext cx="4572000" cy="2743200"/>
            <a:chOff x="889243" y="871603"/>
            <a:chExt cx="3567993" cy="2369054"/>
          </a:xfrm>
        </p:grpSpPr>
        <p:sp>
          <p:nvSpPr>
            <p:cNvPr id="22" name="任意多边形: 形状 19"/>
            <p:cNvSpPr/>
            <p:nvPr/>
          </p:nvSpPr>
          <p:spPr>
            <a:xfrm rot="21226217">
              <a:off x="1011554" y="1022667"/>
              <a:ext cx="3211194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3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24335" y="689157"/>
            <a:ext cx="347472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107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8" grpId="0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  <p:bldP spid="11" grpId="1"/>
      <p:bldP spid="11" grpId="2"/>
      <p:bldP spid="11" grpId="3"/>
      <p:bldP spid="11" grpId="4"/>
      <p:bldP spid="11" grpId="5"/>
      <p:bldP spid="12" grpId="0"/>
      <p:bldP spid="12" grpId="1"/>
      <p:bldP spid="12" grpId="2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5" grpId="2"/>
      <p:bldP spid="16" grpId="0"/>
      <p:bldP spid="16" grpId="1"/>
      <p:bldP spid="16" grpId="2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688388" y="1960563"/>
            <a:ext cx="184150" cy="4206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36791" y="1966746"/>
            <a:ext cx="5303520" cy="16459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21" y="630877"/>
            <a:ext cx="5017992" cy="540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FF0000"/>
                </a:solidFill>
              </a:rPr>
              <a:t>Vận</a:t>
            </a:r>
            <a:r>
              <a:rPr lang="en-US" altLang="vi-VN" sz="6000" dirty="0">
                <a:solidFill>
                  <a:srgbClr val="FF0000"/>
                </a:solidFill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</a:rPr>
              <a:t>dụng</a:t>
            </a:r>
            <a:endParaRPr lang="en-US" altLang="vi-VN" sz="6000" dirty="0">
              <a:solidFill>
                <a:srgbClr val="FF0000"/>
              </a:solidFill>
            </a:endParaRPr>
          </a:p>
        </p:txBody>
      </p:sp>
      <p:pic>
        <p:nvPicPr>
          <p:cNvPr id="20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1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4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6096" y="895706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01969" y="2208498"/>
            <a:ext cx="7956432" cy="235756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629" y="1484261"/>
            <a:ext cx="2247004" cy="442573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69960" y="2700050"/>
            <a:ext cx="60356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Tạm biệt </a:t>
            </a:r>
          </a:p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và hẹn gặp lại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253038" y="1008063"/>
            <a:ext cx="3975522" cy="820807"/>
            <a:chOff x="4441088" y="670090"/>
            <a:chExt cx="4522932" cy="925622"/>
          </a:xfrm>
        </p:grpSpPr>
        <p:grpSp>
          <p:nvGrpSpPr>
            <p:cNvPr id="8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616575" y="2093913"/>
            <a:ext cx="6229681" cy="2478345"/>
            <a:chOff x="4441088" y="302494"/>
            <a:chExt cx="6230441" cy="2478854"/>
          </a:xfrm>
        </p:grpSpPr>
        <p:grpSp>
          <p:nvGrpSpPr>
            <p:cNvPr id="14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1734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Đoc,viết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6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Nêu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giá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trị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của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Tạo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dãy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cách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đều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6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微软雅黑" pitchFamily="34" charset="-122"/>
                  <a:cs typeface="宋体" charset="-122"/>
                </a:rPr>
                <a:t>.</a:t>
              </a:r>
              <a:endParaRPr lang="zh-CN" altLang="en-US" sz="1333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微软雅黑" pitchFamily="34" charset="-122"/>
                <a:cs typeface="宋体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0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22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41" y="-663977"/>
            <a:ext cx="3368547" cy="3487437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5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11"/>
          <p:cNvGrpSpPr/>
          <p:nvPr/>
        </p:nvGrpSpPr>
        <p:grpSpPr>
          <a:xfrm>
            <a:off x="286608" y="179695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38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3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50015" y="819719"/>
            <a:ext cx="3840480" cy="7481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7379" y="935461"/>
            <a:ext cx="39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1: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Viết theo mẫu: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7414531"/>
              </p:ext>
            </p:extLst>
          </p:nvPr>
        </p:nvGraphicFramePr>
        <p:xfrm>
          <a:off x="-37860" y="2501087"/>
          <a:ext cx="12006968" cy="428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88"/>
                <a:gridCol w="1035088"/>
                <a:gridCol w="1035088"/>
                <a:gridCol w="1035088"/>
                <a:gridCol w="1035088"/>
                <a:gridCol w="1035088"/>
                <a:gridCol w="1035088"/>
                <a:gridCol w="4407452"/>
              </a:tblGrid>
              <a:tr h="113371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Viết</a:t>
                      </a:r>
                      <a:r>
                        <a:rPr lang="vi-VN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số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Trăm</a:t>
                      </a:r>
                      <a:r>
                        <a:rPr lang="vi-VN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nghìn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Chục nghìn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Nghìn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Trăm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Chục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Đơn</a:t>
                      </a:r>
                      <a:r>
                        <a:rPr lang="vi-VN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vị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Đọc số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371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653 267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5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6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7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Sáu</a:t>
                      </a:r>
                      <a:r>
                        <a:rPr lang="vi-VN" sz="20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 trăm năm mươi ba nghìn hai trăm sáu mươi bảy.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6834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2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5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3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0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1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375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Bảy trăm</a:t>
                      </a:r>
                      <a:r>
                        <a:rPr lang="vi-VN" sz="20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 hai </a:t>
                      </a:r>
                      <a:r>
                        <a:rPr lang="vi-VN" sz="2000" b="1" baseline="0" smtClean="0">
                          <a:solidFill>
                            <a:srgbClr val="0000FF"/>
                          </a:solidFill>
                          <a:latin typeface="+mj-lt"/>
                        </a:rPr>
                        <a:t>mươi </a:t>
                      </a:r>
                      <a:r>
                        <a:rPr lang="en-US" sz="2000" b="1" baseline="0" smtClean="0">
                          <a:solidFill>
                            <a:srgbClr val="0000FF"/>
                          </a:solidFill>
                          <a:latin typeface="+mj-lt"/>
                        </a:rPr>
                        <a:t>tám</a:t>
                      </a:r>
                      <a:r>
                        <a:rPr lang="vi-VN" sz="2000" b="1" baseline="0" smtClean="0">
                          <a:solidFill>
                            <a:srgbClr val="0000FF"/>
                          </a:solidFill>
                          <a:latin typeface="+mj-lt"/>
                        </a:rPr>
                        <a:t> </a:t>
                      </a:r>
                      <a:r>
                        <a:rPr lang="vi-VN" sz="2000" b="1" baseline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nghìn ba trăm linh chín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6834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 smtClean="0">
                          <a:solidFill>
                            <a:srgbClr val="0000FF"/>
                          </a:solidFill>
                          <a:latin typeface="+mj-lt"/>
                        </a:rPr>
                        <a:t>425 736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27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7626169"/>
              </p:ext>
            </p:extLst>
          </p:nvPr>
        </p:nvGraphicFramePr>
        <p:xfrm>
          <a:off x="105635" y="1597048"/>
          <a:ext cx="11969017" cy="490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732"/>
                <a:gridCol w="1042479"/>
                <a:gridCol w="1111348"/>
                <a:gridCol w="970671"/>
                <a:gridCol w="968565"/>
                <a:gridCol w="1081359"/>
                <a:gridCol w="1081359"/>
                <a:gridCol w="4399504"/>
              </a:tblGrid>
              <a:tr h="1294012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Viết</a:t>
                      </a:r>
                      <a:r>
                        <a:rPr lang="vi-VN" sz="2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số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Trăm</a:t>
                      </a:r>
                      <a:r>
                        <a:rPr lang="vi-VN" sz="2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nghìn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Chục nghìn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Nghìn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Trăm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Chục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Đơn</a:t>
                      </a:r>
                      <a:r>
                        <a:rPr lang="vi-VN" sz="2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vị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Đọc số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887"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653 267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6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5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3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2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6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7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latin typeface="+mj-lt"/>
                        </a:rPr>
                        <a:t>S</a:t>
                      </a:r>
                      <a:r>
                        <a:rPr lang="vi-VN" sz="2000" b="0" dirty="0" smtClean="0">
                          <a:latin typeface="+mj-lt"/>
                        </a:rPr>
                        <a:t>áu</a:t>
                      </a:r>
                      <a:r>
                        <a:rPr lang="vi-VN" sz="2000" b="0" baseline="0" dirty="0" smtClean="0">
                          <a:latin typeface="+mj-lt"/>
                        </a:rPr>
                        <a:t> trăm năm mươi ba nghìn hai trăm sáu mươi bảy.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88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425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301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4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2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5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3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0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1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Bốn trăm</a:t>
                      </a:r>
                      <a:r>
                        <a:rPr lang="vi-VN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hai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mươi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lăm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ba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trăm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linh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887"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728 309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Bảy trăm</a:t>
                      </a:r>
                      <a:r>
                        <a:rPr lang="vi-VN" sz="2000" b="0" baseline="0" dirty="0" smtClean="0">
                          <a:latin typeface="+mj-lt"/>
                        </a:rPr>
                        <a:t> hai mươi tắm nghìn ba trăm linh chín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887">
                <a:tc>
                  <a:txBody>
                    <a:bodyPr/>
                    <a:lstStyle/>
                    <a:p>
                      <a:r>
                        <a:rPr lang="vi-VN" sz="2000" b="0" dirty="0" smtClean="0">
                          <a:latin typeface="+mj-lt"/>
                        </a:rPr>
                        <a:t>425 736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Bốn trăm</a:t>
                      </a:r>
                      <a:r>
                        <a:rPr lang="vi-VN" sz="20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hai mơi lăm nghìn bảy trăm ba mươi sáu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901737" y="219218"/>
            <a:ext cx="3840480" cy="7481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79434" y="331680"/>
            <a:ext cx="39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1: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Viết theo mẫu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4" name="AutoShape 58"/>
          <p:cNvSpPr>
            <a:spLocks noChangeArrowheads="1"/>
          </p:cNvSpPr>
          <p:nvPr/>
        </p:nvSpPr>
        <p:spPr bwMode="auto">
          <a:xfrm>
            <a:off x="1182152" y="322679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1334552" y="337919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utoShape 58"/>
          <p:cNvSpPr>
            <a:spLocks noChangeArrowheads="1"/>
          </p:cNvSpPr>
          <p:nvPr/>
        </p:nvSpPr>
        <p:spPr bwMode="auto">
          <a:xfrm>
            <a:off x="1486952" y="353159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990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/>
          <p:cNvPicPr>
            <a:picLocks noChangeAspect="1"/>
          </p:cNvPicPr>
          <p:nvPr/>
        </p:nvPicPr>
        <p:blipFill rotWithShape="1">
          <a:blip r:embed="rId2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34" y="3195926"/>
            <a:ext cx="2657089" cy="3656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349" y="1132498"/>
            <a:ext cx="1061412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2: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) Đọc các số sau: 2453, 65 243, 762 543, 53 620</a:t>
            </a: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 b) Cho biết chữ số 5 ở mỗi số trên thuộc hàng nào?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2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6268"/>
            <a:ext cx="3534770" cy="2010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754" y="258615"/>
            <a:ext cx="935694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2453: Hai nghìn bốn trăm năm mươi ba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65 243: Sáu mươi lăm nghìn hai trăm bốn mươi ba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762 543: Bẩy trăm sáu mươi hai nghìn năm trăm bốn mươi ba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53 620: Năm mươi ba nghìn sáu trăm hai mươi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8664362"/>
              </p:ext>
            </p:extLst>
          </p:nvPr>
        </p:nvGraphicFramePr>
        <p:xfrm>
          <a:off x="2982350" y="3099925"/>
          <a:ext cx="9149394" cy="31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55"/>
                <a:gridCol w="1148820"/>
                <a:gridCol w="1441857"/>
                <a:gridCol w="1229618"/>
                <a:gridCol w="1304248"/>
                <a:gridCol w="1304248"/>
                <a:gridCol w="1304248"/>
              </a:tblGrid>
              <a:tr h="776676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Viết</a:t>
                      </a:r>
                      <a:r>
                        <a:rPr lang="vi-VN" sz="2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số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Trăm</a:t>
                      </a:r>
                      <a:r>
                        <a:rPr lang="vi-VN" sz="2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nghìn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Chục nghìn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Nghìn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Trăm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Chục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Đơn</a:t>
                      </a:r>
                      <a:r>
                        <a:rPr lang="vi-VN" sz="2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vị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06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2453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2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4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06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65 243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6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2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4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06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762 543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7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6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2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4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15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53 620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6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2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j-lt"/>
                        </a:rPr>
                        <a:t>0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357" y="1"/>
            <a:ext cx="2601643" cy="1828800"/>
          </a:xfrm>
          <a:prstGeom prst="rect">
            <a:avLst/>
          </a:prstGeom>
        </p:spPr>
      </p:pic>
      <p:sp>
        <p:nvSpPr>
          <p:cNvPr id="8" name="AutoShape 58"/>
          <p:cNvSpPr>
            <a:spLocks noChangeArrowheads="1"/>
          </p:cNvSpPr>
          <p:nvPr/>
        </p:nvSpPr>
        <p:spPr bwMode="auto">
          <a:xfrm>
            <a:off x="1182152" y="302207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AutoShape 58"/>
          <p:cNvSpPr>
            <a:spLocks noChangeArrowheads="1"/>
          </p:cNvSpPr>
          <p:nvPr/>
        </p:nvSpPr>
        <p:spPr bwMode="auto">
          <a:xfrm>
            <a:off x="1334552" y="317447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53 620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1486952" y="3326871"/>
            <a:ext cx="6872288" cy="1920240"/>
          </a:xfrm>
          <a:prstGeom prst="cloudCallout">
            <a:avLst>
              <a:gd name="adj1" fmla="val -27421"/>
              <a:gd name="adj2" fmla="val 11076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2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135271" y="3396204"/>
            <a:ext cx="4896002" cy="300108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57047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260826" y="1001062"/>
            <a:ext cx="4648655" cy="14555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nhanh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9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0389" y="978807"/>
            <a:ext cx="4948238" cy="2481943"/>
          </a:xfrm>
          <a:prstGeom prst="rect">
            <a:avLst/>
          </a:prstGeom>
        </p:spPr>
      </p:pic>
      <p:sp>
        <p:nvSpPr>
          <p:cNvPr id="30" name="文本框 15"/>
          <p:cNvSpPr txBox="1"/>
          <p:nvPr/>
        </p:nvSpPr>
        <p:spPr>
          <a:xfrm>
            <a:off x="7510964" y="1243953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 3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VIẾT SỐ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4 030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131890" y="1179468"/>
            <a:ext cx="5982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3600" b="1" smtClean="0"/>
              <a:t>Bốn nghìn ba trăm viết l</a:t>
            </a:r>
            <a:r>
              <a:rPr lang="en-US" sz="3600" b="1" smtClean="0"/>
              <a:t>à:</a:t>
            </a:r>
            <a:endParaRPr lang="vi-VN" sz="3600" b="1" smtClean="0"/>
          </a:p>
        </p:txBody>
      </p:sp>
    </p:spTree>
    <p:extLst>
      <p:ext uri="{BB962C8B-B14F-4D97-AF65-F5344CB8AC3E}">
        <p14:creationId xmlns=""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1403</Words>
  <Application>Microsoft Office PowerPoint</Application>
  <PresentationFormat>Custom</PresentationFormat>
  <Paragraphs>336</Paragraphs>
  <Slides>26</Slides>
  <Notes>12</Notes>
  <HiddenSlides>0</HiddenSlides>
  <MMClips>27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第一PPT，www.1ppt.com</vt:lpstr>
      <vt:lpstr>自定义设计方案</vt:lpstr>
      <vt:lpstr>TOÁN  LỚP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Tạo các dãy số cách đều có 6 chữ số.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cam le</cp:lastModifiedBy>
  <cp:revision>97</cp:revision>
  <dcterms:created xsi:type="dcterms:W3CDTF">2017-03-13T01:56:00Z</dcterms:created>
  <dcterms:modified xsi:type="dcterms:W3CDTF">2021-09-12T03:59:08Z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