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63" r:id="rId3"/>
    <p:sldId id="290" r:id="rId4"/>
    <p:sldId id="257" r:id="rId5"/>
    <p:sldId id="287" r:id="rId6"/>
    <p:sldId id="288" r:id="rId7"/>
    <p:sldId id="258" r:id="rId8"/>
    <p:sldId id="289" r:id="rId9"/>
    <p:sldId id="291" r:id="rId10"/>
    <p:sldId id="281" r:id="rId11"/>
    <p:sldId id="271" r:id="rId12"/>
    <p:sldId id="282" r:id="rId13"/>
    <p:sldId id="284" r:id="rId14"/>
    <p:sldId id="259" r:id="rId15"/>
    <p:sldId id="266" r:id="rId16"/>
    <p:sldId id="293" r:id="rId17"/>
    <p:sldId id="260" r:id="rId18"/>
    <p:sldId id="292" r:id="rId19"/>
    <p:sldId id="268" r:id="rId20"/>
    <p:sldId id="261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8633FF"/>
    <a:srgbClr val="6600FF"/>
    <a:srgbClr val="3399FF"/>
    <a:srgbClr val="0066FF"/>
    <a:srgbClr val="6666FF"/>
    <a:srgbClr val="8D71F3"/>
    <a:srgbClr val="CC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8" autoAdjust="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A8D3-39E1-45E5-BA86-D6064093B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42DC-037A-4051-82BD-E1CE9C952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F2531-6DC7-4A5A-8479-1F8ACF7B6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0127-258C-469D-9CB1-DFD41EA02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61FC-9077-4015-9BE3-0E85B7179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CC4D-0869-4E49-8ABC-5C0E2859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F322-55D3-4AAA-AA9D-3632DDE71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55D1-7F45-4198-B45A-DE075DC4D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0D05-9480-49A0-A51F-904D1BD85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D8513-AE51-4B35-A13F-B66550FCB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619F-C65E-434E-91D2-17A4682CD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7263D-792A-441D-91EC-9C2C27D6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6BD0-35E7-42B9-BCE3-ACFDBF6E4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D525-B689-4E70-9E7F-ACA18751E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1F2D-D5AE-4A0B-B7FA-8E4E75AA9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8192-E938-4302-A00C-FBEF51082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ABAE-1434-4DF5-8A79-B2A263F6B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57C0-8445-412C-A95F-9033A669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100E-DB00-4399-AA62-388F47E0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145C-E686-48F7-AF6A-C708F611A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339B-C5F5-4D07-B88F-C7EF902C4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E1B7-CD21-442F-8FF3-C5C5F05D9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8431BE-F24C-4AE0-BBCF-1D427BDD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13A5BDE-4B6E-468F-8440-77EC1D3EC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XPPRESP3\My%20Documents\THANH%20TR&#218;C\ABC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XPPRESP3\My%20Documents\THANH%20TR&#218;C\3'%20Yesterday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XPPRESP3\My%20Documents\THANH%20TR&#218;C\11_How_Can_I_Tell_Her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GADT.p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XPPRESP3\My%20Documents\THANH%20TR&#218;C\TA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90500"/>
            <a:ext cx="6870700" cy="9906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Sing a song: ABC</a:t>
            </a:r>
          </a:p>
        </p:txBody>
      </p:sp>
      <p:pic>
        <p:nvPicPr>
          <p:cNvPr id="12295" name="AB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1143000" y="2057400"/>
            <a:ext cx="70866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>
                <a:solidFill>
                  <a:schemeClr val="tx2"/>
                </a:solidFill>
                <a:latin typeface="Arial" charset="0"/>
              </a:rPr>
              <a:t>A B C D E F G</a:t>
            </a:r>
          </a:p>
          <a:p>
            <a:pPr algn="ctr">
              <a:spcBef>
                <a:spcPct val="50000"/>
              </a:spcBef>
            </a:pPr>
            <a:r>
              <a:rPr lang="en-US" sz="5000">
                <a:solidFill>
                  <a:srgbClr val="3333CC"/>
                </a:solidFill>
                <a:latin typeface="Arial" charset="0"/>
              </a:rPr>
              <a:t>H I J K L M N O P</a:t>
            </a:r>
          </a:p>
          <a:p>
            <a:pPr algn="ctr">
              <a:spcBef>
                <a:spcPct val="50000"/>
              </a:spcBef>
            </a:pPr>
            <a:r>
              <a:rPr lang="en-US" sz="5000">
                <a:solidFill>
                  <a:srgbClr val="FF0066"/>
                </a:solidFill>
                <a:latin typeface="Arial" charset="0"/>
              </a:rPr>
              <a:t>Q R S T U V</a:t>
            </a:r>
          </a:p>
          <a:p>
            <a:pPr algn="ctr">
              <a:spcBef>
                <a:spcPct val="50000"/>
              </a:spcBef>
            </a:pPr>
            <a:r>
              <a:rPr lang="en-US" sz="5000">
                <a:solidFill>
                  <a:srgbClr val="33CC33"/>
                </a:solidFill>
                <a:latin typeface="Arial" charset="0"/>
              </a:rPr>
              <a:t>W X Y Z</a:t>
            </a:r>
            <a:endParaRPr lang="en-US" sz="5000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1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1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1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1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2000" fill="hold"/>
                                        <p:tgtEl>
                                          <p:spTgt spid="1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1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8188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</p:childTnLst>
        </p:cTn>
      </p:par>
    </p:tnLst>
    <p:bldLst>
      <p:bldP spid="12290" grpId="0" animBg="1"/>
      <p:bldP spid="12330" grpId="0" build="allAtOnce"/>
      <p:bldP spid="12330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13315" name="Picture 5" descr="prin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04800" y="1676400"/>
            <a:ext cx="4419600" cy="609600"/>
          </a:xfrm>
          <a:prstGeom prst="wedgeRoundRectCallout">
            <a:avLst>
              <a:gd name="adj1" fmla="val -25218"/>
              <a:gd name="adj2" fmla="val 194792"/>
              <a:gd name="adj3" fmla="val 16667"/>
            </a:avLst>
          </a:prstGeom>
          <a:solidFill>
            <a:srgbClr val="91E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>
                <a:latin typeface="Arial" charset="0"/>
              </a:rPr>
              <a:t>This is my new school.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667000" y="4343400"/>
            <a:ext cx="2743200" cy="533400"/>
          </a:xfrm>
          <a:prstGeom prst="wedgeRoundRectCallout">
            <a:avLst>
              <a:gd name="adj1" fmla="val -75755"/>
              <a:gd name="adj2" fmla="val -86606"/>
              <a:gd name="adj3" fmla="val 16667"/>
            </a:avLst>
          </a:prstGeom>
          <a:solidFill>
            <a:srgbClr val="91E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>
                <a:latin typeface="Arial" charset="0"/>
              </a:rPr>
              <a:t>Yes, it is.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6096000" y="1752600"/>
            <a:ext cx="2438400" cy="685800"/>
          </a:xfrm>
          <a:prstGeom prst="wedgeRoundRectCallout">
            <a:avLst>
              <a:gd name="adj1" fmla="val 34505"/>
              <a:gd name="adj2" fmla="val 139120"/>
              <a:gd name="adj3" fmla="val 16667"/>
            </a:avLst>
          </a:prstGeom>
          <a:solidFill>
            <a:srgbClr val="91E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>
                <a:latin typeface="Arial" charset="0"/>
              </a:rPr>
              <a:t>Is it big ?</a:t>
            </a:r>
          </a:p>
        </p:txBody>
      </p:sp>
      <p:pic>
        <p:nvPicPr>
          <p:cNvPr id="20489" name="Picture 9" descr="Li L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52800"/>
            <a:ext cx="847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M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3ED"/>
              </a:clrFrom>
              <a:clrTo>
                <a:srgbClr val="F2F3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048000"/>
            <a:ext cx="121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204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68707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Work in pairs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62000" y="2590800"/>
            <a:ext cx="6870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>
                <a:latin typeface="Arial" charset="0"/>
              </a:rPr>
              <a:t>3 minutes </a:t>
            </a:r>
          </a:p>
        </p:txBody>
      </p:sp>
      <p:pic>
        <p:nvPicPr>
          <p:cNvPr id="38917" name="3' Yesterd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7486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  <p:bldLst>
      <p:bldP spid="38914" grpId="0"/>
      <p:bldP spid="389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40963" name="Picture 3" descr="prin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04800" y="1676400"/>
            <a:ext cx="4419600" cy="609600"/>
          </a:xfrm>
          <a:prstGeom prst="wedgeRoundRectCallout">
            <a:avLst>
              <a:gd name="adj1" fmla="val -25218"/>
              <a:gd name="adj2" fmla="val 194792"/>
              <a:gd name="adj3" fmla="val 16667"/>
            </a:avLst>
          </a:prstGeom>
          <a:solidFill>
            <a:srgbClr val="91E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>
                <a:latin typeface="Arial" charset="0"/>
              </a:rPr>
              <a:t>This is my new school.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667000" y="4343400"/>
            <a:ext cx="2743200" cy="533400"/>
          </a:xfrm>
          <a:prstGeom prst="wedgeRoundRectCallout">
            <a:avLst>
              <a:gd name="adj1" fmla="val -75755"/>
              <a:gd name="adj2" fmla="val -86606"/>
              <a:gd name="adj3" fmla="val 16667"/>
            </a:avLst>
          </a:prstGeom>
          <a:solidFill>
            <a:srgbClr val="91E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>
                <a:latin typeface="Arial" charset="0"/>
              </a:rPr>
              <a:t>Yes, it is.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6096000" y="1752600"/>
            <a:ext cx="2438400" cy="685800"/>
          </a:xfrm>
          <a:prstGeom prst="wedgeRoundRectCallout">
            <a:avLst>
              <a:gd name="adj1" fmla="val 34505"/>
              <a:gd name="adj2" fmla="val 139120"/>
              <a:gd name="adj3" fmla="val 16667"/>
            </a:avLst>
          </a:prstGeom>
          <a:solidFill>
            <a:srgbClr val="91E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>
                <a:latin typeface="Arial" charset="0"/>
              </a:rPr>
              <a:t>Is it big ?</a:t>
            </a:r>
          </a:p>
        </p:txBody>
      </p:sp>
      <p:pic>
        <p:nvPicPr>
          <p:cNvPr id="40967" name="Picture 7" descr="Li L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52800"/>
            <a:ext cx="847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M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3ED"/>
              </a:clrFrom>
              <a:clrTo>
                <a:srgbClr val="F2F3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048000"/>
            <a:ext cx="121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565900" cy="8382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99FF"/>
                </a:solidFill>
                <a:latin typeface="Arial" charset="0"/>
              </a:rPr>
              <a:t>2. Look and say: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81000" y="1524000"/>
            <a:ext cx="4800600" cy="1066800"/>
          </a:xfrm>
          <a:prstGeom prst="wedgeEllipseCallout">
            <a:avLst>
              <a:gd name="adj1" fmla="val -37333"/>
              <a:gd name="adj2" fmla="val 114731"/>
            </a:avLst>
          </a:prstGeom>
          <a:solidFill>
            <a:srgbClr val="BDE6FF">
              <a:alpha val="8392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>
                <a:latin typeface="Arial" charset="0"/>
              </a:rPr>
              <a:t>Is your book big ?</a:t>
            </a:r>
          </a:p>
          <a:p>
            <a:pPr algn="ctr"/>
            <a:endParaRPr lang="en-US" sz="3000">
              <a:latin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28600" y="3276600"/>
            <a:ext cx="3352800" cy="1066800"/>
          </a:xfrm>
          <a:prstGeom prst="wedgeEllipseCallout">
            <a:avLst>
              <a:gd name="adj1" fmla="val 30255"/>
              <a:gd name="adj2" fmla="val 126935"/>
            </a:avLst>
          </a:prstGeom>
          <a:solidFill>
            <a:srgbClr val="F1F9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>
                <a:latin typeface="Arial" charset="0"/>
              </a:rPr>
              <a:t>Yes, it is.</a:t>
            </a:r>
          </a:p>
          <a:p>
            <a:pPr algn="ctr"/>
            <a:endParaRPr lang="en-US" sz="3000">
              <a:latin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953000" y="2209800"/>
            <a:ext cx="3352800" cy="1295400"/>
          </a:xfrm>
          <a:prstGeom prst="wedgeEllipseCallout">
            <a:avLst>
              <a:gd name="adj1" fmla="val 30255"/>
              <a:gd name="adj2" fmla="val 101593"/>
            </a:avLst>
          </a:prstGeom>
          <a:solidFill>
            <a:srgbClr val="F1F9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>
                <a:latin typeface="Arial" charset="0"/>
              </a:rPr>
              <a:t>No, it isn’t. It’s small</a:t>
            </a:r>
          </a:p>
          <a:p>
            <a:pPr algn="ctr"/>
            <a:endParaRPr lang="en-US" sz="3000">
              <a:latin typeface="Arial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289175" y="1023938"/>
            <a:ext cx="3048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5125" grpId="0" animBg="1"/>
      <p:bldP spid="5126" grpId="0" animBg="1"/>
      <p:bldP spid="5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590800"/>
            <a:ext cx="1231900" cy="685800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" charset="0"/>
              </a:rPr>
              <a:t>pen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76600" y="4724400"/>
            <a:ext cx="1384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000">
                <a:latin typeface="Arial" charset="0"/>
              </a:rPr>
              <a:t>ruler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8000" y="533400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000">
                <a:latin typeface="Arial" charset="0"/>
              </a:rPr>
              <a:t>eraser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-8782566">
            <a:off x="6172200" y="5715000"/>
            <a:ext cx="8382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 rot="-8782566">
            <a:off x="5638800" y="5372100"/>
            <a:ext cx="838200" cy="7620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5374" name="Picture 14" descr="PA10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90800"/>
            <a:ext cx="249078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PA10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24907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200400" y="381000"/>
            <a:ext cx="1231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000">
                <a:latin typeface="Arial" charset="0"/>
              </a:rPr>
              <a:t>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53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53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  <p:bldP spid="15365" grpId="0"/>
      <p:bldP spid="15371" grpId="0" animBg="1"/>
      <p:bldP spid="15372" grpId="0" animBg="1"/>
      <p:bldP spid="153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447800" y="1828800"/>
            <a:ext cx="5821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>
                <a:latin typeface="Arial" charset="0"/>
              </a:rPr>
              <a:t>Is your book big ?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549400" y="3124200"/>
            <a:ext cx="5821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0066FF"/>
                </a:solidFill>
                <a:latin typeface="Arial" charset="0"/>
              </a:rPr>
              <a:t>Is your pen big ?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447800" y="4191000"/>
            <a:ext cx="5821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0066FF"/>
                </a:solidFill>
                <a:latin typeface="Arial" charset="0"/>
              </a:rPr>
              <a:t>Is your pen small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906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66FF"/>
                </a:solidFill>
                <a:latin typeface="Arial" charset="0"/>
              </a:rPr>
              <a:t>3. Let’s talk: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200400" y="1046163"/>
            <a:ext cx="2362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7848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>
                <a:latin typeface="Arial" charset="0"/>
              </a:rPr>
              <a:t>Is your ............  ........... 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95400" y="3048000"/>
            <a:ext cx="4953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>
                <a:latin typeface="Arial" charset="0"/>
              </a:rPr>
              <a:t>     Yes, it is.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95500" y="4000500"/>
            <a:ext cx="5486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>
                <a:latin typeface="Arial" charset="0"/>
              </a:rPr>
              <a:t>No it isn’t. It’s  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 animBg="1"/>
      <p:bldP spid="6150" grpId="0"/>
      <p:bldP spid="6151" grpId="0"/>
      <p:bldP spid="61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6870700" cy="1600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Work in pairs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43000" y="2819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>
                <a:latin typeface="Arial" charset="0"/>
              </a:rPr>
              <a:t>3 minutes</a:t>
            </a:r>
          </a:p>
        </p:txBody>
      </p:sp>
      <p:pic>
        <p:nvPicPr>
          <p:cNvPr id="54277" name="11_How_Can_I_Tell_H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44" fill="hold"/>
                                        <p:tgtEl>
                                          <p:spTgt spid="54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2644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7"/>
                </p:tgtEl>
              </p:cMediaNode>
            </p:audio>
          </p:childTnLst>
        </p:cTn>
      </p:par>
    </p:tnLst>
    <p:bldLst>
      <p:bldP spid="54274" grpId="0"/>
      <p:bldP spid="542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175500" cy="8382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66FF"/>
                </a:solidFill>
                <a:latin typeface="Arial" charset="0"/>
              </a:rPr>
              <a:t>Play game: Slap the board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990600" y="914400"/>
            <a:ext cx="2590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4191000" y="2971800"/>
            <a:ext cx="1600200" cy="838200"/>
          </a:xfrm>
          <a:prstGeom prst="ellipse">
            <a:avLst/>
          </a:prstGeom>
          <a:solidFill>
            <a:srgbClr val="B9EDF9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>
                <a:latin typeface="Arial" charset="0"/>
              </a:rPr>
              <a:t>school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3886200" y="1371600"/>
            <a:ext cx="1676400" cy="9144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>
                <a:latin typeface="Arial" charset="0"/>
              </a:rPr>
              <a:t>big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6705600" y="2895600"/>
            <a:ext cx="1524000" cy="838200"/>
          </a:xfrm>
          <a:prstGeom prst="ellipse">
            <a:avLst/>
          </a:prstGeom>
          <a:solidFill>
            <a:srgbClr val="F3C3EA"/>
          </a:solidFill>
          <a:ln w="9525">
            <a:solidFill>
              <a:srgbClr val="EDA09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>
                <a:latin typeface="Arial" charset="0"/>
              </a:rPr>
              <a:t>pen</a:t>
            </a:r>
          </a:p>
        </p:txBody>
      </p:sp>
      <p:sp>
        <p:nvSpPr>
          <p:cNvPr id="17417" name="Oval 9">
            <a:hlinkClick r:id="rId2" action="ppaction://hlinkpres?slideindex=23&amp;slidetitle=Slide 23"/>
          </p:cNvPr>
          <p:cNvSpPr>
            <a:spLocks noChangeArrowheads="1"/>
          </p:cNvSpPr>
          <p:nvPr/>
        </p:nvSpPr>
        <p:spPr bwMode="auto">
          <a:xfrm>
            <a:off x="1143000" y="3581400"/>
            <a:ext cx="1676400" cy="9144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>
                <a:latin typeface="Arial" charset="0"/>
              </a:rPr>
              <a:t>book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4876800" y="4191000"/>
            <a:ext cx="1524000" cy="914400"/>
          </a:xfrm>
          <a:prstGeom prst="ellipse">
            <a:avLst/>
          </a:prstGeom>
          <a:solidFill>
            <a:srgbClr val="FF6743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>
                <a:latin typeface="Arial" charset="0"/>
              </a:rPr>
              <a:t>ruler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1143000" y="1981200"/>
            <a:ext cx="1524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>
                <a:latin typeface="Arial" charset="0"/>
              </a:rPr>
              <a:t>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9113"/>
            <a:ext cx="7086600" cy="9144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66FF"/>
                </a:solidFill>
                <a:latin typeface="Arial" charset="0"/>
              </a:rPr>
              <a:t>Homework:</a:t>
            </a:r>
            <a:r>
              <a:rPr lang="en-US" smtClean="0">
                <a:latin typeface="Arial" charset="0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96200" cy="2743200"/>
          </a:xfrm>
        </p:spPr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Write part 1 on notebooks.</a:t>
            </a:r>
          </a:p>
          <a:p>
            <a:pPr eaLnBrk="1" hangingPunct="1"/>
            <a:r>
              <a:rPr lang="en-US" sz="3800" smtClean="0">
                <a:latin typeface="Arial" charset="0"/>
              </a:rPr>
              <a:t>Prepare Unit 6 – Section A (Part 4, 5, 6 ,7)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2819400" y="1295400"/>
            <a:ext cx="2667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90600"/>
            <a:ext cx="7099300" cy="762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latin typeface="Arial" charset="0"/>
              </a:rPr>
              <a:t>Tựa bài của bài số 5 là gì ?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57200" y="2209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>
                <a:latin typeface="Arial" charset="0"/>
              </a:rPr>
              <a:t>Từ nào có nghĩa là “trường học” ?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73100" y="3276600"/>
            <a:ext cx="797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000">
                <a:latin typeface="Arial" charset="0"/>
              </a:rPr>
              <a:t>Từ nào có nghĩa là “lớp học” ?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09600" y="4495800"/>
            <a:ext cx="797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000">
                <a:latin typeface="Arial" charset="0"/>
              </a:rPr>
              <a:t>Từ nào có nghĩa là “thư viện”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7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/>
      <p:bldP spid="47109" grpId="0"/>
      <p:bldP spid="47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aster_flowers_q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teacher_kids_wav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25908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E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5838" y="1524000"/>
            <a:ext cx="6889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6900" y="1481138"/>
            <a:ext cx="85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D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2813" y="1447800"/>
            <a:ext cx="83978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O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7813" y="1481138"/>
            <a:ext cx="85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Y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2075" y="1481138"/>
            <a:ext cx="825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 descr="O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4438" y="1470025"/>
            <a:ext cx="85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 descr="B_CL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0700" y="1473200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5" descr="mr_alarm_clock_ring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8382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6870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Unit 6: My classroom</a:t>
            </a:r>
            <a:r>
              <a:rPr lang="en-US" smtClean="0">
                <a:latin typeface="Arial"/>
              </a:rPr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2246313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Section A (Part 1, 2 and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0066FF"/>
                </a:solidFill>
              </a:rPr>
              <a:t>1. Look, listen and repeat:</a:t>
            </a: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1905000" y="1295400"/>
            <a:ext cx="5562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Look at the picture on page 54</a:t>
            </a:r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1143000" y="1219200"/>
            <a:ext cx="556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A14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Trong tranh gồm những ai ?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66FF"/>
                </a:solidFill>
                <a:latin typeface="Arial" charset="0"/>
              </a:rPr>
              <a:t>- Trong tranh gồm Li Li, Alan và Mai.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57200" y="281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Arial" charset="0"/>
              </a:rPr>
              <a:t>Li Li cầm gì trong tay ?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457200" y="3657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66FF"/>
                </a:solidFill>
                <a:latin typeface="Arial" charset="0"/>
              </a:rPr>
              <a:t>- Li Li cầm một bức ảnh.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/>
      <p:bldP spid="4116" grpId="0"/>
      <p:bldP spid="4117" grpId="0"/>
      <p:bldP spid="4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36576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0066FF"/>
                </a:solidFill>
              </a:rPr>
              <a:t>	Trong tranh gồm Li Li, Alan và Mai. Li Li đang giới thiệu bức ảnh với Mai và Alan.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Listen: </a:t>
            </a:r>
          </a:p>
        </p:txBody>
      </p:sp>
      <p:pic>
        <p:nvPicPr>
          <p:cNvPr id="48132" name="Picture 4" descr="PA140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2" fill="hold"/>
                                        <p:tgtEl>
                                          <p:spTgt spid="48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3"/>
                </p:tgtEl>
              </p:cMediaNode>
            </p:audio>
          </p:childTnLst>
        </p:cTn>
      </p:par>
    </p:tnLst>
    <p:bldLst>
      <p:bldP spid="48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68707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Từ mới</a:t>
            </a:r>
            <a:endParaRPr lang="en-US" smtClean="0">
              <a:latin typeface="Arial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806575" y="17526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>
                <a:latin typeface="Arial" charset="0"/>
              </a:rPr>
              <a:t>This is: 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900238" y="29718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>
                <a:latin typeface="Arial" charset="0"/>
              </a:rPr>
              <a:t>New   : 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191000" y="17399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>
                <a:latin typeface="Arial" charset="0"/>
              </a:rPr>
              <a:t>đây là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227513" y="29718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>
                <a:latin typeface="Arial" charset="0"/>
              </a:rPr>
              <a:t>mới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5" grpId="0"/>
      <p:bldP spid="37896" grpId="0"/>
      <p:bldP spid="37898" grpId="0"/>
      <p:bldP spid="37899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284</Words>
  <Application>Microsoft Office PowerPoint</Application>
  <PresentationFormat>On-screen Show (4:3)</PresentationFormat>
  <Paragraphs>59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Comic Sans MS</vt:lpstr>
      <vt:lpstr>Arial</vt:lpstr>
      <vt:lpstr>Calibri</vt:lpstr>
      <vt:lpstr>Crayons</vt:lpstr>
      <vt:lpstr>Default Design</vt:lpstr>
      <vt:lpstr>Sing a song: ABC</vt:lpstr>
      <vt:lpstr>Tựa bài của bài số 5 là gì ? </vt:lpstr>
      <vt:lpstr>Unit 6: My classroom </vt:lpstr>
      <vt:lpstr>1. Look, listen and repeat:</vt:lpstr>
      <vt:lpstr>Slide 5</vt:lpstr>
      <vt:lpstr>Trong tranh gồm những ai ?</vt:lpstr>
      <vt:lpstr> Trong tranh gồm Li Li, Alan và Mai. Li Li đang giới thiệu bức ảnh với Mai và Alan. </vt:lpstr>
      <vt:lpstr>Listen: </vt:lpstr>
      <vt:lpstr>Từ mới</vt:lpstr>
      <vt:lpstr>Slide 10</vt:lpstr>
      <vt:lpstr>Work in pairs </vt:lpstr>
      <vt:lpstr>Slide 12</vt:lpstr>
      <vt:lpstr>2. Look and say:</vt:lpstr>
      <vt:lpstr>pen</vt:lpstr>
      <vt:lpstr>Slide 15</vt:lpstr>
      <vt:lpstr>3. Let’s talk:</vt:lpstr>
      <vt:lpstr>Work in pairs</vt:lpstr>
      <vt:lpstr>Play game: Slap the board</vt:lpstr>
      <vt:lpstr>Homework: </vt:lpstr>
      <vt:lpstr>Slide 20</vt:lpstr>
    </vt:vector>
  </TitlesOfParts>
  <Company>Wesmosis@Yahoo.Dk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– Đào tạo Quận Ô Môn</dc:title>
  <dc:creator>WW</dc:creator>
  <cp:lastModifiedBy>CSTeam</cp:lastModifiedBy>
  <cp:revision>28</cp:revision>
  <dcterms:created xsi:type="dcterms:W3CDTF">2008-10-11T18:31:18Z</dcterms:created>
  <dcterms:modified xsi:type="dcterms:W3CDTF">2016-06-29T09:56:04Z</dcterms:modified>
</cp:coreProperties>
</file>