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7" r:id="rId9"/>
    <p:sldId id="263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00"/>
    <a:srgbClr val="66FFFF"/>
    <a:srgbClr val="00CCFF"/>
    <a:srgbClr val="FF6600"/>
    <a:srgbClr val="006600"/>
    <a:srgbClr val="FF3300"/>
    <a:srgbClr val="FF33CC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9" autoAdjust="0"/>
    <p:restoredTop sz="94581" autoAdjust="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67BFD-2D87-4190-AB2F-1C627EA85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A27D9-9E21-439E-A0D3-4C4343FBB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91FF-A078-442C-AD90-F52E277635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AD3A7-556F-4313-BB8E-64DBAE7C08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A1AC0-B9C3-46F1-AE4A-C137E1D7FA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F9E91-C2A7-400A-8C39-965587EF4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CD3A3-90DD-4E48-A5D3-1CF434FCB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964E0-F8AA-47B9-AF9E-2A406E7247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53984-4F19-4D6B-BEAC-91BA6488B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835EF-BA42-466F-AECD-F1F88B9AA0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EA9C3-EBAF-4DA8-A798-7E774D9EB1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486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1E2C9F-E433-41CD-B5CF-33FB93417B0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7" name="Group 12"/>
          <p:cNvGrpSpPr>
            <a:grpSpLocks/>
          </p:cNvGrpSpPr>
          <p:nvPr/>
        </p:nvGrpSpPr>
        <p:grpSpPr bwMode="auto">
          <a:xfrm>
            <a:off x="8077200" y="6553200"/>
            <a:ext cx="914400" cy="152400"/>
            <a:chOff x="3984" y="3984"/>
            <a:chExt cx="576" cy="96"/>
          </a:xfrm>
        </p:grpSpPr>
        <p:sp>
          <p:nvSpPr>
            <p:cNvPr id="1032" name="AutoShape 7">
              <a:hlinkClick r:id="" action="ppaction://hlinkshowjump?jump=firs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3984" y="3984"/>
              <a:ext cx="144" cy="96"/>
            </a:xfrm>
            <a:prstGeom prst="actionButtonBeginning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AutoShape 9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128" y="3984"/>
              <a:ext cx="144" cy="96"/>
            </a:xfrm>
            <a:prstGeom prst="actionButtonForwardNex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AutoShape 10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272" y="3984"/>
              <a:ext cx="144" cy="96"/>
            </a:xfrm>
            <a:prstGeom prst="actionButtonBackPreviou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AutoShape 11">
              <a:hlinkClick r:id="" action="ppaction://hlinkshowjump?jump=las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416" y="3984"/>
              <a:ext cx="144" cy="96"/>
            </a:xfrm>
            <a:prstGeom prst="actionButtonEnd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28600" y="601663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66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1066800" y="28194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>
                <a:solidFill>
                  <a:schemeClr val="accent2"/>
                </a:solidFill>
                <a:latin typeface="Arial" charset="0"/>
              </a:rPr>
              <a:t>8</a:t>
            </a:r>
            <a:endParaRPr lang="en-US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391400" y="28194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3657600" y="28194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50" name="Rectangle 10"/>
          <p:cNvSpPr>
            <a:spLocks noChangeArrowheads="1"/>
          </p:cNvSpPr>
          <p:nvPr/>
        </p:nvSpPr>
        <p:spPr bwMode="auto">
          <a:xfrm>
            <a:off x="1143000" y="45720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>
                <a:solidFill>
                  <a:schemeClr val="accent2"/>
                </a:solidFill>
                <a:latin typeface="Arial" charset="0"/>
              </a:rPr>
              <a:t>21</a:t>
            </a:r>
            <a:endParaRPr lang="en-US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7391400" y="46482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52" name="Line 13"/>
          <p:cNvSpPr>
            <a:spLocks noChangeShapeType="1"/>
          </p:cNvSpPr>
          <p:nvPr/>
        </p:nvSpPr>
        <p:spPr bwMode="auto">
          <a:xfrm>
            <a:off x="1981200" y="32004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4"/>
          <p:cNvSpPr>
            <a:spLocks noChangeShapeType="1"/>
          </p:cNvSpPr>
          <p:nvPr/>
        </p:nvSpPr>
        <p:spPr bwMode="auto">
          <a:xfrm>
            <a:off x="4724400" y="32004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4724400" y="5029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6"/>
          <p:cNvSpPr>
            <a:spLocks noChangeShapeType="1"/>
          </p:cNvSpPr>
          <p:nvPr/>
        </p:nvSpPr>
        <p:spPr bwMode="auto">
          <a:xfrm>
            <a:off x="2057400" y="49530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       </a:t>
            </a:r>
            <a:r>
              <a:rPr lang="en-US" sz="4000" b="1">
                <a:solidFill>
                  <a:schemeClr val="accent2"/>
                </a:solidFill>
                <a:latin typeface="Arial" charset="0"/>
              </a:rPr>
              <a:t>: 2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2079625" y="4564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4724400" y="26670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Gấp 7 lần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59" name="Text Box 21"/>
          <p:cNvSpPr txBox="1">
            <a:spLocks noChangeArrowheads="1"/>
          </p:cNvSpPr>
          <p:nvPr/>
        </p:nvSpPr>
        <p:spPr bwMode="auto">
          <a:xfrm>
            <a:off x="2133600" y="43434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  <a:latin typeface="Arial" charset="0"/>
              </a:rPr>
              <a:t>: 7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60" name="Text Box 22"/>
          <p:cNvSpPr txBox="1">
            <a:spLocks noChangeArrowheads="1"/>
          </p:cNvSpPr>
          <p:nvPr/>
        </p:nvSpPr>
        <p:spPr bwMode="auto">
          <a:xfrm>
            <a:off x="4724400" y="44196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Gấp 6 lần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733800" y="2895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4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7391400" y="2362200"/>
            <a:ext cx="83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FF0000"/>
                </a:solidFill>
                <a:latin typeface="Arial" charset="0"/>
              </a:rPr>
              <a:t>28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63" name="Rectangle 28"/>
          <p:cNvSpPr>
            <a:spLocks noChangeArrowheads="1"/>
          </p:cNvSpPr>
          <p:nvPr/>
        </p:nvSpPr>
        <p:spPr bwMode="auto">
          <a:xfrm>
            <a:off x="3657600" y="45720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733800" y="45720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3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7315200" y="464820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18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66" name="Text Box 32"/>
          <p:cNvSpPr txBox="1">
            <a:spLocks noChangeArrowheads="1"/>
          </p:cNvSpPr>
          <p:nvPr/>
        </p:nvSpPr>
        <p:spPr bwMode="auto">
          <a:xfrm>
            <a:off x="1066800" y="1600200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  <a:latin typeface="Arial" charset="0"/>
              </a:rPr>
              <a:t>Điền số vào ô trống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 autoUpdateAnimBg="0"/>
      <p:bldP spid="3097" grpId="0" autoUpdateAnimBg="0"/>
      <p:bldP spid="3102" grpId="0" autoUpdateAnimBg="0"/>
      <p:bldP spid="310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19200" y="830263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CC"/>
                </a:solidFill>
                <a:latin typeface="Arial" charset="0"/>
              </a:rPr>
              <a:t>Tiết 37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266825" y="2514600"/>
            <a:ext cx="7115175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GIẢM ĐI MỘT SỐ LẦN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2"/>
          <p:cNvSpPr txBox="1">
            <a:spLocks noChangeArrowheads="1"/>
          </p:cNvSpPr>
          <p:nvPr/>
        </p:nvSpPr>
        <p:spPr bwMode="auto">
          <a:xfrm>
            <a:off x="381000" y="1003300"/>
            <a:ext cx="8534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i="1" u="sng">
                <a:solidFill>
                  <a:srgbClr val="000099"/>
                </a:solidFill>
                <a:latin typeface="Arial" charset="0"/>
              </a:rPr>
              <a:t>Bài toán1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: Hàng trên có 6 con thỏ. Số thỏ ở hàng trên giảm 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i 3 lần thì 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ợc số thỏ ở hàng d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ới. Tính số thỏ ở hàng d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ới.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6200" y="3171825"/>
          <a:ext cx="742950" cy="638175"/>
        </p:xfrm>
        <a:graphic>
          <a:graphicData uri="http://schemas.openxmlformats.org/presentationml/2006/ole">
            <p:oleObj spid="_x0000_s1026" name="Bitmap Image" r:id="rId3" imgW="743054" imgH="638264" progId="Paint.Picture">
              <p:embed/>
            </p:oleObj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6200" y="3124200"/>
            <a:ext cx="4495800" cy="8382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362200" y="3171825"/>
          <a:ext cx="742950" cy="638175"/>
        </p:xfrm>
        <a:graphic>
          <a:graphicData uri="http://schemas.openxmlformats.org/presentationml/2006/ole">
            <p:oleObj spid="_x0000_s1027" name="Bitmap Image" r:id="rId4" imgW="743054" imgH="638264" progId="Paint.Picture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838200" y="3171825"/>
          <a:ext cx="742950" cy="638175"/>
        </p:xfrm>
        <a:graphic>
          <a:graphicData uri="http://schemas.openxmlformats.org/presentationml/2006/ole">
            <p:oleObj spid="_x0000_s1028" name="Bitmap Image" r:id="rId5" imgW="743054" imgH="638264" progId="Paint.Picture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124200" y="3171825"/>
          <a:ext cx="742950" cy="638175"/>
        </p:xfrm>
        <a:graphic>
          <a:graphicData uri="http://schemas.openxmlformats.org/presentationml/2006/ole">
            <p:oleObj spid="_x0000_s1029" name="Bitmap Image" r:id="rId6" imgW="743054" imgH="638264" progId="Paint.Picture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600200" y="3171825"/>
          <a:ext cx="742950" cy="638175"/>
        </p:xfrm>
        <a:graphic>
          <a:graphicData uri="http://schemas.openxmlformats.org/presentationml/2006/ole">
            <p:oleObj spid="_x0000_s1030" name="Bitmap Image" r:id="rId7" imgW="743054" imgH="638264" progId="Paint.Picture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810000" y="3171825"/>
          <a:ext cx="742950" cy="638175"/>
        </p:xfrm>
        <a:graphic>
          <a:graphicData uri="http://schemas.openxmlformats.org/presentationml/2006/ole">
            <p:oleObj spid="_x0000_s1031" name="Bitmap Image" r:id="rId8" imgW="743054" imgH="638264" progId="Paint.Picture">
              <p:embed/>
            </p:oleObj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876800" y="3230563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Hàng trên: 6 con thỏ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600200" y="3124200"/>
            <a:ext cx="0" cy="8382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124200" y="3124200"/>
            <a:ext cx="0" cy="8382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6200" y="4114800"/>
            <a:ext cx="1524000" cy="8382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95250" y="4238625"/>
          <a:ext cx="742950" cy="638175"/>
        </p:xfrm>
        <a:graphic>
          <a:graphicData uri="http://schemas.openxmlformats.org/presentationml/2006/ole">
            <p:oleObj spid="_x0000_s1032" name="Bitmap Image" r:id="rId9" imgW="743054" imgH="638264" progId="Paint.Picture">
              <p:embed/>
            </p:oleObj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838200" y="4267200"/>
          <a:ext cx="742950" cy="638175"/>
        </p:xfrm>
        <a:graphic>
          <a:graphicData uri="http://schemas.openxmlformats.org/presentationml/2006/ole">
            <p:oleObj spid="_x0000_s1033" name="Bitmap Image" r:id="rId10" imgW="743054" imgH="638264" progId="Paint.Picture">
              <p:embed/>
            </p:oleObj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505200" y="4221163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Hàng d</a:t>
            </a:r>
            <a:r>
              <a:rPr lang="vi-VN" sz="2800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ới: 6 : </a:t>
            </a:r>
            <a:r>
              <a:rPr lang="en-US" sz="2800">
                <a:solidFill>
                  <a:srgbClr val="FF3300"/>
                </a:solidFill>
                <a:latin typeface="Arial" charset="0"/>
              </a:rPr>
              <a:t>3 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= 2 ( con thỏ)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09600" y="53340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* 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Số con thỏ ở hàng trên </a:t>
            </a:r>
            <a:r>
              <a:rPr lang="en-US" sz="2800" b="1" i="1">
                <a:solidFill>
                  <a:srgbClr val="008000"/>
                </a:solidFill>
                <a:latin typeface="Arial" charset="0"/>
              </a:rPr>
              <a:t>giảm </a:t>
            </a:r>
            <a:r>
              <a:rPr lang="en-US" sz="2800" b="1" i="1">
                <a:solidFill>
                  <a:srgbClr val="FF3300"/>
                </a:solidFill>
                <a:latin typeface="Arial" charset="0"/>
              </a:rPr>
              <a:t>3</a:t>
            </a:r>
            <a:r>
              <a:rPr lang="en-US" sz="2800" b="1" i="1">
                <a:solidFill>
                  <a:srgbClr val="008000"/>
                </a:solidFill>
                <a:latin typeface="Arial" charset="0"/>
              </a:rPr>
              <a:t> lần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 thì </a:t>
            </a:r>
            <a:r>
              <a:rPr lang="vi-VN" sz="2800">
                <a:solidFill>
                  <a:srgbClr val="008000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ợc số con thỏ ở hàng d</a:t>
            </a:r>
            <a:r>
              <a:rPr lang="vi-VN" sz="2800">
                <a:solidFill>
                  <a:srgbClr val="0080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ới.</a:t>
            </a:r>
            <a:endParaRPr lang="en-US" sz="2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42" name="Text Box 19"/>
          <p:cNvSpPr txBox="1">
            <a:spLocks noChangeArrowheads="1"/>
          </p:cNvSpPr>
          <p:nvPr/>
        </p:nvSpPr>
        <p:spPr bwMode="auto">
          <a:xfrm>
            <a:off x="762000" y="2286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30" grpId="0" autoUpdateAnimBg="0"/>
      <p:bldP spid="5132" grpId="0" animBg="1"/>
      <p:bldP spid="5133" grpId="0" animBg="1"/>
      <p:bldP spid="5134" grpId="0" animBg="1"/>
      <p:bldP spid="5137" grpId="0" autoUpdateAnimBg="0"/>
      <p:bldP spid="51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90" name="Object 46"/>
          <p:cNvGraphicFramePr>
            <a:graphicFrameLocks noChangeAspect="1"/>
          </p:cNvGraphicFramePr>
          <p:nvPr/>
        </p:nvGraphicFramePr>
        <p:xfrm>
          <a:off x="-114300" y="2362200"/>
          <a:ext cx="4419600" cy="704850"/>
        </p:xfrm>
        <a:graphic>
          <a:graphicData uri="http://schemas.openxmlformats.org/presentationml/2006/ole">
            <p:oleObj spid="_x0000_s2050" name="Bitmap Image" r:id="rId3" imgW="2857899" imgH="704948" progId="Paint.Picture">
              <p:embed/>
            </p:oleObj>
          </a:graphicData>
        </a:graphic>
      </p:graphicFrame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6842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u="sng">
                <a:solidFill>
                  <a:srgbClr val="000099"/>
                </a:solidFill>
                <a:latin typeface="Arial" charset="0"/>
              </a:rPr>
              <a:t>Bài toán 2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: 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Đoạn thẳng AB có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ộ dài 8cm. Độ dài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oạn thẳng AB giảm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i 4 lần thì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ợc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ộ dài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oạn thẳng CD. Tính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ộ dài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oạn thẳng CD</a:t>
            </a:r>
          </a:p>
        </p:txBody>
      </p:sp>
      <p:sp>
        <p:nvSpPr>
          <p:cNvPr id="2052" name="Text Box 37"/>
          <p:cNvSpPr txBox="1">
            <a:spLocks noChangeArrowheads="1"/>
          </p:cNvSpPr>
          <p:nvPr/>
        </p:nvSpPr>
        <p:spPr bwMode="auto">
          <a:xfrm>
            <a:off x="762000" y="762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200">
              <a:latin typeface="Arial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61950" y="2895600"/>
            <a:ext cx="3676650" cy="152400"/>
            <a:chOff x="228" y="1584"/>
            <a:chExt cx="2316" cy="96"/>
          </a:xfrm>
        </p:grpSpPr>
        <p:sp>
          <p:nvSpPr>
            <p:cNvPr id="2067" name="Line 38"/>
            <p:cNvSpPr>
              <a:spLocks noChangeShapeType="1"/>
            </p:cNvSpPr>
            <p:nvPr/>
          </p:nvSpPr>
          <p:spPr bwMode="auto">
            <a:xfrm>
              <a:off x="240" y="1632"/>
              <a:ext cx="230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Line 39"/>
            <p:cNvSpPr>
              <a:spLocks noChangeShapeType="1"/>
            </p:cNvSpPr>
            <p:nvPr/>
          </p:nvSpPr>
          <p:spPr bwMode="auto">
            <a:xfrm>
              <a:off x="228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Line 40"/>
            <p:cNvSpPr>
              <a:spLocks noChangeShapeType="1"/>
            </p:cNvSpPr>
            <p:nvPr/>
          </p:nvSpPr>
          <p:spPr bwMode="auto">
            <a:xfrm>
              <a:off x="816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Line 41"/>
            <p:cNvSpPr>
              <a:spLocks noChangeShapeType="1"/>
            </p:cNvSpPr>
            <p:nvPr/>
          </p:nvSpPr>
          <p:spPr bwMode="auto">
            <a:xfrm>
              <a:off x="1392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Line 42"/>
            <p:cNvSpPr>
              <a:spLocks noChangeShapeType="1"/>
            </p:cNvSpPr>
            <p:nvPr/>
          </p:nvSpPr>
          <p:spPr bwMode="auto">
            <a:xfrm>
              <a:off x="1968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Line 43"/>
            <p:cNvSpPr>
              <a:spLocks noChangeShapeType="1"/>
            </p:cNvSpPr>
            <p:nvPr/>
          </p:nvSpPr>
          <p:spPr bwMode="auto">
            <a:xfrm>
              <a:off x="2544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1828800" y="19431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8 cm</a:t>
            </a:r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381000" y="3810000"/>
            <a:ext cx="914400" cy="152400"/>
            <a:chOff x="240" y="2400"/>
            <a:chExt cx="576" cy="96"/>
          </a:xfrm>
        </p:grpSpPr>
        <p:sp>
          <p:nvSpPr>
            <p:cNvPr id="2064" name="Line 51"/>
            <p:cNvSpPr>
              <a:spLocks noChangeShapeType="1"/>
            </p:cNvSpPr>
            <p:nvPr/>
          </p:nvSpPr>
          <p:spPr bwMode="auto">
            <a:xfrm>
              <a:off x="240" y="2448"/>
              <a:ext cx="576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Line 54"/>
            <p:cNvSpPr>
              <a:spLocks noChangeShapeType="1"/>
            </p:cNvSpPr>
            <p:nvPr/>
          </p:nvSpPr>
          <p:spPr bwMode="auto">
            <a:xfrm>
              <a:off x="240" y="2400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Line 59"/>
            <p:cNvSpPr>
              <a:spLocks noChangeShapeType="1"/>
            </p:cNvSpPr>
            <p:nvPr/>
          </p:nvSpPr>
          <p:spPr bwMode="auto">
            <a:xfrm>
              <a:off x="816" y="2400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3962400" y="219075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oạn thẳng AB: 8 cm</a:t>
            </a: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-152400" y="26670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A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3886200" y="26670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B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-762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C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120015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D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2743200" y="3565525"/>
            <a:ext cx="647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oạn thẳng CD: 8 : 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 = 2 (cm)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228600" y="3886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2 cm</a:t>
            </a:r>
          </a:p>
        </p:txBody>
      </p:sp>
      <p:sp>
        <p:nvSpPr>
          <p:cNvPr id="6215" name="Text Box 71"/>
          <p:cNvSpPr txBox="1">
            <a:spLocks noChangeArrowheads="1"/>
          </p:cNvSpPr>
          <p:nvPr/>
        </p:nvSpPr>
        <p:spPr bwMode="auto">
          <a:xfrm>
            <a:off x="762000" y="4905375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6600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oạn thẳng AB </a:t>
            </a:r>
            <a:r>
              <a:rPr lang="en-US" sz="2800" b="1" i="1">
                <a:solidFill>
                  <a:srgbClr val="006600"/>
                </a:solidFill>
                <a:latin typeface="Arial" charset="0"/>
              </a:rPr>
              <a:t>giảm </a:t>
            </a: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800" b="1" i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b="1" i="1">
                <a:solidFill>
                  <a:srgbClr val="006600"/>
                </a:solidFill>
                <a:latin typeface="Arial" charset="0"/>
              </a:rPr>
              <a:t>lần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 thì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ợc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ộ dài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oạn thẳng CD.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9" grpId="0" autoUpdateAnimBg="0"/>
      <p:bldP spid="6207" grpId="0" autoUpdateAnimBg="0"/>
      <p:bldP spid="6209" grpId="0" autoUpdateAnimBg="0"/>
      <p:bldP spid="6210" grpId="0" autoUpdateAnimBg="0"/>
      <p:bldP spid="6211" grpId="0" autoUpdateAnimBg="0"/>
      <p:bldP spid="6212" grpId="0" autoUpdateAnimBg="0"/>
      <p:bldP spid="6213" grpId="0" autoUpdateAnimBg="0"/>
      <p:bldP spid="6214" grpId="0" autoUpdateAnimBg="0"/>
      <p:bldP spid="62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1552575"/>
            <a:ext cx="8153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>
                <a:solidFill>
                  <a:srgbClr val="006600"/>
                </a:solidFill>
                <a:latin typeface="Arial" charset="0"/>
              </a:rPr>
              <a:t>Muốn giảm một số </a:t>
            </a:r>
            <a:r>
              <a:rPr lang="vi-VN" sz="44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006600"/>
                </a:solidFill>
                <a:latin typeface="Arial" charset="0"/>
              </a:rPr>
              <a:t>i nhiều lần ta chia số </a:t>
            </a:r>
            <a:r>
              <a:rPr lang="vi-VN" sz="44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006600"/>
                </a:solidFill>
                <a:latin typeface="Arial" charset="0"/>
              </a:rPr>
              <a:t>ó cho số lần.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762000" y="-3810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00200"/>
            <a:ext cx="7772400" cy="609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6600"/>
                </a:solidFill>
                <a:latin typeface="Arial" charset="0"/>
              </a:rPr>
              <a:t>Luyện tập</a:t>
            </a:r>
            <a:endParaRPr lang="en-US" sz="280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533400" y="2681288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i="1" u="sng">
                <a:solidFill>
                  <a:schemeClr val="accent2"/>
                </a:solidFill>
                <a:latin typeface="Arial" charset="0"/>
              </a:rPr>
              <a:t>Bài 1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. Viết (theo mẫu)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096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221" name="Text Box 40"/>
          <p:cNvSpPr txBox="1">
            <a:spLocks noChangeArrowheads="1"/>
          </p:cNvSpPr>
          <p:nvPr/>
        </p:nvSpPr>
        <p:spPr bwMode="auto">
          <a:xfrm>
            <a:off x="685800" y="1981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11349" name="Group 85"/>
          <p:cNvGraphicFramePr>
            <a:graphicFrameLocks noGrp="1"/>
          </p:cNvGraphicFramePr>
          <p:nvPr/>
        </p:nvGraphicFramePr>
        <p:xfrm>
          <a:off x="228600" y="3505200"/>
          <a:ext cx="8610600" cy="2971800"/>
        </p:xfrm>
        <a:graphic>
          <a:graphicData uri="http://schemas.openxmlformats.org/drawingml/2006/table">
            <a:tbl>
              <a:tblPr/>
              <a:tblGrid>
                <a:gridCol w="1971675"/>
                <a:gridCol w="1658938"/>
                <a:gridCol w="1660525"/>
                <a:gridCol w="1658937"/>
                <a:gridCol w="1660525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Sè ®· cho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Gi¶m 4 lÇn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12 : 4 =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Gi¶m 6 lÇn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12 : 6 =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38862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48: 4 =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12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39624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48: 6 =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55626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36: 4 =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9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5626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36: 6 =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72390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24: 4 =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 6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72390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24: 6 =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4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54" name="Text Box 94"/>
          <p:cNvSpPr txBox="1">
            <a:spLocks noChangeArrowheads="1"/>
          </p:cNvSpPr>
          <p:nvPr/>
        </p:nvSpPr>
        <p:spPr bwMode="auto">
          <a:xfrm>
            <a:off x="152400" y="77628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6600"/>
                </a:solidFill>
                <a:latin typeface="Arial" charset="0"/>
              </a:rPr>
              <a:t>Muốn giảm một số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i nhiều lần ta chia số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ó cho số lần.</a:t>
            </a:r>
          </a:p>
        </p:txBody>
      </p:sp>
      <p:sp>
        <p:nvSpPr>
          <p:cNvPr id="9255" name="Text Box 95"/>
          <p:cNvSpPr txBox="1">
            <a:spLocks noChangeArrowheads="1"/>
          </p:cNvSpPr>
          <p:nvPr/>
        </p:nvSpPr>
        <p:spPr bwMode="auto">
          <a:xfrm>
            <a:off x="762000" y="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2" grpId="0" autoUpdateAnimBg="0"/>
      <p:bldP spid="11353" grpId="0" autoUpdateAnimBg="0"/>
      <p:bldP spid="11354" grpId="0" autoUpdateAnimBg="0"/>
      <p:bldP spid="11355" grpId="0" autoUpdateAnimBg="0"/>
      <p:bldP spid="11356" grpId="0" autoUpdateAnimBg="0"/>
      <p:bldP spid="1135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1085850" y="3028950"/>
          <a:ext cx="6400800" cy="704850"/>
        </p:xfrm>
        <a:graphic>
          <a:graphicData uri="http://schemas.openxmlformats.org/presentationml/2006/ole">
            <p:oleObj spid="_x0000_s3074" name="Bitmap Image" r:id="rId3" imgW="2857899" imgH="704948" progId="Paint.Picture">
              <p:embed/>
            </p:oleObj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u="sng">
                <a:solidFill>
                  <a:schemeClr val="accent2"/>
                </a:solidFill>
                <a:latin typeface="Arial" charset="0"/>
              </a:rPr>
              <a:t>Bài 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 Giải bài toán (theo bài giải mẫu)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10350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charset="0"/>
              </a:rPr>
              <a:t>a)</a:t>
            </a:r>
            <a:r>
              <a:rPr lang="en-US" i="1">
                <a:latin typeface="Arial" charset="0"/>
              </a:rPr>
              <a:t> </a:t>
            </a:r>
            <a:r>
              <a:rPr lang="en-US">
                <a:latin typeface="Arial" charset="0"/>
              </a:rPr>
              <a:t>Mẹ có 40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ởi, sau khi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em bán thì số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 giảm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 4 lần. Hỏi mẹ còn lại bao nhiêu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2057400"/>
            <a:ext cx="8610600" cy="212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Tóm tắt</a:t>
            </a:r>
          </a:p>
          <a:p>
            <a:pPr>
              <a:spcBef>
                <a:spcPct val="50000"/>
              </a:spcBef>
            </a:pPr>
            <a:endParaRPr lang="en-US" i="1"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Có: 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Còn lại: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4419600"/>
            <a:ext cx="9144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Bài giải (mẫu)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Số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 còn lại là: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40 : 4</a:t>
            </a:r>
            <a:r>
              <a:rPr lang="en-US">
                <a:latin typeface="Arial" charset="0"/>
              </a:rPr>
              <a:t>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(quả)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</a:t>
            </a:r>
            <a:r>
              <a:rPr lang="en-US" i="1">
                <a:latin typeface="Arial" charset="0"/>
              </a:rPr>
              <a:t>Đáp số</a:t>
            </a:r>
            <a:r>
              <a:rPr lang="en-US">
                <a:latin typeface="Arial" charset="0"/>
              </a:rPr>
              <a:t>: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>
                <a:latin typeface="Arial" charset="0"/>
              </a:rPr>
              <a:t>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609600" y="-762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200">
              <a:latin typeface="Arial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752600" y="3657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7526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1628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4196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17526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0480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57912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0480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1752600" y="4267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581400" y="2667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40 quả</a:t>
            </a:r>
            <a:endParaRPr lang="en-US" sz="2000">
              <a:latin typeface="Arial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524000" y="4267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? quả</a:t>
            </a: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 animBg="1"/>
      <p:bldP spid="8209" grpId="0" animBg="1"/>
      <p:bldP spid="8210" grpId="0" animBg="1"/>
      <p:bldP spid="8211" grpId="0" animBg="1"/>
      <p:bldP spid="8213" grpId="0" autoUpdateAnimBg="0"/>
      <p:bldP spid="82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1295400" y="2571750"/>
          <a:ext cx="7086600" cy="704850"/>
        </p:xfrm>
        <a:graphic>
          <a:graphicData uri="http://schemas.openxmlformats.org/presentationml/2006/ole">
            <p:oleObj spid="_x0000_s4098" name="Bitmap Image" r:id="rId3" imgW="2857899" imgH="704948" progId="Paint.Picture">
              <p:embed/>
            </p:oleObj>
          </a:graphicData>
        </a:graphic>
      </p:graphicFrame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b)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Một công việc làm bằng tay hết 30 giờ, nếu làm bằng máy thì thời gian giảm 5 lần. Hỏi làm công việc 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ó bằng máy hết bao nhiêu giờ?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8600" y="4191000"/>
            <a:ext cx="8610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Làm công việc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ó bằng máy hết số giờ là: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30 : 5</a:t>
            </a:r>
            <a:r>
              <a:rPr lang="en-US">
                <a:latin typeface="Arial" charset="0"/>
              </a:rPr>
              <a:t>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(giờ)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</a:t>
            </a:r>
            <a:r>
              <a:rPr lang="en-US" i="1">
                <a:latin typeface="Arial" charset="0"/>
              </a:rPr>
              <a:t>Đáp số</a:t>
            </a:r>
            <a:r>
              <a:rPr lang="en-US">
                <a:latin typeface="Arial" charset="0"/>
              </a:rPr>
              <a:t>: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6 </a:t>
            </a:r>
            <a:r>
              <a:rPr lang="en-US">
                <a:latin typeface="Arial" charset="0"/>
              </a:rPr>
              <a:t>giờ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819400" y="1524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Tóm tắt</a:t>
            </a:r>
            <a:endParaRPr lang="en-US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27574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Arial" charset="0"/>
              </a:rPr>
              <a:t>Làm tay: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0" y="34290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Arial" charset="0"/>
              </a:rPr>
              <a:t>Làm máy: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57400" y="3657600"/>
            <a:ext cx="1219200" cy="152400"/>
            <a:chOff x="1296" y="2448"/>
            <a:chExt cx="768" cy="96"/>
          </a:xfrm>
        </p:grpSpPr>
        <p:sp>
          <p:nvSpPr>
            <p:cNvPr id="4117" name="Line 13"/>
            <p:cNvSpPr>
              <a:spLocks noChangeShapeType="1"/>
            </p:cNvSpPr>
            <p:nvPr/>
          </p:nvSpPr>
          <p:spPr bwMode="auto">
            <a:xfrm>
              <a:off x="1296" y="249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20"/>
            <p:cNvSpPr>
              <a:spLocks noChangeShapeType="1"/>
            </p:cNvSpPr>
            <p:nvPr/>
          </p:nvSpPr>
          <p:spPr bwMode="auto">
            <a:xfrm>
              <a:off x="2064" y="24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057400" y="3124200"/>
            <a:ext cx="5943600" cy="152400"/>
            <a:chOff x="1296" y="1776"/>
            <a:chExt cx="3744" cy="96"/>
          </a:xfrm>
        </p:grpSpPr>
        <p:sp>
          <p:nvSpPr>
            <p:cNvPr id="4110" name="Line 12"/>
            <p:cNvSpPr>
              <a:spLocks noChangeShapeType="1"/>
            </p:cNvSpPr>
            <p:nvPr/>
          </p:nvSpPr>
          <p:spPr bwMode="auto">
            <a:xfrm>
              <a:off x="1296" y="1824"/>
              <a:ext cx="3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Line 14"/>
            <p:cNvSpPr>
              <a:spLocks noChangeShapeType="1"/>
            </p:cNvSpPr>
            <p:nvPr/>
          </p:nvSpPr>
          <p:spPr bwMode="auto">
            <a:xfrm>
              <a:off x="129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Line 15"/>
            <p:cNvSpPr>
              <a:spLocks noChangeShapeType="1"/>
            </p:cNvSpPr>
            <p:nvPr/>
          </p:nvSpPr>
          <p:spPr bwMode="auto">
            <a:xfrm>
              <a:off x="2064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Line 16"/>
            <p:cNvSpPr>
              <a:spLocks noChangeShapeType="1"/>
            </p:cNvSpPr>
            <p:nvPr/>
          </p:nvSpPr>
          <p:spPr bwMode="auto">
            <a:xfrm>
              <a:off x="2784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Line 17"/>
            <p:cNvSpPr>
              <a:spLocks noChangeShapeType="1"/>
            </p:cNvSpPr>
            <p:nvPr/>
          </p:nvSpPr>
          <p:spPr bwMode="auto">
            <a:xfrm>
              <a:off x="355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Line 18"/>
            <p:cNvSpPr>
              <a:spLocks noChangeShapeType="1"/>
            </p:cNvSpPr>
            <p:nvPr/>
          </p:nvSpPr>
          <p:spPr bwMode="auto">
            <a:xfrm>
              <a:off x="4320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Line 22"/>
            <p:cNvSpPr>
              <a:spLocks noChangeShapeType="1"/>
            </p:cNvSpPr>
            <p:nvPr/>
          </p:nvSpPr>
          <p:spPr bwMode="auto">
            <a:xfrm>
              <a:off x="5040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191000" y="2133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30 giờ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209800" y="3733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? giờ</a:t>
            </a:r>
            <a:endParaRPr lang="en-US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  <p:bldP spid="13321" grpId="0" autoUpdateAnimBg="0"/>
      <p:bldP spid="13322" grpId="0" autoUpdateAnimBg="0"/>
      <p:bldP spid="13323" grpId="0" autoUpdateAnimBg="0"/>
      <p:bldP spid="13338" grpId="0" autoUpdateAnimBg="0"/>
      <p:bldP spid="1333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95400" y="0"/>
            <a:ext cx="647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5050"/>
                </a:solidFill>
                <a:latin typeface="Arial" charset="0"/>
              </a:rPr>
              <a:t>GIẢM ĐI MỘT SỐ LẦN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en-US" u="sng">
                <a:solidFill>
                  <a:schemeClr val="accent2"/>
                </a:solidFill>
                <a:latin typeface="Arial" charset="0"/>
              </a:rPr>
              <a:t>Bài 3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Đoạn thẳng AB dài 8cm.</a:t>
            </a:r>
          </a:p>
          <a:p>
            <a:pPr marL="457200" indent="-457200" algn="l">
              <a:spcBef>
                <a:spcPct val="50000"/>
              </a:spcBef>
              <a:buFontTx/>
              <a:buAutoNum type="alphaLcParenR"/>
            </a:pPr>
            <a:r>
              <a:rPr lang="en-US" sz="2800">
                <a:latin typeface="Arial" charset="0"/>
              </a:rPr>
              <a:t>Vẽ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CD có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là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của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AB giảm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4 lần.</a:t>
            </a:r>
          </a:p>
          <a:p>
            <a:pPr marL="457200" indent="-457200" algn="l">
              <a:spcBef>
                <a:spcPct val="50000"/>
              </a:spcBef>
              <a:buFontTx/>
              <a:buAutoNum type="alphaLcParenR"/>
            </a:pPr>
            <a:r>
              <a:rPr lang="en-US" sz="2800">
                <a:latin typeface="Arial" charset="0"/>
              </a:rPr>
              <a:t>Vẽ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MN có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là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của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AB giảm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4cm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u="sng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4572000"/>
            <a:ext cx="8229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ọan thẳng CD: 8 : 4 = 2cm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ọan thẳng MN: 8 - 4 = 4cm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"/>
        <a:ea typeface=""/>
        <a:cs typeface=""/>
      </a:majorFont>
      <a:minorFont>
        <a:latin typeface=".Vn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579</Words>
  <Application>Microsoft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.VnArial</vt:lpstr>
      <vt:lpstr>Arial</vt:lpstr>
      <vt:lpstr>Calibri</vt:lpstr>
      <vt:lpstr>Default Design</vt:lpstr>
      <vt:lpstr>Bitmap Image</vt:lpstr>
      <vt:lpstr>Slide 1</vt:lpstr>
      <vt:lpstr>Slide 2</vt:lpstr>
      <vt:lpstr>Slide 3</vt:lpstr>
      <vt:lpstr>Slide 4</vt:lpstr>
      <vt:lpstr>Slide 5</vt:lpstr>
      <vt:lpstr>Luyện tập</vt:lpstr>
      <vt:lpstr>Slide 7</vt:lpstr>
      <vt:lpstr>Slide 8</vt:lpstr>
      <vt:lpstr>Slide 9</vt:lpstr>
    </vt:vector>
  </TitlesOfParts>
  <Company>Dong A Co .,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 R. Gotera</dc:creator>
  <cp:lastModifiedBy>CSTeam</cp:lastModifiedBy>
  <cp:revision>28</cp:revision>
  <dcterms:created xsi:type="dcterms:W3CDTF">2005-09-22T15:53:15Z</dcterms:created>
  <dcterms:modified xsi:type="dcterms:W3CDTF">2016-06-29T10:28:14Z</dcterms:modified>
</cp:coreProperties>
</file>