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58" r:id="rId4"/>
    <p:sldId id="27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00"/>
    <a:srgbClr val="FF00FF"/>
    <a:srgbClr val="00CC66"/>
    <a:srgbClr val="FFFF00"/>
    <a:srgbClr val="FF66FF"/>
    <a:srgbClr val="FFFFCC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1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9DB81-CFFF-44EF-B109-A248B7389D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D7F7D6-8C56-4998-B93E-E44909DC2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0908E8-206B-46E7-B874-E50E45C803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8A1131-42FD-422B-B65A-7866669F60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7D3979-A722-470E-99F4-405C0A85A9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E35BA-82FE-455B-AADC-12525EF58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B1E667-0364-4802-9CB8-8275E226E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45842-A99A-4D97-8755-964F476A34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A30FF-5A1C-4B6B-A3AD-9054A4EE1F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4178A-4980-4A8C-850E-0EB966BE4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4799E-3BB1-4C4B-8D82-4F1EBAF6F1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581EED-0591-4526-A487-5EA4A6E281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nimfactory.com/animations/nature/flowers/butterflies_flowers_md_clr.gif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" name="7-Point Star 2"/>
          <p:cNvSpPr/>
          <p:nvPr/>
        </p:nvSpPr>
        <p:spPr>
          <a:xfrm>
            <a:off x="0" y="14478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u="sng" dirty="0">
                <a:solidFill>
                  <a:srgbClr val="0000FF"/>
                </a:solidFill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2052" name="Text Box 15"/>
          <p:cNvSpPr txBox="1">
            <a:spLocks noChangeArrowheads="1"/>
          </p:cNvSpPr>
          <p:nvPr/>
        </p:nvSpPr>
        <p:spPr bwMode="auto">
          <a:xfrm>
            <a:off x="2209800" y="1676400"/>
            <a:ext cx="365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a) Đặt tính rồi tính:</a:t>
            </a:r>
          </a:p>
        </p:txBody>
      </p:sp>
      <p:grpSp>
        <p:nvGrpSpPr>
          <p:cNvPr id="2053" name="Group 4"/>
          <p:cNvGrpSpPr>
            <a:grpSpLocks/>
          </p:cNvGrpSpPr>
          <p:nvPr/>
        </p:nvGrpSpPr>
        <p:grpSpPr bwMode="auto">
          <a:xfrm>
            <a:off x="381000" y="3200400"/>
            <a:ext cx="1295400" cy="1524000"/>
            <a:chOff x="533400" y="2743200"/>
            <a:chExt cx="1295400" cy="1524000"/>
          </a:xfrm>
        </p:grpSpPr>
        <p:sp>
          <p:nvSpPr>
            <p:cNvPr id="2115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2</a:t>
              </a:r>
            </a:p>
          </p:txBody>
        </p:sp>
        <p:sp>
          <p:nvSpPr>
            <p:cNvPr id="2116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48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4" name="Group 9"/>
          <p:cNvGrpSpPr>
            <a:grpSpLocks/>
          </p:cNvGrpSpPr>
          <p:nvPr/>
        </p:nvGrpSpPr>
        <p:grpSpPr bwMode="auto">
          <a:xfrm>
            <a:off x="2286000" y="3124200"/>
            <a:ext cx="1295400" cy="1524000"/>
            <a:chOff x="533400" y="2743200"/>
            <a:chExt cx="1295400" cy="1524000"/>
          </a:xfrm>
        </p:grpSpPr>
        <p:sp>
          <p:nvSpPr>
            <p:cNvPr id="2111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</a:t>
              </a:r>
            </a:p>
          </p:txBody>
        </p:sp>
        <p:sp>
          <p:nvSpPr>
            <p:cNvPr id="2112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84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5" name="Group 14"/>
          <p:cNvGrpSpPr>
            <a:grpSpLocks/>
          </p:cNvGrpSpPr>
          <p:nvPr/>
        </p:nvGrpSpPr>
        <p:grpSpPr bwMode="auto">
          <a:xfrm>
            <a:off x="4343400" y="3124200"/>
            <a:ext cx="1295400" cy="1524000"/>
            <a:chOff x="533400" y="2743200"/>
            <a:chExt cx="1295400" cy="1524000"/>
          </a:xfrm>
        </p:grpSpPr>
        <p:sp>
          <p:nvSpPr>
            <p:cNvPr id="2107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2108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6" name="Group 19"/>
          <p:cNvGrpSpPr>
            <a:grpSpLocks/>
          </p:cNvGrpSpPr>
          <p:nvPr/>
        </p:nvGrpSpPr>
        <p:grpSpPr bwMode="auto">
          <a:xfrm>
            <a:off x="6781800" y="3048000"/>
            <a:ext cx="1295400" cy="1524000"/>
            <a:chOff x="533400" y="2743200"/>
            <a:chExt cx="1295400" cy="1524000"/>
          </a:xfrm>
        </p:grpSpPr>
        <p:sp>
          <p:nvSpPr>
            <p:cNvPr id="2103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</a:t>
              </a:r>
            </a:p>
          </p:txBody>
        </p:sp>
        <p:sp>
          <p:nvSpPr>
            <p:cNvPr id="2104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96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65150" y="41322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381000" y="4114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3563" y="4454525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46100" y="4832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2954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10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10668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48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858000" y="4800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381000" y="4876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209800" y="41910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718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500313" y="4191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286000" y="3657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286000" y="4191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3190875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514600" y="4572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6294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419600" y="4800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1910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362200" y="50292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74676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3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572000" y="477043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572000" y="4343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227638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572000" y="4038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343400" y="40528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343400" y="3657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50292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1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2514600" y="49720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7010400" y="4724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996113" y="42989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7696200" y="3733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980238" y="39941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6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781800" y="39941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6781800" y="3581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sp>
        <p:nvSpPr>
          <p:cNvPr id="2093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4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095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53340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>
                <a:solidFill>
                  <a:srgbClr val="FF0000"/>
                </a:solidFill>
              </a:rPr>
              <a:t>N</a:t>
            </a:r>
          </a:p>
        </p:txBody>
      </p:sp>
      <p:pic>
        <p:nvPicPr>
          <p:cNvPr id="2097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76200"/>
            <a:ext cx="1214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98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3" y="76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9" name="Text Box 15"/>
          <p:cNvSpPr txBox="1">
            <a:spLocks noChangeArrowheads="1"/>
          </p:cNvSpPr>
          <p:nvPr/>
        </p:nvSpPr>
        <p:spPr bwMode="auto">
          <a:xfrm>
            <a:off x="381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48 : 2</a:t>
            </a:r>
          </a:p>
        </p:txBody>
      </p:sp>
      <p:sp>
        <p:nvSpPr>
          <p:cNvPr id="2100" name="Text Box 15"/>
          <p:cNvSpPr txBox="1">
            <a:spLocks noChangeArrowheads="1"/>
          </p:cNvSpPr>
          <p:nvPr/>
        </p:nvSpPr>
        <p:spPr bwMode="auto">
          <a:xfrm>
            <a:off x="2362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84 : 4</a:t>
            </a:r>
          </a:p>
        </p:txBody>
      </p:sp>
      <p:sp>
        <p:nvSpPr>
          <p:cNvPr id="2101" name="Text Box 15"/>
          <p:cNvSpPr txBox="1">
            <a:spLocks noChangeArrowheads="1"/>
          </p:cNvSpPr>
          <p:nvPr/>
        </p:nvSpPr>
        <p:spPr bwMode="auto">
          <a:xfrm>
            <a:off x="4572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55 : 5</a:t>
            </a:r>
          </a:p>
        </p:txBody>
      </p:sp>
      <p:sp>
        <p:nvSpPr>
          <p:cNvPr id="2102" name="Text Box 15"/>
          <p:cNvSpPr txBox="1">
            <a:spLocks noChangeArrowheads="1"/>
          </p:cNvSpPr>
          <p:nvPr/>
        </p:nvSpPr>
        <p:spPr bwMode="auto">
          <a:xfrm>
            <a:off x="67818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96 :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7" grpId="0"/>
      <p:bldP spid="39" grpId="0"/>
      <p:bldP spid="40" grpId="0"/>
      <p:bldP spid="41" grpId="0"/>
      <p:bldP spid="42" grpId="0"/>
      <p:bldP spid="43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1219200" y="0"/>
            <a:ext cx="6934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3" name="7-Point Star 2"/>
          <p:cNvSpPr/>
          <p:nvPr/>
        </p:nvSpPr>
        <p:spPr>
          <a:xfrm>
            <a:off x="0" y="1447800"/>
            <a:ext cx="2286000" cy="9144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u="sng" dirty="0">
                <a:solidFill>
                  <a:srgbClr val="0000FF"/>
                </a:solidFill>
                <a:cs typeface="Times New Roman" pitchFamily="18" charset="0"/>
              </a:rPr>
              <a:t>Bài 1</a:t>
            </a:r>
            <a:r>
              <a:rPr lang="en-US" sz="28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2209800" y="1676400"/>
            <a:ext cx="533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b) Đặt tính rồi tính (theo mẫu):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28800" y="3200400"/>
            <a:ext cx="1295400" cy="1524000"/>
            <a:chOff x="533400" y="2743200"/>
            <a:chExt cx="1295400" cy="1524000"/>
          </a:xfrm>
        </p:grpSpPr>
        <p:sp>
          <p:nvSpPr>
            <p:cNvPr id="3130" name="TextBox 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3131" name="TextBox 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54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657600" y="3200400"/>
            <a:ext cx="1295400" cy="1524000"/>
            <a:chOff x="533400" y="2743200"/>
            <a:chExt cx="1295400" cy="1524000"/>
          </a:xfrm>
        </p:grpSpPr>
        <p:sp>
          <p:nvSpPr>
            <p:cNvPr id="3126" name="TextBox 1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6</a:t>
              </a:r>
            </a:p>
          </p:txBody>
        </p:sp>
        <p:sp>
          <p:nvSpPr>
            <p:cNvPr id="3127" name="TextBox 1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48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562600" y="3124200"/>
            <a:ext cx="1295400" cy="1524000"/>
            <a:chOff x="533400" y="2743200"/>
            <a:chExt cx="1295400" cy="1524000"/>
          </a:xfrm>
        </p:grpSpPr>
        <p:sp>
          <p:nvSpPr>
            <p:cNvPr id="3122" name="TextBox 15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5</a:t>
              </a:r>
            </a:p>
          </p:txBody>
        </p:sp>
        <p:sp>
          <p:nvSpPr>
            <p:cNvPr id="3123" name="TextBox 16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35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7696200" y="3048000"/>
            <a:ext cx="1295400" cy="1524000"/>
            <a:chOff x="533400" y="2743200"/>
            <a:chExt cx="1295400" cy="1524000"/>
          </a:xfrm>
        </p:grpSpPr>
        <p:sp>
          <p:nvSpPr>
            <p:cNvPr id="3118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3</a:t>
              </a:r>
            </a:p>
          </p:txBody>
        </p:sp>
        <p:sp>
          <p:nvSpPr>
            <p:cNvPr id="3119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CC"/>
                  </a:solidFill>
                </a:rPr>
                <a:t>27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30" name="TextBox 25"/>
          <p:cNvSpPr txBox="1">
            <a:spLocks noChangeArrowheads="1"/>
          </p:cNvSpPr>
          <p:nvPr/>
        </p:nvSpPr>
        <p:spPr bwMode="auto">
          <a:xfrm>
            <a:off x="1981200" y="41449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34" name="TextBox 29"/>
          <p:cNvSpPr txBox="1">
            <a:spLocks noChangeArrowheads="1"/>
          </p:cNvSpPr>
          <p:nvPr/>
        </p:nvSpPr>
        <p:spPr bwMode="auto">
          <a:xfrm>
            <a:off x="1828800" y="36845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54</a:t>
            </a:r>
          </a:p>
        </p:txBody>
      </p:sp>
      <p:sp>
        <p:nvSpPr>
          <p:cNvPr id="5135" name="TextBox 30"/>
          <p:cNvSpPr txBox="1">
            <a:spLocks noChangeArrowheads="1"/>
          </p:cNvSpPr>
          <p:nvPr/>
        </p:nvSpPr>
        <p:spPr bwMode="auto">
          <a:xfrm>
            <a:off x="2514600" y="38862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905000" y="4191000"/>
            <a:ext cx="4572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57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TextBox 36"/>
          <p:cNvSpPr txBox="1">
            <a:spLocks noChangeArrowheads="1"/>
          </p:cNvSpPr>
          <p:nvPr/>
        </p:nvSpPr>
        <p:spPr bwMode="auto">
          <a:xfrm>
            <a:off x="4343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8</a:t>
            </a:r>
          </a:p>
        </p:txBody>
      </p:sp>
      <p:sp>
        <p:nvSpPr>
          <p:cNvPr id="5142" name="TextBox 39"/>
          <p:cNvSpPr txBox="1">
            <a:spLocks noChangeArrowheads="1"/>
          </p:cNvSpPr>
          <p:nvPr/>
        </p:nvSpPr>
        <p:spPr bwMode="auto">
          <a:xfrm>
            <a:off x="3657600" y="3667125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48</a:t>
            </a:r>
          </a:p>
        </p:txBody>
      </p:sp>
      <p:sp>
        <p:nvSpPr>
          <p:cNvPr id="5143" name="TextBox 40"/>
          <p:cNvSpPr txBox="1">
            <a:spLocks noChangeArrowheads="1"/>
          </p:cNvSpPr>
          <p:nvPr/>
        </p:nvSpPr>
        <p:spPr bwMode="auto">
          <a:xfrm>
            <a:off x="3810000" y="407035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7696200" y="40386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562600" y="4114800"/>
            <a:ext cx="533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0" name="TextBox 51"/>
          <p:cNvSpPr txBox="1">
            <a:spLocks noChangeArrowheads="1"/>
          </p:cNvSpPr>
          <p:nvPr/>
        </p:nvSpPr>
        <p:spPr bwMode="auto">
          <a:xfrm>
            <a:off x="8382000" y="3748088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9</a:t>
            </a:r>
          </a:p>
        </p:txBody>
      </p:sp>
      <p:sp>
        <p:nvSpPr>
          <p:cNvPr id="5155" name="TextBox 56"/>
          <p:cNvSpPr txBox="1">
            <a:spLocks noChangeArrowheads="1"/>
          </p:cNvSpPr>
          <p:nvPr/>
        </p:nvSpPr>
        <p:spPr bwMode="auto">
          <a:xfrm>
            <a:off x="5729288" y="40687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56" name="TextBox 57"/>
          <p:cNvSpPr txBox="1">
            <a:spLocks noChangeArrowheads="1"/>
          </p:cNvSpPr>
          <p:nvPr/>
        </p:nvSpPr>
        <p:spPr bwMode="auto">
          <a:xfrm>
            <a:off x="5562600" y="361315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35</a:t>
            </a:r>
          </a:p>
        </p:txBody>
      </p:sp>
      <p:sp>
        <p:nvSpPr>
          <p:cNvPr id="5157" name="TextBox 58"/>
          <p:cNvSpPr txBox="1">
            <a:spLocks noChangeArrowheads="1"/>
          </p:cNvSpPr>
          <p:nvPr/>
        </p:nvSpPr>
        <p:spPr bwMode="auto">
          <a:xfrm>
            <a:off x="6248400" y="38100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7</a:t>
            </a:r>
          </a:p>
        </p:txBody>
      </p:sp>
      <p:sp>
        <p:nvSpPr>
          <p:cNvPr id="5163" name="TextBox 64"/>
          <p:cNvSpPr txBox="1">
            <a:spLocks noChangeArrowheads="1"/>
          </p:cNvSpPr>
          <p:nvPr/>
        </p:nvSpPr>
        <p:spPr bwMode="auto">
          <a:xfrm>
            <a:off x="7910513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0</a:t>
            </a:r>
          </a:p>
        </p:txBody>
      </p:sp>
      <p:sp>
        <p:nvSpPr>
          <p:cNvPr id="5164" name="TextBox 65"/>
          <p:cNvSpPr txBox="1">
            <a:spLocks noChangeArrowheads="1"/>
          </p:cNvSpPr>
          <p:nvPr/>
        </p:nvSpPr>
        <p:spPr bwMode="auto">
          <a:xfrm>
            <a:off x="7696200" y="3544888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27</a:t>
            </a:r>
          </a:p>
        </p:txBody>
      </p:sp>
      <p:sp>
        <p:nvSpPr>
          <p:cNvPr id="3097" name="Freeform 748"/>
          <p:cNvSpPr>
            <a:spLocks/>
          </p:cNvSpPr>
          <p:nvPr/>
        </p:nvSpPr>
        <p:spPr bwMode="auto">
          <a:xfrm rot="743250" flipH="1">
            <a:off x="228600" y="5962650"/>
            <a:ext cx="3238500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8" name="Freeform 748"/>
          <p:cNvSpPr>
            <a:spLocks/>
          </p:cNvSpPr>
          <p:nvPr/>
        </p:nvSpPr>
        <p:spPr bwMode="auto">
          <a:xfrm rot="-458404">
            <a:off x="5461000" y="5989638"/>
            <a:ext cx="3482975" cy="939800"/>
          </a:xfrm>
          <a:custGeom>
            <a:avLst/>
            <a:gdLst>
              <a:gd name="T0" fmla="*/ 2147483647 w 1280"/>
              <a:gd name="T1" fmla="*/ 2147483647 h 1179"/>
              <a:gd name="T2" fmla="*/ 2147483647 w 1280"/>
              <a:gd name="T3" fmla="*/ 2147483647 h 1179"/>
              <a:gd name="T4" fmla="*/ 2147483647 w 1280"/>
              <a:gd name="T5" fmla="*/ 2147483647 h 1179"/>
              <a:gd name="T6" fmla="*/ 2147483647 w 1280"/>
              <a:gd name="T7" fmla="*/ 2147483647 h 1179"/>
              <a:gd name="T8" fmla="*/ 2147483647 w 1280"/>
              <a:gd name="T9" fmla="*/ 2147483647 h 1179"/>
              <a:gd name="T10" fmla="*/ 2147483647 w 1280"/>
              <a:gd name="T11" fmla="*/ 2147483647 h 1179"/>
              <a:gd name="T12" fmla="*/ 2147483647 w 1280"/>
              <a:gd name="T13" fmla="*/ 2147483647 h 1179"/>
              <a:gd name="T14" fmla="*/ 2147483647 w 1280"/>
              <a:gd name="T15" fmla="*/ 2147483647 h 1179"/>
              <a:gd name="T16" fmla="*/ 2147483647 w 1280"/>
              <a:gd name="T17" fmla="*/ 2147483647 h 1179"/>
              <a:gd name="T18" fmla="*/ 2147483647 w 1280"/>
              <a:gd name="T19" fmla="*/ 2147483647 h 1179"/>
              <a:gd name="T20" fmla="*/ 2147483647 w 1280"/>
              <a:gd name="T21" fmla="*/ 2147483647 h 1179"/>
              <a:gd name="T22" fmla="*/ 2147483647 w 1280"/>
              <a:gd name="T23" fmla="*/ 2147483647 h 1179"/>
              <a:gd name="T24" fmla="*/ 2147483647 w 1280"/>
              <a:gd name="T25" fmla="*/ 2147483647 h 1179"/>
              <a:gd name="T26" fmla="*/ 2147483647 w 1280"/>
              <a:gd name="T27" fmla="*/ 2147483647 h 1179"/>
              <a:gd name="T28" fmla="*/ 2147483647 w 1280"/>
              <a:gd name="T29" fmla="*/ 2147483647 h 1179"/>
              <a:gd name="T30" fmla="*/ 2147483647 w 1280"/>
              <a:gd name="T31" fmla="*/ 2147483647 h 1179"/>
              <a:gd name="T32" fmla="*/ 2147483647 w 1280"/>
              <a:gd name="T33" fmla="*/ 2147483647 h 1179"/>
              <a:gd name="T34" fmla="*/ 2147483647 w 1280"/>
              <a:gd name="T35" fmla="*/ 2147483647 h 1179"/>
              <a:gd name="T36" fmla="*/ 2147483647 w 1280"/>
              <a:gd name="T37" fmla="*/ 2147483647 h 1179"/>
              <a:gd name="T38" fmla="*/ 2147483647 w 1280"/>
              <a:gd name="T39" fmla="*/ 2147483647 h 1179"/>
              <a:gd name="T40" fmla="*/ 2147483647 w 1280"/>
              <a:gd name="T41" fmla="*/ 2147483647 h 1179"/>
              <a:gd name="T42" fmla="*/ 2147483647 w 1280"/>
              <a:gd name="T43" fmla="*/ 2147483647 h 1179"/>
              <a:gd name="T44" fmla="*/ 2147483647 w 1280"/>
              <a:gd name="T45" fmla="*/ 2147483647 h 1179"/>
              <a:gd name="T46" fmla="*/ 2147483647 w 1280"/>
              <a:gd name="T47" fmla="*/ 2147483647 h 1179"/>
              <a:gd name="T48" fmla="*/ 2147483647 w 1280"/>
              <a:gd name="T49" fmla="*/ 2147483647 h 1179"/>
              <a:gd name="T50" fmla="*/ 2147483647 w 1280"/>
              <a:gd name="T51" fmla="*/ 2147483647 h 1179"/>
              <a:gd name="T52" fmla="*/ 2147483647 w 1280"/>
              <a:gd name="T53" fmla="*/ 2147483647 h 1179"/>
              <a:gd name="T54" fmla="*/ 2147483647 w 1280"/>
              <a:gd name="T55" fmla="*/ 2147483647 h 1179"/>
              <a:gd name="T56" fmla="*/ 2147483647 w 1280"/>
              <a:gd name="T57" fmla="*/ 2147483647 h 1179"/>
              <a:gd name="T58" fmla="*/ 2147483647 w 1280"/>
              <a:gd name="T59" fmla="*/ 2147483647 h 1179"/>
              <a:gd name="T60" fmla="*/ 2147483647 w 1280"/>
              <a:gd name="T61" fmla="*/ 2147483647 h 1179"/>
              <a:gd name="T62" fmla="*/ 2147483647 w 1280"/>
              <a:gd name="T63" fmla="*/ 2147483647 h 1179"/>
              <a:gd name="T64" fmla="*/ 2147483647 w 1280"/>
              <a:gd name="T65" fmla="*/ 2147483647 h 1179"/>
              <a:gd name="T66" fmla="*/ 2147483647 w 1280"/>
              <a:gd name="T67" fmla="*/ 2147483647 h 1179"/>
              <a:gd name="T68" fmla="*/ 2147483647 w 1280"/>
              <a:gd name="T69" fmla="*/ 2147483647 h 1179"/>
              <a:gd name="T70" fmla="*/ 2147483647 w 1280"/>
              <a:gd name="T71" fmla="*/ 2147483647 h 1179"/>
              <a:gd name="T72" fmla="*/ 2147483647 w 1280"/>
              <a:gd name="T73" fmla="*/ 2147483647 h 1179"/>
              <a:gd name="T74" fmla="*/ 2147483647 w 1280"/>
              <a:gd name="T75" fmla="*/ 2147483647 h 1179"/>
              <a:gd name="T76" fmla="*/ 2147483647 w 1280"/>
              <a:gd name="T77" fmla="*/ 2147483647 h 1179"/>
              <a:gd name="T78" fmla="*/ 2147483647 w 1280"/>
              <a:gd name="T79" fmla="*/ 2147483647 h 1179"/>
              <a:gd name="T80" fmla="*/ 2147483647 w 1280"/>
              <a:gd name="T81" fmla="*/ 2147483647 h 1179"/>
              <a:gd name="T82" fmla="*/ 2147483647 w 1280"/>
              <a:gd name="T83" fmla="*/ 2147483647 h 1179"/>
              <a:gd name="T84" fmla="*/ 2147483647 w 1280"/>
              <a:gd name="T85" fmla="*/ 2147483647 h 1179"/>
              <a:gd name="T86" fmla="*/ 2147483647 w 1280"/>
              <a:gd name="T87" fmla="*/ 2147483647 h 1179"/>
              <a:gd name="T88" fmla="*/ 0 w 1280"/>
              <a:gd name="T89" fmla="*/ 2147483647 h 117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1280"/>
              <a:gd name="T136" fmla="*/ 0 h 1179"/>
              <a:gd name="T137" fmla="*/ 1280 w 1280"/>
              <a:gd name="T138" fmla="*/ 1179 h 1179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1280" h="1179">
                <a:moveTo>
                  <a:pt x="0" y="405"/>
                </a:moveTo>
                <a:lnTo>
                  <a:pt x="13" y="404"/>
                </a:lnTo>
                <a:lnTo>
                  <a:pt x="29" y="404"/>
                </a:lnTo>
                <a:lnTo>
                  <a:pt x="46" y="405"/>
                </a:lnTo>
                <a:lnTo>
                  <a:pt x="66" y="406"/>
                </a:lnTo>
                <a:lnTo>
                  <a:pt x="87" y="408"/>
                </a:lnTo>
                <a:lnTo>
                  <a:pt x="110" y="411"/>
                </a:lnTo>
                <a:lnTo>
                  <a:pt x="136" y="413"/>
                </a:lnTo>
                <a:lnTo>
                  <a:pt x="161" y="416"/>
                </a:lnTo>
                <a:lnTo>
                  <a:pt x="189" y="420"/>
                </a:lnTo>
                <a:lnTo>
                  <a:pt x="217" y="425"/>
                </a:lnTo>
                <a:lnTo>
                  <a:pt x="246" y="429"/>
                </a:lnTo>
                <a:lnTo>
                  <a:pt x="276" y="434"/>
                </a:lnTo>
                <a:lnTo>
                  <a:pt x="306" y="438"/>
                </a:lnTo>
                <a:lnTo>
                  <a:pt x="337" y="444"/>
                </a:lnTo>
                <a:lnTo>
                  <a:pt x="368" y="450"/>
                </a:lnTo>
                <a:lnTo>
                  <a:pt x="399" y="456"/>
                </a:lnTo>
                <a:lnTo>
                  <a:pt x="430" y="461"/>
                </a:lnTo>
                <a:lnTo>
                  <a:pt x="460" y="468"/>
                </a:lnTo>
                <a:lnTo>
                  <a:pt x="490" y="474"/>
                </a:lnTo>
                <a:lnTo>
                  <a:pt x="520" y="481"/>
                </a:lnTo>
                <a:lnTo>
                  <a:pt x="549" y="488"/>
                </a:lnTo>
                <a:lnTo>
                  <a:pt x="576" y="494"/>
                </a:lnTo>
                <a:lnTo>
                  <a:pt x="603" y="500"/>
                </a:lnTo>
                <a:lnTo>
                  <a:pt x="628" y="507"/>
                </a:lnTo>
                <a:lnTo>
                  <a:pt x="652" y="513"/>
                </a:lnTo>
                <a:lnTo>
                  <a:pt x="674" y="520"/>
                </a:lnTo>
                <a:lnTo>
                  <a:pt x="695" y="526"/>
                </a:lnTo>
                <a:lnTo>
                  <a:pt x="713" y="533"/>
                </a:lnTo>
                <a:lnTo>
                  <a:pt x="730" y="538"/>
                </a:lnTo>
                <a:lnTo>
                  <a:pt x="744" y="544"/>
                </a:lnTo>
                <a:lnTo>
                  <a:pt x="756" y="549"/>
                </a:lnTo>
                <a:lnTo>
                  <a:pt x="765" y="554"/>
                </a:lnTo>
                <a:lnTo>
                  <a:pt x="782" y="565"/>
                </a:lnTo>
                <a:lnTo>
                  <a:pt x="800" y="575"/>
                </a:lnTo>
                <a:lnTo>
                  <a:pt x="819" y="586"/>
                </a:lnTo>
                <a:lnTo>
                  <a:pt x="839" y="597"/>
                </a:lnTo>
                <a:lnTo>
                  <a:pt x="858" y="609"/>
                </a:lnTo>
                <a:lnTo>
                  <a:pt x="879" y="620"/>
                </a:lnTo>
                <a:lnTo>
                  <a:pt x="899" y="633"/>
                </a:lnTo>
                <a:lnTo>
                  <a:pt x="918" y="645"/>
                </a:lnTo>
                <a:lnTo>
                  <a:pt x="937" y="658"/>
                </a:lnTo>
                <a:lnTo>
                  <a:pt x="954" y="669"/>
                </a:lnTo>
                <a:lnTo>
                  <a:pt x="970" y="682"/>
                </a:lnTo>
                <a:lnTo>
                  <a:pt x="985" y="695"/>
                </a:lnTo>
                <a:lnTo>
                  <a:pt x="998" y="707"/>
                </a:lnTo>
                <a:lnTo>
                  <a:pt x="1008" y="720"/>
                </a:lnTo>
                <a:lnTo>
                  <a:pt x="1016" y="733"/>
                </a:lnTo>
                <a:lnTo>
                  <a:pt x="1022" y="744"/>
                </a:lnTo>
                <a:lnTo>
                  <a:pt x="998" y="665"/>
                </a:lnTo>
                <a:lnTo>
                  <a:pt x="979" y="600"/>
                </a:lnTo>
                <a:lnTo>
                  <a:pt x="968" y="546"/>
                </a:lnTo>
                <a:lnTo>
                  <a:pt x="962" y="499"/>
                </a:lnTo>
                <a:lnTo>
                  <a:pt x="960" y="457"/>
                </a:lnTo>
                <a:lnTo>
                  <a:pt x="962" y="414"/>
                </a:lnTo>
                <a:lnTo>
                  <a:pt x="967" y="369"/>
                </a:lnTo>
                <a:lnTo>
                  <a:pt x="973" y="318"/>
                </a:lnTo>
                <a:lnTo>
                  <a:pt x="981" y="216"/>
                </a:lnTo>
                <a:lnTo>
                  <a:pt x="979" y="135"/>
                </a:lnTo>
                <a:lnTo>
                  <a:pt x="971" y="65"/>
                </a:lnTo>
                <a:lnTo>
                  <a:pt x="968" y="0"/>
                </a:lnTo>
                <a:lnTo>
                  <a:pt x="1075" y="46"/>
                </a:lnTo>
                <a:lnTo>
                  <a:pt x="1077" y="46"/>
                </a:lnTo>
                <a:lnTo>
                  <a:pt x="1083" y="45"/>
                </a:lnTo>
                <a:lnTo>
                  <a:pt x="1092" y="44"/>
                </a:lnTo>
                <a:lnTo>
                  <a:pt x="1103" y="43"/>
                </a:lnTo>
                <a:lnTo>
                  <a:pt x="1117" y="43"/>
                </a:lnTo>
                <a:lnTo>
                  <a:pt x="1133" y="43"/>
                </a:lnTo>
                <a:lnTo>
                  <a:pt x="1149" y="45"/>
                </a:lnTo>
                <a:lnTo>
                  <a:pt x="1167" y="50"/>
                </a:lnTo>
                <a:lnTo>
                  <a:pt x="1184" y="55"/>
                </a:lnTo>
                <a:lnTo>
                  <a:pt x="1201" y="65"/>
                </a:lnTo>
                <a:lnTo>
                  <a:pt x="1216" y="76"/>
                </a:lnTo>
                <a:lnTo>
                  <a:pt x="1230" y="91"/>
                </a:lnTo>
                <a:lnTo>
                  <a:pt x="1240" y="109"/>
                </a:lnTo>
                <a:lnTo>
                  <a:pt x="1250" y="132"/>
                </a:lnTo>
                <a:lnTo>
                  <a:pt x="1254" y="160"/>
                </a:lnTo>
                <a:lnTo>
                  <a:pt x="1255" y="192"/>
                </a:lnTo>
                <a:lnTo>
                  <a:pt x="1250" y="267"/>
                </a:lnTo>
                <a:lnTo>
                  <a:pt x="1240" y="345"/>
                </a:lnTo>
                <a:lnTo>
                  <a:pt x="1228" y="427"/>
                </a:lnTo>
                <a:lnTo>
                  <a:pt x="1217" y="510"/>
                </a:lnTo>
                <a:lnTo>
                  <a:pt x="1212" y="594"/>
                </a:lnTo>
                <a:lnTo>
                  <a:pt x="1214" y="676"/>
                </a:lnTo>
                <a:lnTo>
                  <a:pt x="1228" y="760"/>
                </a:lnTo>
                <a:lnTo>
                  <a:pt x="1255" y="841"/>
                </a:lnTo>
                <a:lnTo>
                  <a:pt x="1270" y="878"/>
                </a:lnTo>
                <a:lnTo>
                  <a:pt x="1277" y="910"/>
                </a:lnTo>
                <a:lnTo>
                  <a:pt x="1280" y="939"/>
                </a:lnTo>
                <a:lnTo>
                  <a:pt x="1276" y="963"/>
                </a:lnTo>
                <a:lnTo>
                  <a:pt x="1269" y="983"/>
                </a:lnTo>
                <a:lnTo>
                  <a:pt x="1259" y="1002"/>
                </a:lnTo>
                <a:lnTo>
                  <a:pt x="1245" y="1018"/>
                </a:lnTo>
                <a:lnTo>
                  <a:pt x="1230" y="1034"/>
                </a:lnTo>
                <a:lnTo>
                  <a:pt x="1215" y="1048"/>
                </a:lnTo>
                <a:lnTo>
                  <a:pt x="1199" y="1063"/>
                </a:lnTo>
                <a:lnTo>
                  <a:pt x="1184" y="1077"/>
                </a:lnTo>
                <a:lnTo>
                  <a:pt x="1170" y="1093"/>
                </a:lnTo>
                <a:lnTo>
                  <a:pt x="1160" y="1110"/>
                </a:lnTo>
                <a:lnTo>
                  <a:pt x="1152" y="1131"/>
                </a:lnTo>
                <a:lnTo>
                  <a:pt x="1148" y="1153"/>
                </a:lnTo>
                <a:lnTo>
                  <a:pt x="1149" y="1179"/>
                </a:lnTo>
                <a:lnTo>
                  <a:pt x="1124" y="1117"/>
                </a:lnTo>
                <a:lnTo>
                  <a:pt x="1099" y="1062"/>
                </a:lnTo>
                <a:lnTo>
                  <a:pt x="1074" y="1011"/>
                </a:lnTo>
                <a:lnTo>
                  <a:pt x="1048" y="967"/>
                </a:lnTo>
                <a:lnTo>
                  <a:pt x="1023" y="928"/>
                </a:lnTo>
                <a:lnTo>
                  <a:pt x="998" y="894"/>
                </a:lnTo>
                <a:lnTo>
                  <a:pt x="975" y="864"/>
                </a:lnTo>
                <a:lnTo>
                  <a:pt x="952" y="837"/>
                </a:lnTo>
                <a:lnTo>
                  <a:pt x="929" y="816"/>
                </a:lnTo>
                <a:lnTo>
                  <a:pt x="908" y="796"/>
                </a:lnTo>
                <a:lnTo>
                  <a:pt x="888" y="780"/>
                </a:lnTo>
                <a:lnTo>
                  <a:pt x="871" y="767"/>
                </a:lnTo>
                <a:lnTo>
                  <a:pt x="855" y="756"/>
                </a:lnTo>
                <a:lnTo>
                  <a:pt x="841" y="748"/>
                </a:lnTo>
                <a:lnTo>
                  <a:pt x="828" y="740"/>
                </a:lnTo>
                <a:lnTo>
                  <a:pt x="819" y="734"/>
                </a:lnTo>
                <a:lnTo>
                  <a:pt x="788" y="713"/>
                </a:lnTo>
                <a:lnTo>
                  <a:pt x="754" y="692"/>
                </a:lnTo>
                <a:lnTo>
                  <a:pt x="717" y="671"/>
                </a:lnTo>
                <a:lnTo>
                  <a:pt x="679" y="649"/>
                </a:lnTo>
                <a:lnTo>
                  <a:pt x="639" y="626"/>
                </a:lnTo>
                <a:lnTo>
                  <a:pt x="597" y="605"/>
                </a:lnTo>
                <a:lnTo>
                  <a:pt x="556" y="584"/>
                </a:lnTo>
                <a:lnTo>
                  <a:pt x="514" y="565"/>
                </a:lnTo>
                <a:lnTo>
                  <a:pt x="472" y="546"/>
                </a:lnTo>
                <a:lnTo>
                  <a:pt x="431" y="530"/>
                </a:lnTo>
                <a:lnTo>
                  <a:pt x="391" y="517"/>
                </a:lnTo>
                <a:lnTo>
                  <a:pt x="353" y="505"/>
                </a:lnTo>
                <a:lnTo>
                  <a:pt x="316" y="496"/>
                </a:lnTo>
                <a:lnTo>
                  <a:pt x="282" y="490"/>
                </a:lnTo>
                <a:lnTo>
                  <a:pt x="251" y="488"/>
                </a:lnTo>
                <a:lnTo>
                  <a:pt x="223" y="490"/>
                </a:lnTo>
                <a:lnTo>
                  <a:pt x="0" y="405"/>
                </a:lnTo>
                <a:close/>
              </a:path>
            </a:pathLst>
          </a:custGeom>
          <a:gradFill rotWithShape="1">
            <a:gsLst>
              <a:gs pos="0">
                <a:srgbClr val="034F2D"/>
              </a:gs>
              <a:gs pos="50000">
                <a:srgbClr val="07AB61"/>
              </a:gs>
              <a:gs pos="100000">
                <a:srgbClr val="034F2D"/>
              </a:gs>
            </a:gsLst>
            <a:lin ang="5400000" scaled="1"/>
          </a:gradFill>
          <a:ln w="952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099" name="Picture 11" descr="butterflies_flowers_md_clr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876800"/>
            <a:ext cx="2362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Oval 69"/>
          <p:cNvSpPr/>
          <p:nvPr/>
        </p:nvSpPr>
        <p:spPr>
          <a:xfrm>
            <a:off x="8077200" y="13716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800">
                <a:solidFill>
                  <a:srgbClr val="FF0000"/>
                </a:solidFill>
              </a:rPr>
              <a:t>N</a:t>
            </a:r>
          </a:p>
        </p:txBody>
      </p:sp>
      <p:pic>
        <p:nvPicPr>
          <p:cNvPr id="3101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72400" y="76200"/>
            <a:ext cx="12144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2" name="Picture 24" descr="H:\rose1[1]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3" y="76200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71" name="Text Box 15"/>
          <p:cNvSpPr txBox="1">
            <a:spLocks noChangeArrowheads="1"/>
          </p:cNvSpPr>
          <p:nvPr/>
        </p:nvSpPr>
        <p:spPr bwMode="auto">
          <a:xfrm>
            <a:off x="19812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54 : 6</a:t>
            </a:r>
          </a:p>
        </p:txBody>
      </p:sp>
      <p:sp>
        <p:nvSpPr>
          <p:cNvPr id="5172" name="Text Box 15"/>
          <p:cNvSpPr txBox="1">
            <a:spLocks noChangeArrowheads="1"/>
          </p:cNvSpPr>
          <p:nvPr/>
        </p:nvSpPr>
        <p:spPr bwMode="auto">
          <a:xfrm>
            <a:off x="3810000" y="24384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48 : 6</a:t>
            </a:r>
          </a:p>
        </p:txBody>
      </p:sp>
      <p:sp>
        <p:nvSpPr>
          <p:cNvPr id="5173" name="Text Box 15"/>
          <p:cNvSpPr txBox="1">
            <a:spLocks noChangeArrowheads="1"/>
          </p:cNvSpPr>
          <p:nvPr/>
        </p:nvSpPr>
        <p:spPr bwMode="auto">
          <a:xfrm>
            <a:off x="57150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35 : 5</a:t>
            </a:r>
          </a:p>
        </p:txBody>
      </p:sp>
      <p:sp>
        <p:nvSpPr>
          <p:cNvPr id="5174" name="Text Box 15"/>
          <p:cNvSpPr txBox="1">
            <a:spLocks noChangeArrowheads="1"/>
          </p:cNvSpPr>
          <p:nvPr/>
        </p:nvSpPr>
        <p:spPr bwMode="auto">
          <a:xfrm>
            <a:off x="7848600" y="2362200"/>
            <a:ext cx="1066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27 : 3</a:t>
            </a:r>
          </a:p>
        </p:txBody>
      </p:sp>
      <p:grpSp>
        <p:nvGrpSpPr>
          <p:cNvPr id="3107" name="Group 19"/>
          <p:cNvGrpSpPr>
            <a:grpSpLocks/>
          </p:cNvGrpSpPr>
          <p:nvPr/>
        </p:nvGrpSpPr>
        <p:grpSpPr bwMode="auto">
          <a:xfrm>
            <a:off x="228600" y="3352800"/>
            <a:ext cx="1295400" cy="1524000"/>
            <a:chOff x="533400" y="2743200"/>
            <a:chExt cx="1295400" cy="1524000"/>
          </a:xfrm>
        </p:grpSpPr>
        <p:sp>
          <p:nvSpPr>
            <p:cNvPr id="3114" name="TextBox 20"/>
            <p:cNvSpPr txBox="1">
              <a:spLocks noChangeArrowheads="1"/>
            </p:cNvSpPr>
            <p:nvPr/>
          </p:nvSpPr>
          <p:spPr bwMode="auto">
            <a:xfrm>
              <a:off x="1219200" y="2819400"/>
              <a:ext cx="3810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6</a:t>
              </a:r>
            </a:p>
          </p:txBody>
        </p:sp>
        <p:sp>
          <p:nvSpPr>
            <p:cNvPr id="3115" name="TextBox 21"/>
            <p:cNvSpPr txBox="1">
              <a:spLocks noChangeArrowheads="1"/>
            </p:cNvSpPr>
            <p:nvPr/>
          </p:nvSpPr>
          <p:spPr bwMode="auto">
            <a:xfrm>
              <a:off x="533400" y="2895600"/>
              <a:ext cx="68580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42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>
              <a:off x="1143000" y="3352800"/>
              <a:ext cx="6858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>
              <a:off x="381000" y="3505200"/>
              <a:ext cx="15240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08" name="Text Box 15"/>
          <p:cNvSpPr txBox="1">
            <a:spLocks noChangeArrowheads="1"/>
          </p:cNvSpPr>
          <p:nvPr/>
        </p:nvSpPr>
        <p:spPr bwMode="auto">
          <a:xfrm>
            <a:off x="304800" y="2514600"/>
            <a:ext cx="106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Mẫu:</a:t>
            </a: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190500" y="3924300"/>
            <a:ext cx="2819400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60"/>
          <p:cNvSpPr txBox="1">
            <a:spLocks noChangeArrowheads="1"/>
          </p:cNvSpPr>
          <p:nvPr/>
        </p:nvSpPr>
        <p:spPr bwMode="auto">
          <a:xfrm>
            <a:off x="427038" y="4297363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1" name="TextBox 60"/>
          <p:cNvSpPr txBox="1">
            <a:spLocks noChangeArrowheads="1"/>
          </p:cNvSpPr>
          <p:nvPr/>
        </p:nvSpPr>
        <p:spPr bwMode="auto">
          <a:xfrm>
            <a:off x="211138" y="3810000"/>
            <a:ext cx="60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42</a:t>
            </a:r>
          </a:p>
        </p:txBody>
      </p:sp>
      <p:sp>
        <p:nvSpPr>
          <p:cNvPr id="82" name="TextBox 60"/>
          <p:cNvSpPr txBox="1">
            <a:spLocks noChangeArrowheads="1"/>
          </p:cNvSpPr>
          <p:nvPr/>
        </p:nvSpPr>
        <p:spPr bwMode="auto">
          <a:xfrm>
            <a:off x="914400" y="39624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00"/>
                </a:solidFill>
              </a:rPr>
              <a:t>7</a:t>
            </a:r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304800" y="434340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5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5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5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/>
      <p:bldP spid="5134" grpId="0"/>
      <p:bldP spid="5135" grpId="0"/>
      <p:bldP spid="5140" grpId="0"/>
      <p:bldP spid="5142" grpId="0"/>
      <p:bldP spid="5143" grpId="0"/>
      <p:bldP spid="5150" grpId="0"/>
      <p:bldP spid="5155" grpId="0"/>
      <p:bldP spid="5156" grpId="0"/>
      <p:bldP spid="5157" grpId="0"/>
      <p:bldP spid="5163" grpId="0"/>
      <p:bldP spid="5164" grpId="0"/>
      <p:bldP spid="70" grpId="0" animBg="1"/>
      <p:bldP spid="5171" grpId="0"/>
      <p:bldP spid="5172" grpId="0"/>
      <p:bldP spid="5173" grpId="0"/>
      <p:bldP spid="5174" grpId="0"/>
      <p:bldP spid="79" grpId="0"/>
      <p:bldP spid="81" grpId="0"/>
      <p:bldP spid="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14"/>
          <p:cNvSpPr txBox="1">
            <a:spLocks noChangeArrowheads="1"/>
          </p:cNvSpPr>
          <p:nvPr/>
        </p:nvSpPr>
        <p:spPr bwMode="auto">
          <a:xfrm>
            <a:off x="2286000" y="274320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20 cm là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cm</a:t>
            </a:r>
          </a:p>
        </p:txBody>
      </p:sp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4648200" y="2743200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5</a:t>
            </a:r>
          </a:p>
        </p:txBody>
      </p:sp>
      <p:sp>
        <p:nvSpPr>
          <p:cNvPr id="4100" name="Text Box 15"/>
          <p:cNvSpPr txBox="1">
            <a:spLocks noChangeArrowheads="1"/>
          </p:cNvSpPr>
          <p:nvPr/>
        </p:nvSpPr>
        <p:spPr bwMode="auto">
          <a:xfrm>
            <a:off x="381000" y="1828800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  <a:cs typeface="Times New Roman" pitchFamily="18" charset="0"/>
              </a:rPr>
              <a:t>Bài 2</a:t>
            </a: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: Tìm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52600" y="2514600"/>
            <a:ext cx="457200" cy="1133475"/>
            <a:chOff x="914400" y="3810000"/>
            <a:chExt cx="457200" cy="1132229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4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25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2667000" y="1828800"/>
            <a:ext cx="5181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    của : 20 cm; 40 km; 80 kg.</a:t>
            </a:r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2514600" y="1600200"/>
            <a:ext cx="457200" cy="1147763"/>
            <a:chOff x="914400" y="3810000"/>
            <a:chExt cx="457200" cy="1146668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914400" y="4419018"/>
              <a:ext cx="457200" cy="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1" name="Text Box 15"/>
            <p:cNvSpPr txBox="1">
              <a:spLocks noChangeArrowheads="1"/>
            </p:cNvSpPr>
            <p:nvPr/>
          </p:nvSpPr>
          <p:spPr bwMode="auto">
            <a:xfrm>
              <a:off x="990600" y="4495404"/>
              <a:ext cx="381000" cy="46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22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461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752600" y="3505200"/>
            <a:ext cx="457200" cy="1133475"/>
            <a:chOff x="914400" y="3810000"/>
            <a:chExt cx="457200" cy="1132229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8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19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1784350" y="4541838"/>
            <a:ext cx="457200" cy="1133475"/>
            <a:chOff x="914400" y="3810000"/>
            <a:chExt cx="457200" cy="113222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914400" y="4418930"/>
              <a:ext cx="457200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15" name="Text Box 15"/>
            <p:cNvSpPr txBox="1">
              <a:spLocks noChangeArrowheads="1"/>
            </p:cNvSpPr>
            <p:nvPr/>
          </p:nvSpPr>
          <p:spPr bwMode="auto">
            <a:xfrm>
              <a:off x="990600" y="4419600"/>
              <a:ext cx="3810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4</a:t>
              </a:r>
            </a:p>
          </p:txBody>
        </p:sp>
        <p:sp>
          <p:nvSpPr>
            <p:cNvPr id="4116" name="Text Box 15"/>
            <p:cNvSpPr txBox="1">
              <a:spLocks noChangeArrowheads="1"/>
            </p:cNvSpPr>
            <p:nvPr/>
          </p:nvSpPr>
          <p:spPr bwMode="auto">
            <a:xfrm>
              <a:off x="990600" y="3810000"/>
              <a:ext cx="304800" cy="522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>
                  <a:solidFill>
                    <a:srgbClr val="FF0000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67" name="Text Box 14"/>
          <p:cNvSpPr txBox="1">
            <a:spLocks noChangeArrowheads="1"/>
          </p:cNvSpPr>
          <p:nvPr/>
        </p:nvSpPr>
        <p:spPr bwMode="auto">
          <a:xfrm>
            <a:off x="2286000" y="3733800"/>
            <a:ext cx="373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40 km là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 km</a:t>
            </a:r>
          </a:p>
        </p:txBody>
      </p:sp>
      <p:sp>
        <p:nvSpPr>
          <p:cNvPr id="68" name="Text Box 14"/>
          <p:cNvSpPr txBox="1">
            <a:spLocks noChangeArrowheads="1"/>
          </p:cNvSpPr>
          <p:nvPr/>
        </p:nvSpPr>
        <p:spPr bwMode="auto">
          <a:xfrm>
            <a:off x="2286000" y="4800600"/>
            <a:ext cx="419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của 80 kg là </a:t>
            </a:r>
            <a:r>
              <a:rPr lang="en-US" sz="2800">
                <a:solidFill>
                  <a:srgbClr val="FF0000"/>
                </a:solidFill>
                <a:cs typeface="Times New Roman" pitchFamily="18" charset="0"/>
              </a:rPr>
              <a:t>…</a:t>
            </a:r>
            <a:r>
              <a:rPr lang="en-US" sz="2800" b="1">
                <a:solidFill>
                  <a:srgbClr val="FF0000"/>
                </a:solidFill>
                <a:cs typeface="Times New Roman" pitchFamily="18" charset="0"/>
              </a:rPr>
              <a:t> kg</a:t>
            </a: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4419600" y="4826000"/>
            <a:ext cx="68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20</a:t>
            </a:r>
          </a:p>
        </p:txBody>
      </p:sp>
      <p:sp>
        <p:nvSpPr>
          <p:cNvPr id="74" name="Text Box 15"/>
          <p:cNvSpPr txBox="1">
            <a:spLocks noChangeArrowheads="1"/>
          </p:cNvSpPr>
          <p:nvPr/>
        </p:nvSpPr>
        <p:spPr bwMode="auto">
          <a:xfrm>
            <a:off x="4572000" y="3733800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10</a:t>
            </a:r>
          </a:p>
        </p:txBody>
      </p:sp>
      <p:sp>
        <p:nvSpPr>
          <p:cNvPr id="4110" name="Text Box 4"/>
          <p:cNvSpPr txBox="1">
            <a:spLocks noChangeArrowheads="1"/>
          </p:cNvSpPr>
          <p:nvPr/>
        </p:nvSpPr>
        <p:spPr bwMode="auto">
          <a:xfrm>
            <a:off x="1219200" y="92075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  <p:pic>
        <p:nvPicPr>
          <p:cNvPr id="4111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3800" y="0"/>
            <a:ext cx="16002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94" descr="H:\Tạo chữ nhấp nháy - Tạo chữ glitter - Tiện ích Blog - Taochu_com_files\gif_icon39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Oval 55"/>
          <p:cNvSpPr/>
          <p:nvPr/>
        </p:nvSpPr>
        <p:spPr>
          <a:xfrm>
            <a:off x="8001000" y="1447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N</a:t>
            </a:r>
          </a:p>
        </p:txBody>
      </p:sp>
    </p:spTree>
  </p:cSld>
  <p:clrMapOvr>
    <a:masterClrMapping/>
  </p:clrMapOvr>
  <p:transition spd="med">
    <p:cover dir="r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3" grpId="0"/>
      <p:bldP spid="67" grpId="0"/>
      <p:bldP spid="68" grpId="0"/>
      <p:bldP spid="73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4" descr="0036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257800"/>
            <a:ext cx="10668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AutoShape 6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467600" y="6553200"/>
            <a:ext cx="4572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4" name="AutoShape 6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0010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5" name="AutoShape 6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10600" y="6553200"/>
            <a:ext cx="533400" cy="3048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5126" name="AutoShape 6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886200" y="6553200"/>
            <a:ext cx="1066800" cy="304800"/>
          </a:xfrm>
          <a:prstGeom prst="actionButtonHome">
            <a:avLst/>
          </a:prstGeom>
          <a:solidFill>
            <a:srgbClr val="FFFF00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33" name="7-Point Star 32"/>
          <p:cNvSpPr/>
          <p:nvPr/>
        </p:nvSpPr>
        <p:spPr>
          <a:xfrm>
            <a:off x="228600" y="1295400"/>
            <a:ext cx="2057400" cy="13716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u="sng" dirty="0">
                <a:solidFill>
                  <a:srgbClr val="0000FF"/>
                </a:solidFill>
                <a:cs typeface="Times New Roman" pitchFamily="18" charset="0"/>
              </a:rPr>
              <a:t>Bài 3</a:t>
            </a:r>
            <a:r>
              <a:rPr lang="en-US" sz="2400" b="1" dirty="0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5128" name="TextBox 33"/>
          <p:cNvSpPr txBox="1">
            <a:spLocks noChangeArrowheads="1"/>
          </p:cNvSpPr>
          <p:nvPr/>
        </p:nvSpPr>
        <p:spPr bwMode="auto">
          <a:xfrm>
            <a:off x="2133600" y="1295400"/>
            <a:ext cx="64770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solidFill>
                  <a:srgbClr val="0000FF"/>
                </a:solidFill>
                <a:cs typeface="Times New Roman" pitchFamily="18" charset="0"/>
              </a:rPr>
              <a:t>Một quyển truyện có 84 trang, My đã đọc được     số trang đó. Hỏi My đã đọc được bao nhiêu trang?</a:t>
            </a:r>
          </a:p>
        </p:txBody>
      </p:sp>
      <p:grpSp>
        <p:nvGrpSpPr>
          <p:cNvPr id="5129" name="Group 25"/>
          <p:cNvGrpSpPr>
            <a:grpSpLocks/>
          </p:cNvGrpSpPr>
          <p:nvPr/>
        </p:nvGrpSpPr>
        <p:grpSpPr bwMode="auto">
          <a:xfrm>
            <a:off x="3048000" y="1828800"/>
            <a:ext cx="381000" cy="739775"/>
            <a:chOff x="990600" y="3803146"/>
            <a:chExt cx="381000" cy="740085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1003300" y="4216069"/>
              <a:ext cx="304800" cy="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46" name="Text Box 15"/>
            <p:cNvSpPr txBox="1">
              <a:spLocks noChangeArrowheads="1"/>
            </p:cNvSpPr>
            <p:nvPr/>
          </p:nvSpPr>
          <p:spPr bwMode="auto">
            <a:xfrm>
              <a:off x="990600" y="4142534"/>
              <a:ext cx="3810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cs typeface="Times New Roman" pitchFamily="18" charset="0"/>
                </a:rPr>
                <a:t>2</a:t>
              </a:r>
            </a:p>
          </p:txBody>
        </p:sp>
        <p:sp>
          <p:nvSpPr>
            <p:cNvPr id="5147" name="Text Box 15"/>
            <p:cNvSpPr txBox="1">
              <a:spLocks noChangeArrowheads="1"/>
            </p:cNvSpPr>
            <p:nvPr/>
          </p:nvSpPr>
          <p:spPr bwMode="auto">
            <a:xfrm>
              <a:off x="990600" y="3803146"/>
              <a:ext cx="304800" cy="4006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533400" y="3119438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cs typeface="Times New Roman" pitchFamily="18" charset="0"/>
              </a:rPr>
              <a:t>Tóm tắt</a:t>
            </a: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4419600" y="4449763"/>
            <a:ext cx="4114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My đã đọc được số trang là: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     84 : 2 = 42 (trang)</a:t>
            </a: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                 Đáp số: 42 trang.</a:t>
            </a: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1676400" y="3576638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cs typeface="Times New Roman" pitchFamily="18" charset="0"/>
              </a:rPr>
              <a:t>84 trang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5410200" y="3729038"/>
            <a:ext cx="1600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0000FF"/>
                </a:solidFill>
                <a:cs typeface="Times New Roman" pitchFamily="18" charset="0"/>
              </a:rPr>
              <a:t>Lời giải</a:t>
            </a:r>
            <a:r>
              <a:rPr lang="en-US" sz="2000" b="1">
                <a:solidFill>
                  <a:srgbClr val="0000FF"/>
                </a:solidFill>
                <a:cs typeface="Times New Roman" pitchFamily="18" charset="0"/>
              </a:rPr>
              <a:t>: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533400" y="4495800"/>
            <a:ext cx="3581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428625" y="4503738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>
            <a:off x="2857500" y="4914900"/>
            <a:ext cx="297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25107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997325" y="4487863"/>
            <a:ext cx="228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0800000">
            <a:off x="547688" y="4495800"/>
            <a:ext cx="1814512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3" name="AutoShape 28"/>
          <p:cNvSpPr>
            <a:spLocks/>
          </p:cNvSpPr>
          <p:nvPr/>
        </p:nvSpPr>
        <p:spPr bwMode="auto">
          <a:xfrm rot="-5400000">
            <a:off x="2171700" y="2476500"/>
            <a:ext cx="228600" cy="3352800"/>
          </a:xfrm>
          <a:prstGeom prst="rightBrace">
            <a:avLst>
              <a:gd name="adj1" fmla="val 38907"/>
              <a:gd name="adj2" fmla="val 50000"/>
            </a:avLst>
          </a:prstGeom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4" name="AutoShape 28"/>
          <p:cNvSpPr>
            <a:spLocks/>
          </p:cNvSpPr>
          <p:nvPr/>
        </p:nvSpPr>
        <p:spPr bwMode="auto">
          <a:xfrm rot="16200000" flipH="1">
            <a:off x="1461294" y="3793331"/>
            <a:ext cx="46038" cy="1755775"/>
          </a:xfrm>
          <a:prstGeom prst="rightBrace">
            <a:avLst>
              <a:gd name="adj1" fmla="val 38667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838200" y="4724400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? trang</a:t>
            </a:r>
            <a:r>
              <a:rPr lang="en-US" sz="20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83" name="Oval 82"/>
          <p:cNvSpPr/>
          <p:nvPr/>
        </p:nvSpPr>
        <p:spPr>
          <a:xfrm>
            <a:off x="7391400" y="29718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440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5144" name="Text Box 4"/>
          <p:cNvSpPr txBox="1">
            <a:spLocks noChangeArrowheads="1"/>
          </p:cNvSpPr>
          <p:nvPr/>
        </p:nvSpPr>
        <p:spPr bwMode="auto">
          <a:xfrm>
            <a:off x="1219200" y="396875"/>
            <a:ext cx="693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  <a:cs typeface="Times New Roman" pitchFamily="18" charset="0"/>
              </a:rPr>
              <a:t>LUYỆN TẬP</a:t>
            </a:r>
            <a:endParaRPr 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73" grpId="0" animBg="1"/>
      <p:bldP spid="74" grpId="0" animBg="1"/>
      <p:bldP spid="75" grpId="0"/>
      <p:bldP spid="8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230</Words>
  <Application>Microsoft Office PowerPoint</Application>
  <PresentationFormat>On-screen Show (4:3)</PresentationFormat>
  <Paragraphs>109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</vt:vector>
  </TitlesOfParts>
  <Company>hhhh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Quận Gò Vấp Trường Tiểu học Minh Khai Lớp: Ba 5 </dc:title>
  <dc:creator>@@@</dc:creator>
  <cp:lastModifiedBy>CSTeam</cp:lastModifiedBy>
  <cp:revision>365</cp:revision>
  <dcterms:created xsi:type="dcterms:W3CDTF">2007-10-12T16:54:26Z</dcterms:created>
  <dcterms:modified xsi:type="dcterms:W3CDTF">2016-06-29T10:28:34Z</dcterms:modified>
</cp:coreProperties>
</file>