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40" r:id="rId3"/>
  </p:sldMasterIdLst>
  <p:notesMasterIdLst>
    <p:notesMasterId r:id="rId11"/>
  </p:notesMasterIdLst>
  <p:sldIdLst>
    <p:sldId id="287" r:id="rId4"/>
    <p:sldId id="258" r:id="rId5"/>
    <p:sldId id="296" r:id="rId6"/>
    <p:sldId id="292" r:id="rId7"/>
    <p:sldId id="297" r:id="rId8"/>
    <p:sldId id="294" r:id="rId9"/>
    <p:sldId id="29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rgbClr val="FF0000"/>
    </p:penClr>
  </p:showPr>
  <p:clrMru>
    <a:srgbClr val="0000CC"/>
    <a:srgbClr val="000066"/>
    <a:srgbClr val="FFFFA3"/>
    <a:srgbClr val="A7FFFF"/>
    <a:srgbClr val="FF00FF"/>
    <a:srgbClr val="FFCCFF"/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4660"/>
  </p:normalViewPr>
  <p:slideViewPr>
    <p:cSldViewPr>
      <p:cViewPr>
        <p:scale>
          <a:sx n="75" d="100"/>
          <a:sy n="75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A67E89-54F2-428F-B356-B542405836F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FB99E5-857D-4856-BAD7-7A81DA3DAE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12643C-79E1-46F5-B351-5CC879B637C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53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53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F6E6D2-0F27-4DE1-B096-34E6132A913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D307-A962-411E-93D1-A640601F9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C40CD-78BA-47B5-BAC4-0535EA0C678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B2FF8-DFFF-4BF8-9081-9F8268F3C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AF8FD-5EED-4E38-BE9F-EC86F2F83F8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44C72-AC82-4A37-8134-BAB878250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70756-661B-4B6C-8795-62963558329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429D5-A77E-49A5-866E-FA6507F05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0372E-0612-4C74-8DF3-0DDC6AF13C8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BF2B0-10A8-48EF-A1AB-0A4979ADD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3E24A-E3BB-47ED-9E33-C9575007A9B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00E53-5507-4B82-B407-2472DDF6F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A33C7-31E4-4A47-AD1D-6A90C438E9F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305A9-46DD-4786-AC78-09607913C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C6B7B-7874-4CB2-913F-033E75F66ED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ACBC3-09E9-4C10-BD48-D4FB53299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FADED-36E4-494C-A048-C3C6AD7A0A1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2EA1A-0397-4987-A20D-E2D44F0CE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55F53-FAE0-43ED-A405-F55099EE5A7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EB94-197E-4E7A-87CF-C016CCE03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8094B-9591-4001-84C3-3D2A19D2BAA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37809-AC7F-449F-AAFC-70C90F23B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D1D3C-C71C-4570-A899-67633EDEB11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6AD1D-E7EE-4D8E-81CD-55056E3A3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g7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843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843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3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09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9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3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3C271899-AE42-44B5-96B5-3BCB57AC5813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1843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843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8DEEE2D4-9325-43B7-8D9C-173388AEC6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3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ộp_Văn_Bản 3"/>
          <p:cNvSpPr txBox="1">
            <a:spLocks noChangeArrowheads="1"/>
          </p:cNvSpPr>
          <p:nvPr/>
        </p:nvSpPr>
        <p:spPr bwMode="auto">
          <a:xfrm>
            <a:off x="914400" y="1104900"/>
            <a:ext cx="7242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Luyện tập</a:t>
            </a:r>
          </a:p>
        </p:txBody>
      </p:sp>
      <p:sp>
        <p:nvSpPr>
          <p:cNvPr id="5123" name="Hộp_Văn_Bản 3"/>
          <p:cNvSpPr txBox="1">
            <a:spLocks noChangeArrowheads="1"/>
          </p:cNvSpPr>
          <p:nvPr/>
        </p:nvSpPr>
        <p:spPr bwMode="auto">
          <a:xfrm>
            <a:off x="228600" y="1727200"/>
            <a:ext cx="771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1:  Tính giá trị biểu thức sau (làm bài N2)</a:t>
            </a:r>
          </a:p>
        </p:txBody>
      </p:sp>
      <p:graphicFrame>
        <p:nvGraphicFramePr>
          <p:cNvPr id="95271" name="Group 39"/>
          <p:cNvGraphicFramePr>
            <a:graphicFrameLocks noGrp="1"/>
          </p:cNvGraphicFramePr>
          <p:nvPr/>
        </p:nvGraphicFramePr>
        <p:xfrm>
          <a:off x="101600" y="2438400"/>
          <a:ext cx="8915400" cy="4267201"/>
        </p:xfrm>
        <a:graphic>
          <a:graphicData uri="http://schemas.openxmlformats.org/drawingml/2006/table">
            <a:tbl>
              <a:tblPr/>
              <a:tblGrid>
                <a:gridCol w="4457700"/>
                <a:gridCol w="44577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5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238 – (55 – 35) = 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175 – (30 + 20) = ?       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84 : (4 : 2) = 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(72 + 18) x 3 = ?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Ta thực hiện các biểu thức trên như thế nào 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ộp_Văn_Bản 3"/>
          <p:cNvSpPr txBox="1">
            <a:spLocks noChangeArrowheads="1"/>
          </p:cNvSpPr>
          <p:nvPr/>
        </p:nvSpPr>
        <p:spPr bwMode="auto">
          <a:xfrm>
            <a:off x="762000" y="1219200"/>
            <a:ext cx="7620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b="1"/>
              <a:t>Luyện tập</a:t>
            </a:r>
          </a:p>
        </p:txBody>
      </p:sp>
      <p:sp>
        <p:nvSpPr>
          <p:cNvPr id="6147" name="Hộp_Văn_Bản 3"/>
          <p:cNvSpPr txBox="1">
            <a:spLocks noChangeArrowheads="1"/>
          </p:cNvSpPr>
          <p:nvPr/>
        </p:nvSpPr>
        <p:spPr bwMode="auto">
          <a:xfrm>
            <a:off x="711200" y="1828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Đáp án</a:t>
            </a:r>
          </a:p>
        </p:txBody>
      </p:sp>
      <p:graphicFrame>
        <p:nvGraphicFramePr>
          <p:cNvPr id="7314" name="Group 146"/>
          <p:cNvGraphicFramePr>
            <a:graphicFrameLocks noGrp="1"/>
          </p:cNvGraphicFramePr>
          <p:nvPr/>
        </p:nvGraphicFramePr>
        <p:xfrm>
          <a:off x="101600" y="2438400"/>
          <a:ext cx="8915400" cy="4191000"/>
        </p:xfrm>
        <a:graphic>
          <a:graphicData uri="http://schemas.openxmlformats.org/drawingml/2006/table">
            <a:tbl>
              <a:tblPr/>
              <a:tblGrid>
                <a:gridCol w="4457700"/>
                <a:gridCol w="44577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6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238 - (55 - 35)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175 - (30 + 20) =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84 : (4 : 2)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(72 + 18) x 3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97" name="AutoShape 129"/>
          <p:cNvSpPr>
            <a:spLocks/>
          </p:cNvSpPr>
          <p:nvPr/>
        </p:nvSpPr>
        <p:spPr bwMode="auto">
          <a:xfrm rot="5400000">
            <a:off x="1739900" y="29464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1524000" y="3657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20</a:t>
            </a:r>
          </a:p>
        </p:txBody>
      </p:sp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76200" y="29845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238</a:t>
            </a:r>
          </a:p>
        </p:txBody>
      </p:sp>
      <p:sp>
        <p:nvSpPr>
          <p:cNvPr id="7300" name="AutoShape 132"/>
          <p:cNvSpPr>
            <a:spLocks/>
          </p:cNvSpPr>
          <p:nvPr/>
        </p:nvSpPr>
        <p:spPr bwMode="auto">
          <a:xfrm rot="5400000">
            <a:off x="1790700" y="4152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1" name="Text Box 133"/>
          <p:cNvSpPr txBox="1">
            <a:spLocks noChangeArrowheads="1"/>
          </p:cNvSpPr>
          <p:nvPr/>
        </p:nvSpPr>
        <p:spPr bwMode="auto">
          <a:xfrm>
            <a:off x="15494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50</a:t>
            </a:r>
          </a:p>
        </p:txBody>
      </p:sp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63500" y="42037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175</a:t>
            </a:r>
          </a:p>
        </p:txBody>
      </p:sp>
      <p:sp>
        <p:nvSpPr>
          <p:cNvPr id="7303" name="Text Box 135"/>
          <p:cNvSpPr txBox="1">
            <a:spLocks noChangeArrowheads="1"/>
          </p:cNvSpPr>
          <p:nvPr/>
        </p:nvSpPr>
        <p:spPr bwMode="auto">
          <a:xfrm>
            <a:off x="723900" y="29845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</a:t>
            </a:r>
          </a:p>
        </p:txBody>
      </p:sp>
      <p:sp>
        <p:nvSpPr>
          <p:cNvPr id="7304" name="Text Box 136"/>
          <p:cNvSpPr txBox="1">
            <a:spLocks noChangeArrowheads="1"/>
          </p:cNvSpPr>
          <p:nvPr/>
        </p:nvSpPr>
        <p:spPr bwMode="auto">
          <a:xfrm>
            <a:off x="723900" y="42037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</a:t>
            </a:r>
          </a:p>
        </p:txBody>
      </p:sp>
      <p:sp>
        <p:nvSpPr>
          <p:cNvPr id="7305" name="AutoShape 137"/>
          <p:cNvSpPr>
            <a:spLocks/>
          </p:cNvSpPr>
          <p:nvPr/>
        </p:nvSpPr>
        <p:spPr bwMode="auto">
          <a:xfrm rot="5400000">
            <a:off x="5816600" y="30861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6" name="AutoShape 138"/>
          <p:cNvSpPr>
            <a:spLocks/>
          </p:cNvSpPr>
          <p:nvPr/>
        </p:nvSpPr>
        <p:spPr bwMode="auto">
          <a:xfrm rot="5400000">
            <a:off x="5334000" y="4152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55880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5105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90</a:t>
            </a: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6159500" y="41783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5041900" y="29845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: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4533900" y="29845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84</a:t>
            </a: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6464300" y="41783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152400" y="57912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Hãy chia sẻ cách làm cùng bạn !</a:t>
            </a:r>
          </a:p>
        </p:txBody>
      </p:sp>
      <p:sp>
        <p:nvSpPr>
          <p:cNvPr id="7315" name="Text Box 147"/>
          <p:cNvSpPr txBox="1">
            <a:spLocks noChangeArrowheads="1"/>
          </p:cNvSpPr>
          <p:nvPr/>
        </p:nvSpPr>
        <p:spPr bwMode="auto">
          <a:xfrm>
            <a:off x="2451100" y="29845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7316" name="Text Box 148"/>
          <p:cNvSpPr txBox="1">
            <a:spLocks noChangeArrowheads="1"/>
          </p:cNvSpPr>
          <p:nvPr/>
        </p:nvSpPr>
        <p:spPr bwMode="auto">
          <a:xfrm>
            <a:off x="6324600" y="29845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7317" name="Text Box 149"/>
          <p:cNvSpPr txBox="1">
            <a:spLocks noChangeArrowheads="1"/>
          </p:cNvSpPr>
          <p:nvPr/>
        </p:nvSpPr>
        <p:spPr bwMode="auto">
          <a:xfrm>
            <a:off x="6667500" y="41783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7318" name="Text Box 150"/>
          <p:cNvSpPr txBox="1">
            <a:spLocks noChangeArrowheads="1"/>
          </p:cNvSpPr>
          <p:nvPr/>
        </p:nvSpPr>
        <p:spPr bwMode="auto">
          <a:xfrm>
            <a:off x="7327900" y="4800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270</a:t>
            </a:r>
          </a:p>
        </p:txBody>
      </p:sp>
      <p:sp>
        <p:nvSpPr>
          <p:cNvPr id="7319" name="Text Box 151"/>
          <p:cNvSpPr txBox="1">
            <a:spLocks noChangeArrowheads="1"/>
          </p:cNvSpPr>
          <p:nvPr/>
        </p:nvSpPr>
        <p:spPr bwMode="auto">
          <a:xfrm>
            <a:off x="70104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42</a:t>
            </a:r>
          </a:p>
        </p:txBody>
      </p:sp>
      <p:sp>
        <p:nvSpPr>
          <p:cNvPr id="7320" name="Text Box 152"/>
          <p:cNvSpPr txBox="1">
            <a:spLocks noChangeArrowheads="1"/>
          </p:cNvSpPr>
          <p:nvPr/>
        </p:nvSpPr>
        <p:spPr bwMode="auto">
          <a:xfrm>
            <a:off x="3276600" y="3657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218</a:t>
            </a:r>
          </a:p>
        </p:txBody>
      </p:sp>
      <p:sp>
        <p:nvSpPr>
          <p:cNvPr id="7321" name="Text Box 153"/>
          <p:cNvSpPr txBox="1">
            <a:spLocks noChangeArrowheads="1"/>
          </p:cNvSpPr>
          <p:nvPr/>
        </p:nvSpPr>
        <p:spPr bwMode="auto">
          <a:xfrm>
            <a:off x="3276600" y="4876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125</a:t>
            </a:r>
          </a:p>
        </p:txBody>
      </p:sp>
      <p:sp>
        <p:nvSpPr>
          <p:cNvPr id="7322" name="Text Box 154"/>
          <p:cNvSpPr txBox="1">
            <a:spLocks noChangeArrowheads="1"/>
          </p:cNvSpPr>
          <p:nvPr/>
        </p:nvSpPr>
        <p:spPr bwMode="auto">
          <a:xfrm>
            <a:off x="2578100" y="42037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30555 1.48148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30555 1.48148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4167 -0.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98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31389 -0.0018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31389 -0.0018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0.24722 -0.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981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2375 1.48148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23611 1.48148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18889 -0.0888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1.11022E-16 0.0870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1666 -0.0888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15556 -2.59259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14722 0.0018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 0.0907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7" grpId="0" animBg="1"/>
      <p:bldP spid="7298" grpId="0"/>
      <p:bldP spid="7298" grpId="1"/>
      <p:bldP spid="7299" grpId="0"/>
      <p:bldP spid="7300" grpId="0" animBg="1"/>
      <p:bldP spid="7301" grpId="0"/>
      <p:bldP spid="7301" grpId="1"/>
      <p:bldP spid="7302" grpId="0"/>
      <p:bldP spid="7303" grpId="0"/>
      <p:bldP spid="7304" grpId="0"/>
      <p:bldP spid="7305" grpId="0" animBg="1"/>
      <p:bldP spid="7306" grpId="0" animBg="1"/>
      <p:bldP spid="7307" grpId="0"/>
      <p:bldP spid="7307" grpId="1"/>
      <p:bldP spid="7308" grpId="0"/>
      <p:bldP spid="7308" grpId="1"/>
      <p:bldP spid="7309" grpId="0"/>
      <p:bldP spid="7310" grpId="0"/>
      <p:bldP spid="7311" grpId="0"/>
      <p:bldP spid="7312" grpId="0"/>
      <p:bldP spid="7313" grpId="0"/>
      <p:bldP spid="7315" grpId="0"/>
      <p:bldP spid="7316" grpId="0"/>
      <p:bldP spid="7317" grpId="0"/>
      <p:bldP spid="7318" grpId="0"/>
      <p:bldP spid="7319" grpId="0"/>
      <p:bldP spid="7320" grpId="0"/>
      <p:bldP spid="7321" grpId="0"/>
      <p:bldP spid="7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Hộp_Văn_Bản 3"/>
          <p:cNvSpPr txBox="1">
            <a:spLocks noChangeArrowheads="1"/>
          </p:cNvSpPr>
          <p:nvPr/>
        </p:nvSpPr>
        <p:spPr bwMode="auto">
          <a:xfrm>
            <a:off x="762000" y="1157288"/>
            <a:ext cx="762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Luyện tập</a:t>
            </a:r>
          </a:p>
        </p:txBody>
      </p:sp>
      <p:graphicFrame>
        <p:nvGraphicFramePr>
          <p:cNvPr id="194664" name="Group 104"/>
          <p:cNvGraphicFramePr>
            <a:graphicFrameLocks noGrp="1"/>
          </p:cNvGraphicFramePr>
          <p:nvPr>
            <p:ph sz="half" idx="1"/>
          </p:nvPr>
        </p:nvGraphicFramePr>
        <p:xfrm>
          <a:off x="152400" y="2362200"/>
          <a:ext cx="8839200" cy="2209800"/>
        </p:xfrm>
        <a:graphic>
          <a:graphicData uri="http://schemas.openxmlformats.org/drawingml/2006/table">
            <a:tbl>
              <a:tblPr/>
              <a:tblGrid>
                <a:gridCol w="4432300"/>
                <a:gridCol w="44069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9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(421 – 200) x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421 – 200 x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 + 9 :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(90 + 9) : 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2" name="Hộp_Văn_Bản 3"/>
          <p:cNvSpPr txBox="1">
            <a:spLocks noChangeArrowheads="1"/>
          </p:cNvSpPr>
          <p:nvPr/>
        </p:nvSpPr>
        <p:spPr bwMode="auto">
          <a:xfrm>
            <a:off x="762000" y="1752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Bài 2: Tính giá trị biểu thức (làm vào vở)</a:t>
            </a:r>
          </a:p>
        </p:txBody>
      </p:sp>
      <p:graphicFrame>
        <p:nvGraphicFramePr>
          <p:cNvPr id="194671" name="Group 111"/>
          <p:cNvGraphicFramePr>
            <a:graphicFrameLocks noGrp="1"/>
          </p:cNvGraphicFramePr>
          <p:nvPr>
            <p:ph sz="half" idx="2"/>
          </p:nvPr>
        </p:nvGraphicFramePr>
        <p:xfrm>
          <a:off x="152400" y="4572000"/>
          <a:ext cx="8839200" cy="2133600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48 x 4 :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48 x (4 : 2)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67 – (27 + 10)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67 – 27 + 10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9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52" name="Group 36"/>
          <p:cNvGraphicFramePr>
            <a:graphicFrameLocks noGrp="1"/>
          </p:cNvGraphicFramePr>
          <p:nvPr/>
        </p:nvGraphicFramePr>
        <p:xfrm>
          <a:off x="152400" y="1219200"/>
          <a:ext cx="8839200" cy="2743200"/>
        </p:xfrm>
        <a:graphic>
          <a:graphicData uri="http://schemas.openxmlformats.org/drawingml/2006/table">
            <a:tbl>
              <a:tblPr/>
              <a:tblGrid>
                <a:gridCol w="4432300"/>
                <a:gridCol w="44069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7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(421 - 200) x 2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421 - 200 x 2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 + 9 : 9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(90 + 9) : 9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8456" name="Group 40"/>
          <p:cNvGraphicFramePr>
            <a:graphicFrameLocks noGrp="1"/>
          </p:cNvGraphicFramePr>
          <p:nvPr/>
        </p:nvGraphicFramePr>
        <p:xfrm>
          <a:off x="152400" y="3962400"/>
          <a:ext cx="8839200" cy="2762250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48 x 4 : 2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48 x (4 : 2)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67 - (27 + 10)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67 - 27 + 10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6" name="Text Box 31"/>
          <p:cNvSpPr txBox="1">
            <a:spLocks noChangeArrowheads="1"/>
          </p:cNvSpPr>
          <p:nvPr/>
        </p:nvSpPr>
        <p:spPr bwMode="auto">
          <a:xfrm>
            <a:off x="838200" y="623888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Đáp án bài 2</a:t>
            </a:r>
          </a:p>
        </p:txBody>
      </p:sp>
      <p:sp>
        <p:nvSpPr>
          <p:cNvPr id="188457" name="AutoShape 41"/>
          <p:cNvSpPr>
            <a:spLocks/>
          </p:cNvSpPr>
          <p:nvPr/>
        </p:nvSpPr>
        <p:spPr bwMode="auto">
          <a:xfrm rot="5400000">
            <a:off x="1054100" y="1397000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Text Box 42"/>
          <p:cNvSpPr txBox="1">
            <a:spLocks noChangeArrowheads="1"/>
          </p:cNvSpPr>
          <p:nvPr/>
        </p:nvSpPr>
        <p:spPr bwMode="auto">
          <a:xfrm>
            <a:off x="698500" y="2209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221</a:t>
            </a:r>
          </a:p>
        </p:txBody>
      </p:sp>
      <p:sp>
        <p:nvSpPr>
          <p:cNvPr id="188459" name="Text Box 43"/>
          <p:cNvSpPr txBox="1">
            <a:spLocks noChangeArrowheads="1"/>
          </p:cNvSpPr>
          <p:nvPr/>
        </p:nvSpPr>
        <p:spPr bwMode="auto">
          <a:xfrm>
            <a:off x="381000" y="502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192</a:t>
            </a:r>
          </a:p>
        </p:txBody>
      </p:sp>
      <p:sp>
        <p:nvSpPr>
          <p:cNvPr id="188460" name="Text Box 44"/>
          <p:cNvSpPr txBox="1">
            <a:spLocks noChangeArrowheads="1"/>
          </p:cNvSpPr>
          <p:nvPr/>
        </p:nvSpPr>
        <p:spPr bwMode="auto">
          <a:xfrm>
            <a:off x="4800600" y="617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40</a:t>
            </a:r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1295400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188462" name="Text Box 46"/>
          <p:cNvSpPr txBox="1">
            <a:spLocks noChangeArrowheads="1"/>
          </p:cNvSpPr>
          <p:nvPr/>
        </p:nvSpPr>
        <p:spPr bwMode="auto">
          <a:xfrm>
            <a:off x="5791200" y="502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37</a:t>
            </a:r>
          </a:p>
        </p:txBody>
      </p:sp>
      <p:sp>
        <p:nvSpPr>
          <p:cNvPr id="188463" name="Text Box 47"/>
          <p:cNvSpPr txBox="1">
            <a:spLocks noChangeArrowheads="1"/>
          </p:cNvSpPr>
          <p:nvPr/>
        </p:nvSpPr>
        <p:spPr bwMode="auto">
          <a:xfrm>
            <a:off x="5029200" y="3352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99</a:t>
            </a:r>
          </a:p>
        </p:txBody>
      </p:sp>
      <p:sp>
        <p:nvSpPr>
          <p:cNvPr id="188464" name="Text Box 48"/>
          <p:cNvSpPr txBox="1">
            <a:spLocks noChangeArrowheads="1"/>
          </p:cNvSpPr>
          <p:nvPr/>
        </p:nvSpPr>
        <p:spPr bwMode="auto">
          <a:xfrm>
            <a:off x="3352800" y="2209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442</a:t>
            </a:r>
          </a:p>
        </p:txBody>
      </p:sp>
      <p:sp>
        <p:nvSpPr>
          <p:cNvPr id="188468" name="Text Box 52"/>
          <p:cNvSpPr txBox="1">
            <a:spLocks noChangeArrowheads="1"/>
          </p:cNvSpPr>
          <p:nvPr/>
        </p:nvSpPr>
        <p:spPr bwMode="auto">
          <a:xfrm>
            <a:off x="2336800" y="1689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188470" name="AutoShape 54"/>
          <p:cNvSpPr>
            <a:spLocks/>
          </p:cNvSpPr>
          <p:nvPr/>
        </p:nvSpPr>
        <p:spPr bwMode="auto">
          <a:xfrm rot="5400000">
            <a:off x="1663700" y="26670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71" name="Text Box 55"/>
          <p:cNvSpPr txBox="1">
            <a:spLocks noChangeArrowheads="1"/>
          </p:cNvSpPr>
          <p:nvPr/>
        </p:nvSpPr>
        <p:spPr bwMode="auto">
          <a:xfrm>
            <a:off x="13208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400</a:t>
            </a:r>
          </a:p>
        </p:txBody>
      </p:sp>
      <p:sp>
        <p:nvSpPr>
          <p:cNvPr id="188473" name="Text Box 57"/>
          <p:cNvSpPr txBox="1">
            <a:spLocks noChangeArrowheads="1"/>
          </p:cNvSpPr>
          <p:nvPr/>
        </p:nvSpPr>
        <p:spPr bwMode="auto">
          <a:xfrm>
            <a:off x="2349500" y="27559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474" name="Text Box 58"/>
          <p:cNvSpPr txBox="1">
            <a:spLocks noChangeArrowheads="1"/>
          </p:cNvSpPr>
          <p:nvPr/>
        </p:nvSpPr>
        <p:spPr bwMode="auto">
          <a:xfrm>
            <a:off x="800100" y="27559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</a:t>
            </a:r>
          </a:p>
        </p:txBody>
      </p:sp>
      <p:sp>
        <p:nvSpPr>
          <p:cNvPr id="188475" name="Text Box 59"/>
          <p:cNvSpPr txBox="1">
            <a:spLocks noChangeArrowheads="1"/>
          </p:cNvSpPr>
          <p:nvPr/>
        </p:nvSpPr>
        <p:spPr bwMode="auto">
          <a:xfrm>
            <a:off x="114300" y="27559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421</a:t>
            </a:r>
          </a:p>
        </p:txBody>
      </p:sp>
      <p:sp>
        <p:nvSpPr>
          <p:cNvPr id="188476" name="Text Box 60"/>
          <p:cNvSpPr txBox="1">
            <a:spLocks noChangeArrowheads="1"/>
          </p:cNvSpPr>
          <p:nvPr/>
        </p:nvSpPr>
        <p:spPr bwMode="auto">
          <a:xfrm>
            <a:off x="30480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21</a:t>
            </a:r>
          </a:p>
        </p:txBody>
      </p:sp>
      <p:sp>
        <p:nvSpPr>
          <p:cNvPr id="188477" name="AutoShape 61"/>
          <p:cNvSpPr>
            <a:spLocks/>
          </p:cNvSpPr>
          <p:nvPr/>
        </p:nvSpPr>
        <p:spPr bwMode="auto">
          <a:xfrm rot="5400000">
            <a:off x="5245100" y="27813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78" name="Text Box 62"/>
          <p:cNvSpPr txBox="1">
            <a:spLocks noChangeArrowheads="1"/>
          </p:cNvSpPr>
          <p:nvPr/>
        </p:nvSpPr>
        <p:spPr bwMode="auto">
          <a:xfrm>
            <a:off x="2438400" y="502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96</a:t>
            </a:r>
          </a:p>
        </p:txBody>
      </p:sp>
      <p:sp>
        <p:nvSpPr>
          <p:cNvPr id="188479" name="Text Box 63"/>
          <p:cNvSpPr txBox="1">
            <a:spLocks noChangeArrowheads="1"/>
          </p:cNvSpPr>
          <p:nvPr/>
        </p:nvSpPr>
        <p:spPr bwMode="auto">
          <a:xfrm>
            <a:off x="17780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480" name="Text Box 64"/>
          <p:cNvSpPr txBox="1">
            <a:spLocks noChangeArrowheads="1"/>
          </p:cNvSpPr>
          <p:nvPr/>
        </p:nvSpPr>
        <p:spPr bwMode="auto">
          <a:xfrm>
            <a:off x="14732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188481" name="Text Box 65"/>
          <p:cNvSpPr txBox="1">
            <a:spLocks noChangeArrowheads="1"/>
          </p:cNvSpPr>
          <p:nvPr/>
        </p:nvSpPr>
        <p:spPr bwMode="auto">
          <a:xfrm>
            <a:off x="12065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:</a:t>
            </a:r>
          </a:p>
        </p:txBody>
      </p:sp>
      <p:sp>
        <p:nvSpPr>
          <p:cNvPr id="188482" name="AutoShape 66"/>
          <p:cNvSpPr>
            <a:spLocks/>
          </p:cNvSpPr>
          <p:nvPr/>
        </p:nvSpPr>
        <p:spPr bwMode="auto">
          <a:xfrm rot="5400000">
            <a:off x="1447800" y="5715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83" name="Text Box 67"/>
          <p:cNvSpPr txBox="1">
            <a:spLocks noChangeArrowheads="1"/>
          </p:cNvSpPr>
          <p:nvPr/>
        </p:nvSpPr>
        <p:spPr bwMode="auto">
          <a:xfrm>
            <a:off x="584200" y="5575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88484" name="Text Box 68"/>
          <p:cNvSpPr txBox="1">
            <a:spLocks noChangeArrowheads="1"/>
          </p:cNvSpPr>
          <p:nvPr/>
        </p:nvSpPr>
        <p:spPr bwMode="auto">
          <a:xfrm>
            <a:off x="2032000" y="5575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485" name="Text Box 69"/>
          <p:cNvSpPr txBox="1">
            <a:spLocks noChangeArrowheads="1"/>
          </p:cNvSpPr>
          <p:nvPr/>
        </p:nvSpPr>
        <p:spPr bwMode="auto">
          <a:xfrm>
            <a:off x="127000" y="55753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48</a:t>
            </a:r>
          </a:p>
        </p:txBody>
      </p:sp>
      <p:sp>
        <p:nvSpPr>
          <p:cNvPr id="188486" name="Text Box 70"/>
          <p:cNvSpPr txBox="1">
            <a:spLocks noChangeArrowheads="1"/>
          </p:cNvSpPr>
          <p:nvPr/>
        </p:nvSpPr>
        <p:spPr bwMode="auto">
          <a:xfrm>
            <a:off x="26670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96</a:t>
            </a:r>
          </a:p>
        </p:txBody>
      </p:sp>
      <p:sp>
        <p:nvSpPr>
          <p:cNvPr id="188487" name="AutoShape 71"/>
          <p:cNvSpPr>
            <a:spLocks/>
          </p:cNvSpPr>
          <p:nvPr/>
        </p:nvSpPr>
        <p:spPr bwMode="auto">
          <a:xfrm rot="5400000">
            <a:off x="5791200" y="17526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88" name="Text Box 72"/>
          <p:cNvSpPr txBox="1">
            <a:spLocks noChangeArrowheads="1"/>
          </p:cNvSpPr>
          <p:nvPr/>
        </p:nvSpPr>
        <p:spPr bwMode="auto">
          <a:xfrm>
            <a:off x="5638800" y="220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188489" name="Text Box 73"/>
          <p:cNvSpPr txBox="1">
            <a:spLocks noChangeArrowheads="1"/>
          </p:cNvSpPr>
          <p:nvPr/>
        </p:nvSpPr>
        <p:spPr bwMode="auto">
          <a:xfrm>
            <a:off x="4559300" y="16891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90</a:t>
            </a:r>
          </a:p>
        </p:txBody>
      </p:sp>
      <p:sp>
        <p:nvSpPr>
          <p:cNvPr id="188490" name="Text Box 74"/>
          <p:cNvSpPr txBox="1">
            <a:spLocks noChangeArrowheads="1"/>
          </p:cNvSpPr>
          <p:nvPr/>
        </p:nvSpPr>
        <p:spPr bwMode="auto">
          <a:xfrm>
            <a:off x="5054600" y="1689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sp>
        <p:nvSpPr>
          <p:cNvPr id="188491" name="Text Box 75"/>
          <p:cNvSpPr txBox="1">
            <a:spLocks noChangeArrowheads="1"/>
          </p:cNvSpPr>
          <p:nvPr/>
        </p:nvSpPr>
        <p:spPr bwMode="auto">
          <a:xfrm>
            <a:off x="6261100" y="1689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492" name="Text Box 76"/>
          <p:cNvSpPr txBox="1">
            <a:spLocks noChangeArrowheads="1"/>
          </p:cNvSpPr>
          <p:nvPr/>
        </p:nvSpPr>
        <p:spPr bwMode="auto">
          <a:xfrm>
            <a:off x="6934200" y="220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91</a:t>
            </a:r>
          </a:p>
        </p:txBody>
      </p:sp>
      <p:sp>
        <p:nvSpPr>
          <p:cNvPr id="188493" name="Text Box 77"/>
          <p:cNvSpPr txBox="1">
            <a:spLocks noChangeArrowheads="1"/>
          </p:cNvSpPr>
          <p:nvPr/>
        </p:nvSpPr>
        <p:spPr bwMode="auto">
          <a:xfrm>
            <a:off x="6540500" y="2781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494" name="Text Box 78"/>
          <p:cNvSpPr txBox="1">
            <a:spLocks noChangeArrowheads="1"/>
          </p:cNvSpPr>
          <p:nvPr/>
        </p:nvSpPr>
        <p:spPr bwMode="auto">
          <a:xfrm>
            <a:off x="5943600" y="2781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:</a:t>
            </a:r>
          </a:p>
        </p:txBody>
      </p:sp>
      <p:sp>
        <p:nvSpPr>
          <p:cNvPr id="188495" name="Text Box 79"/>
          <p:cNvSpPr txBox="1">
            <a:spLocks noChangeArrowheads="1"/>
          </p:cNvSpPr>
          <p:nvPr/>
        </p:nvSpPr>
        <p:spPr bwMode="auto">
          <a:xfrm>
            <a:off x="6210300" y="2781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</a:t>
            </a:r>
          </a:p>
        </p:txBody>
      </p:sp>
      <p:sp>
        <p:nvSpPr>
          <p:cNvPr id="188496" name="Text Box 80"/>
          <p:cNvSpPr txBox="1">
            <a:spLocks noChangeArrowheads="1"/>
          </p:cNvSpPr>
          <p:nvPr/>
        </p:nvSpPr>
        <p:spPr bwMode="auto">
          <a:xfrm>
            <a:off x="7239000" y="3352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11</a:t>
            </a:r>
          </a:p>
        </p:txBody>
      </p:sp>
      <p:sp>
        <p:nvSpPr>
          <p:cNvPr id="188497" name="AutoShape 81"/>
          <p:cNvSpPr>
            <a:spLocks/>
          </p:cNvSpPr>
          <p:nvPr/>
        </p:nvSpPr>
        <p:spPr bwMode="auto">
          <a:xfrm rot="5400000">
            <a:off x="6070600" y="43815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98" name="AutoShape 82"/>
          <p:cNvSpPr>
            <a:spLocks/>
          </p:cNvSpPr>
          <p:nvPr/>
        </p:nvSpPr>
        <p:spPr bwMode="auto">
          <a:xfrm rot="5400000">
            <a:off x="647700" y="43815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99" name="Text Box 83"/>
          <p:cNvSpPr txBox="1">
            <a:spLocks noChangeArrowheads="1"/>
          </p:cNvSpPr>
          <p:nvPr/>
        </p:nvSpPr>
        <p:spPr bwMode="auto">
          <a:xfrm>
            <a:off x="69088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500" name="Text Box 84"/>
          <p:cNvSpPr txBox="1">
            <a:spLocks noChangeArrowheads="1"/>
          </p:cNvSpPr>
          <p:nvPr/>
        </p:nvSpPr>
        <p:spPr bwMode="auto">
          <a:xfrm>
            <a:off x="4508500" y="441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67</a:t>
            </a:r>
          </a:p>
        </p:txBody>
      </p:sp>
      <p:sp>
        <p:nvSpPr>
          <p:cNvPr id="188501" name="Text Box 85"/>
          <p:cNvSpPr txBox="1">
            <a:spLocks noChangeArrowheads="1"/>
          </p:cNvSpPr>
          <p:nvPr/>
        </p:nvSpPr>
        <p:spPr bwMode="auto">
          <a:xfrm>
            <a:off x="49911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</a:t>
            </a:r>
          </a:p>
        </p:txBody>
      </p:sp>
      <p:sp>
        <p:nvSpPr>
          <p:cNvPr id="188502" name="Text Box 86"/>
          <p:cNvSpPr txBox="1">
            <a:spLocks noChangeArrowheads="1"/>
          </p:cNvSpPr>
          <p:nvPr/>
        </p:nvSpPr>
        <p:spPr bwMode="auto">
          <a:xfrm>
            <a:off x="7391400" y="502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30</a:t>
            </a:r>
          </a:p>
        </p:txBody>
      </p:sp>
      <p:sp>
        <p:nvSpPr>
          <p:cNvPr id="188503" name="AutoShape 87"/>
          <p:cNvSpPr>
            <a:spLocks/>
          </p:cNvSpPr>
          <p:nvPr/>
        </p:nvSpPr>
        <p:spPr bwMode="auto">
          <a:xfrm rot="5400000">
            <a:off x="5118100" y="55372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504" name="Text Box 88"/>
          <p:cNvSpPr txBox="1">
            <a:spLocks noChangeArrowheads="1"/>
          </p:cNvSpPr>
          <p:nvPr/>
        </p:nvSpPr>
        <p:spPr bwMode="auto">
          <a:xfrm>
            <a:off x="5778500" y="5575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sp>
        <p:nvSpPr>
          <p:cNvPr id="188505" name="Text Box 89"/>
          <p:cNvSpPr txBox="1">
            <a:spLocks noChangeArrowheads="1"/>
          </p:cNvSpPr>
          <p:nvPr/>
        </p:nvSpPr>
        <p:spPr bwMode="auto">
          <a:xfrm>
            <a:off x="6642100" y="5575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88506" name="Text Box 90"/>
          <p:cNvSpPr txBox="1">
            <a:spLocks noChangeArrowheads="1"/>
          </p:cNvSpPr>
          <p:nvPr/>
        </p:nvSpPr>
        <p:spPr bwMode="auto">
          <a:xfrm>
            <a:off x="6096000" y="55753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188507" name="Text Box 91"/>
          <p:cNvSpPr txBox="1">
            <a:spLocks noChangeArrowheads="1"/>
          </p:cNvSpPr>
          <p:nvPr/>
        </p:nvSpPr>
        <p:spPr bwMode="auto">
          <a:xfrm>
            <a:off x="7239000" y="617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50</a:t>
            </a:r>
          </a:p>
        </p:txBody>
      </p:sp>
      <p:sp>
        <p:nvSpPr>
          <p:cNvPr id="188508" name="Text Box 92"/>
          <p:cNvSpPr txBox="1">
            <a:spLocks noChangeArrowheads="1"/>
          </p:cNvSpPr>
          <p:nvPr/>
        </p:nvSpPr>
        <p:spPr bwMode="auto">
          <a:xfrm>
            <a:off x="2032000" y="1689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88509" name="Text Box 93"/>
          <p:cNvSpPr txBox="1">
            <a:spLocks noChangeArrowheads="1"/>
          </p:cNvSpPr>
          <p:nvPr/>
        </p:nvSpPr>
        <p:spPr bwMode="auto">
          <a:xfrm>
            <a:off x="2628900" y="1689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24445 -0.077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8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17361 -0.001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8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17361 -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8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3.33333E-6 0.0759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8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75 4.81481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88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75 4.81481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8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24305 -0.0888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8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2.22222E-6 0.0870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8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0.22639 3.7037E-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8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22222 3.7037E-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8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9166 -0.0777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8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-2.22222E-6 0.0759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88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0834 -0.0777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0.15833 1.11111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88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17083 1.11111E-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88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0.0833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88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8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8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33333E-6 L 0.1875 -0.0888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88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16389 2.22222E-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88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16806 2.22222E-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88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2.22222E-6 0.0888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88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8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1" dur="2000" fill="hold"/>
                                        <p:tgtEl>
                                          <p:spTgt spid="188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24444 3.7037E-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88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 -0.08889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188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2.22222E-6 0.08703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88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8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8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8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29444 2.22222E-6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88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875 2.22222E-6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88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125 -0.08889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88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4.44444E-6 0.08889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88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8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8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3333 -0.08889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188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8473 3.7037E-6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188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7916 3.7037E-6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188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1.11111E-6 0.08703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188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8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57" grpId="0" animBg="1"/>
      <p:bldP spid="188458" grpId="0"/>
      <p:bldP spid="188458" grpId="1"/>
      <p:bldP spid="188459" grpId="0"/>
      <p:bldP spid="188459" grpId="1"/>
      <p:bldP spid="188460" grpId="0"/>
      <p:bldP spid="188460" grpId="1"/>
      <p:bldP spid="188461" grpId="0"/>
      <p:bldP spid="188461" grpId="1"/>
      <p:bldP spid="188462" grpId="0"/>
      <p:bldP spid="188462" grpId="1"/>
      <p:bldP spid="188463" grpId="0"/>
      <p:bldP spid="188463" grpId="1"/>
      <p:bldP spid="188464" grpId="0"/>
      <p:bldP spid="188468" grpId="0"/>
      <p:bldP spid="188470" grpId="0" animBg="1"/>
      <p:bldP spid="188471" grpId="0"/>
      <p:bldP spid="188471" grpId="1"/>
      <p:bldP spid="188473" grpId="0"/>
      <p:bldP spid="188474" grpId="0"/>
      <p:bldP spid="188475" grpId="0"/>
      <p:bldP spid="188476" grpId="0"/>
      <p:bldP spid="188477" grpId="0" animBg="1"/>
      <p:bldP spid="188478" grpId="0"/>
      <p:bldP spid="188479" grpId="0"/>
      <p:bldP spid="188480" grpId="0"/>
      <p:bldP spid="188481" grpId="0"/>
      <p:bldP spid="188482" grpId="0" animBg="1"/>
      <p:bldP spid="188483" grpId="0"/>
      <p:bldP spid="188484" grpId="0"/>
      <p:bldP spid="188485" grpId="0"/>
      <p:bldP spid="188486" grpId="0"/>
      <p:bldP spid="188487" grpId="0" animBg="1"/>
      <p:bldP spid="188488" grpId="0"/>
      <p:bldP spid="188488" grpId="1"/>
      <p:bldP spid="188489" grpId="0"/>
      <p:bldP spid="188490" grpId="0"/>
      <p:bldP spid="188491" grpId="0"/>
      <p:bldP spid="188492" grpId="0"/>
      <p:bldP spid="188493" grpId="0"/>
      <p:bldP spid="188494" grpId="0"/>
      <p:bldP spid="188495" grpId="0"/>
      <p:bldP spid="188496" grpId="0"/>
      <p:bldP spid="188497" grpId="0" animBg="1"/>
      <p:bldP spid="188498" grpId="0" animBg="1"/>
      <p:bldP spid="188499" grpId="0"/>
      <p:bldP spid="188500" grpId="0"/>
      <p:bldP spid="188501" grpId="0"/>
      <p:bldP spid="188502" grpId="0"/>
      <p:bldP spid="188503" grpId="0" animBg="1"/>
      <p:bldP spid="188504" grpId="0"/>
      <p:bldP spid="188505" grpId="0"/>
      <p:bldP spid="188506" grpId="0"/>
      <p:bldP spid="188507" grpId="0"/>
      <p:bldP spid="188508" grpId="0"/>
      <p:bldP spid="1885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ộp_Văn_Bản 3"/>
          <p:cNvSpPr txBox="1">
            <a:spLocks noChangeArrowheads="1"/>
          </p:cNvSpPr>
          <p:nvPr/>
        </p:nvSpPr>
        <p:spPr bwMode="auto">
          <a:xfrm>
            <a:off x="762000" y="1157288"/>
            <a:ext cx="762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Luyện tập</a:t>
            </a:r>
          </a:p>
        </p:txBody>
      </p:sp>
      <p:sp>
        <p:nvSpPr>
          <p:cNvPr id="9219" name="Hộp_Văn_Bản 3"/>
          <p:cNvSpPr txBox="1">
            <a:spLocks noChangeArrowheads="1"/>
          </p:cNvSpPr>
          <p:nvPr/>
        </p:nvSpPr>
        <p:spPr bwMode="auto">
          <a:xfrm>
            <a:off x="609600" y="19050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Em hãy cho biết sự giống và khác nhau trong mỗi cặp biểu thức ở bài 2 ?</a:t>
            </a:r>
          </a:p>
        </p:txBody>
      </p:sp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1981200" y="3352800"/>
            <a:ext cx="5029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(421 - 200) x 2 = 442 </a:t>
            </a:r>
          </a:p>
          <a:p>
            <a:pPr algn="ctr"/>
            <a:endParaRPr lang="en-US" sz="2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sz="2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sz="2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421 - 200 x 2 = 21</a:t>
            </a:r>
          </a:p>
        </p:txBody>
      </p:sp>
      <p:sp>
        <p:nvSpPr>
          <p:cNvPr id="9221" name="AutoShape 10"/>
          <p:cNvSpPr>
            <a:spLocks/>
          </p:cNvSpPr>
          <p:nvPr/>
        </p:nvSpPr>
        <p:spPr bwMode="auto">
          <a:xfrm rot="5400000">
            <a:off x="4412456" y="5010944"/>
            <a:ext cx="204788" cy="952500"/>
          </a:xfrm>
          <a:prstGeom prst="rightBrace">
            <a:avLst>
              <a:gd name="adj1" fmla="val 387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3327400" y="40513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221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400</a:t>
            </a:r>
          </a:p>
        </p:txBody>
      </p:sp>
      <p:sp>
        <p:nvSpPr>
          <p:cNvPr id="9224" name="AutoShape 14"/>
          <p:cNvSpPr>
            <a:spLocks/>
          </p:cNvSpPr>
          <p:nvPr/>
        </p:nvSpPr>
        <p:spPr bwMode="auto">
          <a:xfrm rot="5400000">
            <a:off x="3683000" y="32893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Hộp_Văn_Bản 3"/>
          <p:cNvSpPr txBox="1">
            <a:spLocks noChangeArrowheads="1"/>
          </p:cNvSpPr>
          <p:nvPr/>
        </p:nvSpPr>
        <p:spPr bwMode="auto">
          <a:xfrm>
            <a:off x="914400" y="1231900"/>
            <a:ext cx="7242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Luyện tập</a:t>
            </a:r>
          </a:p>
        </p:txBody>
      </p:sp>
      <p:sp>
        <p:nvSpPr>
          <p:cNvPr id="10243" name="Hộp_Văn_Bản 3"/>
          <p:cNvSpPr txBox="1">
            <a:spLocks noChangeArrowheads="1"/>
          </p:cNvSpPr>
          <p:nvPr/>
        </p:nvSpPr>
        <p:spPr bwMode="auto">
          <a:xfrm>
            <a:off x="914400" y="1892300"/>
            <a:ext cx="7242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Bài 3: Điền dấu (&gt;, &lt;, =) ? (Làm SGK)</a:t>
            </a:r>
          </a:p>
        </p:txBody>
      </p:sp>
      <p:graphicFrame>
        <p:nvGraphicFramePr>
          <p:cNvPr id="190525" name="Group 61"/>
          <p:cNvGraphicFramePr>
            <a:graphicFrameLocks noGrp="1"/>
          </p:cNvGraphicFramePr>
          <p:nvPr>
            <p:ph/>
          </p:nvPr>
        </p:nvGraphicFramePr>
        <p:xfrm>
          <a:off x="63500" y="2692400"/>
          <a:ext cx="8991600" cy="4043363"/>
        </p:xfrm>
        <a:graphic>
          <a:graphicData uri="http://schemas.openxmlformats.org/drawingml/2006/table">
            <a:tbl>
              <a:tblPr/>
              <a:tblGrid>
                <a:gridCol w="4508500"/>
                <a:gridCol w="4483100"/>
              </a:tblGrid>
              <a:tr h="309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(12 + 11) x 3  ...  45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30  …  (70 + 23) : 3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Làm thế nào để bạn điền dấu đúng?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0526" name="AutoShape 62"/>
          <p:cNvSpPr>
            <a:spLocks/>
          </p:cNvSpPr>
          <p:nvPr/>
        </p:nvSpPr>
        <p:spPr bwMode="auto">
          <a:xfrm rot="5400000">
            <a:off x="1282700" y="2984500"/>
            <a:ext cx="152400" cy="1346200"/>
          </a:xfrm>
          <a:prstGeom prst="rightBrace">
            <a:avLst>
              <a:gd name="adj1" fmla="val 73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0527" name="Text Box 63"/>
          <p:cNvSpPr txBox="1">
            <a:spLocks noChangeArrowheads="1"/>
          </p:cNvSpPr>
          <p:nvPr/>
        </p:nvSpPr>
        <p:spPr bwMode="auto">
          <a:xfrm>
            <a:off x="990600" y="37338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23</a:t>
            </a:r>
          </a:p>
        </p:txBody>
      </p:sp>
      <p:sp>
        <p:nvSpPr>
          <p:cNvPr id="190528" name="Text Box 64"/>
          <p:cNvSpPr txBox="1">
            <a:spLocks noChangeArrowheads="1"/>
          </p:cNvSpPr>
          <p:nvPr/>
        </p:nvSpPr>
        <p:spPr bwMode="auto">
          <a:xfrm>
            <a:off x="2159000" y="309245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x</a:t>
            </a:r>
          </a:p>
        </p:txBody>
      </p:sp>
      <p:sp>
        <p:nvSpPr>
          <p:cNvPr id="190529" name="Text Box 65"/>
          <p:cNvSpPr txBox="1">
            <a:spLocks noChangeArrowheads="1"/>
          </p:cNvSpPr>
          <p:nvPr/>
        </p:nvSpPr>
        <p:spPr bwMode="auto">
          <a:xfrm>
            <a:off x="2514600" y="3092450"/>
            <a:ext cx="45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3</a:t>
            </a:r>
          </a:p>
        </p:txBody>
      </p:sp>
      <p:sp>
        <p:nvSpPr>
          <p:cNvPr id="190530" name="AutoShape 66"/>
          <p:cNvSpPr>
            <a:spLocks/>
          </p:cNvSpPr>
          <p:nvPr/>
        </p:nvSpPr>
        <p:spPr bwMode="auto">
          <a:xfrm rot="5400000">
            <a:off x="1993900" y="3581400"/>
            <a:ext cx="228600" cy="1422400"/>
          </a:xfrm>
          <a:prstGeom prst="rightBrace">
            <a:avLst>
              <a:gd name="adj1" fmla="val 518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0531" name="Text Box 67"/>
          <p:cNvSpPr txBox="1">
            <a:spLocks noChangeArrowheads="1"/>
          </p:cNvSpPr>
          <p:nvPr/>
        </p:nvSpPr>
        <p:spPr bwMode="auto">
          <a:xfrm>
            <a:off x="1676400" y="44196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69</a:t>
            </a:r>
          </a:p>
        </p:txBody>
      </p:sp>
      <p:sp>
        <p:nvSpPr>
          <p:cNvPr id="190532" name="Text Box 68"/>
          <p:cNvSpPr txBox="1">
            <a:spLocks noChangeArrowheads="1"/>
          </p:cNvSpPr>
          <p:nvPr/>
        </p:nvSpPr>
        <p:spPr bwMode="auto">
          <a:xfrm>
            <a:off x="3441700" y="30861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45</a:t>
            </a:r>
          </a:p>
        </p:txBody>
      </p:sp>
      <p:sp>
        <p:nvSpPr>
          <p:cNvPr id="190533" name="Text Box 69"/>
          <p:cNvSpPr txBox="1">
            <a:spLocks noChangeArrowheads="1"/>
          </p:cNvSpPr>
          <p:nvPr/>
        </p:nvSpPr>
        <p:spPr bwMode="auto">
          <a:xfrm>
            <a:off x="2819400" y="44196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&gt;</a:t>
            </a:r>
          </a:p>
        </p:txBody>
      </p:sp>
      <p:sp>
        <p:nvSpPr>
          <p:cNvPr id="190534" name="AutoShape 70"/>
          <p:cNvSpPr>
            <a:spLocks/>
          </p:cNvSpPr>
          <p:nvPr/>
        </p:nvSpPr>
        <p:spPr bwMode="auto">
          <a:xfrm rot="5400000">
            <a:off x="7010400" y="2984500"/>
            <a:ext cx="152400" cy="1346200"/>
          </a:xfrm>
          <a:prstGeom prst="rightBrace">
            <a:avLst>
              <a:gd name="adj1" fmla="val 73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0535" name="Text Box 71"/>
          <p:cNvSpPr txBox="1">
            <a:spLocks noChangeArrowheads="1"/>
          </p:cNvSpPr>
          <p:nvPr/>
        </p:nvSpPr>
        <p:spPr bwMode="auto">
          <a:xfrm>
            <a:off x="4914900" y="30861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30</a:t>
            </a:r>
          </a:p>
        </p:txBody>
      </p:sp>
      <p:sp>
        <p:nvSpPr>
          <p:cNvPr id="190536" name="Text Box 72"/>
          <p:cNvSpPr txBox="1">
            <a:spLocks noChangeArrowheads="1"/>
          </p:cNvSpPr>
          <p:nvPr/>
        </p:nvSpPr>
        <p:spPr bwMode="auto">
          <a:xfrm>
            <a:off x="7848600" y="30861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:</a:t>
            </a:r>
          </a:p>
        </p:txBody>
      </p:sp>
      <p:sp>
        <p:nvSpPr>
          <p:cNvPr id="190537" name="Text Box 73"/>
          <p:cNvSpPr txBox="1">
            <a:spLocks noChangeArrowheads="1"/>
          </p:cNvSpPr>
          <p:nvPr/>
        </p:nvSpPr>
        <p:spPr bwMode="auto">
          <a:xfrm>
            <a:off x="8178800" y="3086100"/>
            <a:ext cx="45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3</a:t>
            </a:r>
          </a:p>
        </p:txBody>
      </p:sp>
      <p:sp>
        <p:nvSpPr>
          <p:cNvPr id="190538" name="AutoShape 74"/>
          <p:cNvSpPr>
            <a:spLocks/>
          </p:cNvSpPr>
          <p:nvPr/>
        </p:nvSpPr>
        <p:spPr bwMode="auto">
          <a:xfrm rot="5400000">
            <a:off x="7594600" y="3619500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0539" name="Text Box 75"/>
          <p:cNvSpPr txBox="1">
            <a:spLocks noChangeArrowheads="1"/>
          </p:cNvSpPr>
          <p:nvPr/>
        </p:nvSpPr>
        <p:spPr bwMode="auto">
          <a:xfrm>
            <a:off x="7315200" y="44196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31</a:t>
            </a:r>
          </a:p>
        </p:txBody>
      </p:sp>
      <p:sp>
        <p:nvSpPr>
          <p:cNvPr id="190540" name="Text Box 76"/>
          <p:cNvSpPr txBox="1">
            <a:spLocks noChangeArrowheads="1"/>
          </p:cNvSpPr>
          <p:nvPr/>
        </p:nvSpPr>
        <p:spPr bwMode="auto">
          <a:xfrm>
            <a:off x="6629400" y="373380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93</a:t>
            </a:r>
          </a:p>
        </p:txBody>
      </p:sp>
      <p:sp>
        <p:nvSpPr>
          <p:cNvPr id="190541" name="Text Box 77"/>
          <p:cNvSpPr txBox="1">
            <a:spLocks noChangeArrowheads="1"/>
          </p:cNvSpPr>
          <p:nvPr/>
        </p:nvSpPr>
        <p:spPr bwMode="auto">
          <a:xfrm>
            <a:off x="5511800" y="4387850"/>
            <a:ext cx="83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&lt;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2.22222E-6 0.091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0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07407E-6 L 5.55112E-17 0.091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0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2.22222E-6 0.1921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0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 0.0921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0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-4.44444E-6 0.0921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0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0.1921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0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26" grpId="0" animBg="1"/>
      <p:bldP spid="190527" grpId="0"/>
      <p:bldP spid="190528" grpId="0"/>
      <p:bldP spid="190529" grpId="0"/>
      <p:bldP spid="190530" grpId="0" animBg="1"/>
      <p:bldP spid="190531" grpId="0"/>
      <p:bldP spid="190532" grpId="0"/>
      <p:bldP spid="190533" grpId="0"/>
      <p:bldP spid="190534" grpId="0" animBg="1"/>
      <p:bldP spid="190535" grpId="0"/>
      <p:bldP spid="190536" grpId="0"/>
      <p:bldP spid="190537" grpId="0"/>
      <p:bldP spid="190538" grpId="0" animBg="1"/>
      <p:bldP spid="190539" grpId="0"/>
      <p:bldP spid="190540" grpId="0"/>
      <p:bldP spid="190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ộp_Văn_Bản 3"/>
          <p:cNvSpPr txBox="1">
            <a:spLocks noChangeArrowheads="1"/>
          </p:cNvSpPr>
          <p:nvPr/>
        </p:nvSpPr>
        <p:spPr bwMode="auto">
          <a:xfrm>
            <a:off x="914400" y="1168400"/>
            <a:ext cx="7242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Luyện tập</a:t>
            </a:r>
          </a:p>
        </p:txBody>
      </p:sp>
      <p:sp>
        <p:nvSpPr>
          <p:cNvPr id="11267" name="Hộp_Văn_Bản 3"/>
          <p:cNvSpPr txBox="1">
            <a:spLocks noChangeArrowheads="1"/>
          </p:cNvSpPr>
          <p:nvPr/>
        </p:nvSpPr>
        <p:spPr bwMode="auto">
          <a:xfrm>
            <a:off x="914400" y="1843088"/>
            <a:ext cx="724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Bài 4: Thi xếp hình</a:t>
            </a:r>
          </a:p>
        </p:txBody>
      </p:sp>
      <p:graphicFrame>
        <p:nvGraphicFramePr>
          <p:cNvPr id="189505" name="Group 65"/>
          <p:cNvGraphicFramePr>
            <a:graphicFrameLocks noGrp="1"/>
          </p:cNvGraphicFramePr>
          <p:nvPr>
            <p:ph/>
          </p:nvPr>
        </p:nvGraphicFramePr>
        <p:xfrm>
          <a:off x="152400" y="2514600"/>
          <a:ext cx="8839200" cy="4038600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297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Cho 8 hình tam giác, mỗi hình như hình dưới đây: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Ai là người thắng cuộc 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78" name="AutoShape 33"/>
          <p:cNvSpPr>
            <a:spLocks noChangeArrowheads="1"/>
          </p:cNvSpPr>
          <p:nvPr/>
        </p:nvSpPr>
        <p:spPr bwMode="auto">
          <a:xfrm>
            <a:off x="1981200" y="3657600"/>
            <a:ext cx="838200" cy="838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88" name="Line 48"/>
          <p:cNvSpPr>
            <a:spLocks noChangeShapeType="1"/>
          </p:cNvSpPr>
          <p:nvPr/>
        </p:nvSpPr>
        <p:spPr bwMode="auto">
          <a:xfrm flipV="1">
            <a:off x="56388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89" name="Line 49"/>
          <p:cNvSpPr>
            <a:spLocks noChangeShapeType="1"/>
          </p:cNvSpPr>
          <p:nvPr/>
        </p:nvSpPr>
        <p:spPr bwMode="auto">
          <a:xfrm>
            <a:off x="7315200" y="3276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0" name="Line 50"/>
          <p:cNvSpPr>
            <a:spLocks noChangeShapeType="1"/>
          </p:cNvSpPr>
          <p:nvPr/>
        </p:nvSpPr>
        <p:spPr bwMode="auto">
          <a:xfrm flipV="1">
            <a:off x="64770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1" name="Line 51"/>
          <p:cNvSpPr>
            <a:spLocks noChangeShapeType="1"/>
          </p:cNvSpPr>
          <p:nvPr/>
        </p:nvSpPr>
        <p:spPr bwMode="auto">
          <a:xfrm flipV="1">
            <a:off x="5638800" y="3276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2" name="Line 52"/>
          <p:cNvSpPr>
            <a:spLocks noChangeShapeType="1"/>
          </p:cNvSpPr>
          <p:nvPr/>
        </p:nvSpPr>
        <p:spPr bwMode="auto">
          <a:xfrm flipV="1">
            <a:off x="64770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3" name="Line 53"/>
          <p:cNvSpPr>
            <a:spLocks noChangeShapeType="1"/>
          </p:cNvSpPr>
          <p:nvPr/>
        </p:nvSpPr>
        <p:spPr bwMode="auto">
          <a:xfrm flipV="1">
            <a:off x="73152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4" name="Line 54"/>
          <p:cNvSpPr>
            <a:spLocks noChangeShapeType="1"/>
          </p:cNvSpPr>
          <p:nvPr/>
        </p:nvSpPr>
        <p:spPr bwMode="auto">
          <a:xfrm flipV="1">
            <a:off x="7315200" y="3276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5" name="Line 55"/>
          <p:cNvSpPr>
            <a:spLocks noChangeShapeType="1"/>
          </p:cNvSpPr>
          <p:nvPr/>
        </p:nvSpPr>
        <p:spPr bwMode="auto">
          <a:xfrm flipV="1">
            <a:off x="6477000" y="3276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6" name="Line 56"/>
          <p:cNvSpPr>
            <a:spLocks noChangeShapeType="1"/>
          </p:cNvSpPr>
          <p:nvPr/>
        </p:nvSpPr>
        <p:spPr bwMode="auto">
          <a:xfrm flipV="1">
            <a:off x="6477000" y="3276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7" name="Line 57"/>
          <p:cNvSpPr>
            <a:spLocks noChangeShapeType="1"/>
          </p:cNvSpPr>
          <p:nvPr/>
        </p:nvSpPr>
        <p:spPr bwMode="auto">
          <a:xfrm flipV="1">
            <a:off x="60452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8" name="Line 58"/>
          <p:cNvSpPr>
            <a:spLocks noChangeShapeType="1"/>
          </p:cNvSpPr>
          <p:nvPr/>
        </p:nvSpPr>
        <p:spPr bwMode="auto">
          <a:xfrm flipV="1">
            <a:off x="68834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99" name="Line 59"/>
          <p:cNvSpPr>
            <a:spLocks noChangeShapeType="1"/>
          </p:cNvSpPr>
          <p:nvPr/>
        </p:nvSpPr>
        <p:spPr bwMode="auto">
          <a:xfrm flipV="1">
            <a:off x="77216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500" name="Line 60"/>
          <p:cNvSpPr>
            <a:spLocks noChangeShapeType="1"/>
          </p:cNvSpPr>
          <p:nvPr/>
        </p:nvSpPr>
        <p:spPr bwMode="auto">
          <a:xfrm flipV="1">
            <a:off x="6883400" y="495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501" name="Line 61"/>
          <p:cNvSpPr>
            <a:spLocks noChangeShapeType="1"/>
          </p:cNvSpPr>
          <p:nvPr/>
        </p:nvSpPr>
        <p:spPr bwMode="auto">
          <a:xfrm flipV="1">
            <a:off x="6045200" y="495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502" name="Line 62"/>
          <p:cNvSpPr>
            <a:spLocks noChangeShapeType="1"/>
          </p:cNvSpPr>
          <p:nvPr/>
        </p:nvSpPr>
        <p:spPr bwMode="auto">
          <a:xfrm>
            <a:off x="6883400" y="4114800"/>
            <a:ext cx="838200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503" name="Line 63"/>
          <p:cNvSpPr>
            <a:spLocks noChangeShapeType="1"/>
          </p:cNvSpPr>
          <p:nvPr/>
        </p:nvSpPr>
        <p:spPr bwMode="auto">
          <a:xfrm flipH="1">
            <a:off x="6045200" y="4114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506" name="Hộp_Văn_Bản 3"/>
          <p:cNvSpPr txBox="1">
            <a:spLocks noChangeArrowheads="1"/>
          </p:cNvSpPr>
          <p:nvPr/>
        </p:nvSpPr>
        <p:spPr bwMode="auto">
          <a:xfrm>
            <a:off x="4699000" y="25273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Hãy xếp thành hình cái nhà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88" grpId="0" animBg="1"/>
      <p:bldP spid="189489" grpId="0" animBg="1"/>
      <p:bldP spid="189490" grpId="0" animBg="1"/>
      <p:bldP spid="189491" grpId="0" animBg="1"/>
      <p:bldP spid="189492" grpId="0" animBg="1"/>
      <p:bldP spid="189493" grpId="0" animBg="1"/>
      <p:bldP spid="189494" grpId="0" animBg="1"/>
      <p:bldP spid="189495" grpId="0" animBg="1"/>
      <p:bldP spid="189496" grpId="0" animBg="1"/>
      <p:bldP spid="189497" grpId="0" animBg="1"/>
      <p:bldP spid="189498" grpId="0" animBg="1"/>
      <p:bldP spid="189499" grpId="0" animBg="1"/>
      <p:bldP spid="189500" grpId="0" animBg="1"/>
      <p:bldP spid="189501" grpId="0" animBg="1"/>
      <p:bldP spid="189502" grpId="0" animBg="1"/>
      <p:bldP spid="189503" grpId="0" animBg="1"/>
      <p:bldP spid="18950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10631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771PHOTO" val=""/>
  <p:tag name="MMPROD_10771LOGO" val="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Tinh gia tri bieu thuc (tiet 79)&quot;/&gt;&lt;property id=&quot;20144&quot; value=&quot;1&quot;/&gt;&lt;property id=&quot;20146&quot; value=&quot;1&quot;/&gt;&lt;property id=&quot;20147&quot; value=&quot;0&quot;/&gt;&lt;property id=&quot;20148&quot; value=&quot;5&quot;/&gt;&lt;property id=&quot;20180&quot; value=&quot;1&quot;/&gt;&lt;property id=&quot;20181&quot; value=&quot;3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ADMIN\My Documents\ANH_PMIS\&quot;/&gt;&lt;property id=&quot;20224&quot; value=&quot;J:\Tiet toan 79 tvuong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3&quot; value=&quot;-1&quot;/&gt;&lt;property id=&quot;20307&quot; value=&quot;257&quot;/&gt;&lt;property id=&quot;20309&quot; value=&quot;-1&quot;/&gt;&lt;/object&gt;&lt;object type=&quot;3&quot; unique_id=&quot;10006&quot;&gt;&lt;property id=&quot;20148&quot; value=&quot;5&quot;/&gt;&lt;property id=&quot;20300&quot; value=&quot;Slide 4&quot;/&gt;&lt;property id=&quot;20303&quot; value=&quot;-1&quot;/&gt;&lt;property id=&quot;20307&quot; value=&quot;258&quot;/&gt;&lt;property id=&quot;20309&quot; value=&quot;-1&quot;/&gt;&lt;/object&gt;&lt;object type=&quot;3&quot; unique_id=&quot;10007&quot;&gt;&lt;property id=&quot;20148&quot; value=&quot;5&quot;/&gt;&lt;property id=&quot;20300&quot; value=&quot;Slide 5&quot;/&gt;&lt;property id=&quot;20303&quot; value=&quot;-1&quot;/&gt;&lt;property id=&quot;20307&quot; value=&quot;276&quot;/&gt;&lt;property id=&quot;20309&quot; value=&quot;-1&quot;/&gt;&lt;/object&gt;&lt;object type=&quot;3&quot; unique_id=&quot;10009&quot;&gt;&lt;property id=&quot;20148&quot; value=&quot;5&quot;/&gt;&lt;property id=&quot;20300&quot; value=&quot;Slide 7&quot;/&gt;&lt;property id=&quot;20303&quot; value=&quot;-1&quot;/&gt;&lt;property id=&quot;20307&quot; value=&quot;265&quot;/&gt;&lt;property id=&quot;20309&quot; value=&quot;-1&quot;/&gt;&lt;/object&gt;&lt;object type=&quot;3&quot; unique_id=&quot;10017&quot;&gt;&lt;property id=&quot;20148&quot; value=&quot;5&quot;/&gt;&lt;property id=&quot;20300&quot; value=&quot;Slide 13&quot;/&gt;&lt;property id=&quot;20303&quot; value=&quot;-1&quot;/&gt;&lt;property id=&quot;20307&quot; value=&quot;272&quot;/&gt;&lt;property id=&quot;20309&quot; value=&quot;-1&quot;/&gt;&lt;/object&gt;&lt;object type=&quot;3&quot; unique_id=&quot;10182&quot;&gt;&lt;property id=&quot;20148&quot; value=&quot;5&quot;/&gt;&lt;property id=&quot;20300&quot; value=&quot;Slide 8&quot;/&gt;&lt;property id=&quot;20303&quot; value=&quot;-1&quot;/&gt;&lt;property id=&quot;20307&quot; value=&quot;278&quot;/&gt;&lt;property id=&quot;20309&quot; value=&quot;-1&quot;/&gt;&lt;/object&gt;&lt;object type=&quot;3&quot; unique_id=&quot;10183&quot;&gt;&lt;property id=&quot;20148&quot; value=&quot;5&quot;/&gt;&lt;property id=&quot;20300&quot; value=&quot;Slide 9&quot;/&gt;&lt;property id=&quot;20303&quot; value=&quot;-1&quot;/&gt;&lt;property id=&quot;20307&quot; value=&quot;279&quot;/&gt;&lt;property id=&quot;20309&quot; value=&quot;-1&quot;/&gt;&lt;/object&gt;&lt;object type=&quot;3&quot; unique_id=&quot;10184&quot;&gt;&lt;property id=&quot;20148&quot; value=&quot;5&quot;/&gt;&lt;property id=&quot;20300&quot; value=&quot;Slide 10&quot;/&gt;&lt;property id=&quot;20303&quot; value=&quot;-1&quot;/&gt;&lt;property id=&quot;20307&quot; value=&quot;280&quot;/&gt;&lt;property id=&quot;20309&quot; value=&quot;-1&quot;/&gt;&lt;/object&gt;&lt;object type=&quot;3&quot; unique_id=&quot;10185&quot;&gt;&lt;property id=&quot;20148&quot; value=&quot;5&quot;/&gt;&lt;property id=&quot;20300&quot; value=&quot;Slide 11&quot;/&gt;&lt;property id=&quot;20303&quot; value=&quot;-1&quot;/&gt;&lt;property id=&quot;20307&quot; value=&quot;281&quot;/&gt;&lt;property id=&quot;20309&quot; value=&quot;-1&quot;/&gt;&lt;/object&gt;&lt;object type=&quot;3&quot; unique_id=&quot;10186&quot;&gt;&lt;property id=&quot;20148&quot; value=&quot;5&quot;/&gt;&lt;property id=&quot;20300&quot; value=&quot;Slide 12&quot;/&gt;&lt;property id=&quot;20303&quot; value=&quot;-1&quot;/&gt;&lt;property id=&quot;20307&quot; value=&quot;282&quot;/&gt;&lt;property id=&quot;20309&quot; value=&quot;-1&quot;/&gt;&lt;/object&gt;&lt;object type=&quot;3&quot; unique_id=&quot;10187&quot;&gt;&lt;property id=&quot;20148&quot; value=&quot;5&quot;/&gt;&lt;property id=&quot;20300&quot; value=&quot;Slide 14&quot;/&gt;&lt;property id=&quot;20303&quot; value=&quot;-1&quot;/&gt;&lt;property id=&quot;20307&quot; value=&quot;283&quot;/&gt;&lt;property id=&quot;20309&quot; value=&quot;-1&quot;/&gt;&lt;/object&gt;&lt;object type=&quot;3&quot; unique_id=&quot;10382&quot;&gt;&lt;property id=&quot;20148&quot; value=&quot;5&quot;/&gt;&lt;property id=&quot;20300&quot; value=&quot;Slide 1&quot;/&gt;&lt;property id=&quot;20303&quot; value=&quot;-1&quot;/&gt;&lt;property id=&quot;20307&quot; value=&quot;284&quot;/&gt;&lt;property id=&quot;20309&quot; value=&quot;-1&quot;/&gt;&lt;/object&gt;&lt;object type=&quot;3&quot; unique_id=&quot;10404&quot;&gt;&lt;property id=&quot;20148&quot; value=&quot;5&quot;/&gt;&lt;property id=&quot;20300&quot; value=&quot;Slide 3&quot;/&gt;&lt;property id=&quot;20303&quot; value=&quot;-1&quot;/&gt;&lt;property id=&quot;20307&quot; value=&quot;285&quot;/&gt;&lt;property id=&quot;20309&quot; value=&quot;-1&quot;/&gt;&lt;/object&gt;&lt;object type=&quot;3&quot; unique_id=&quot;10865&quot;&gt;&lt;property id=&quot;20148&quot; value=&quot;5&quot;/&gt;&lt;property id=&quot;20300&quot; value=&quot;Slide 6&quot;/&gt;&lt;property id=&quot;20307&quot; value=&quot;286&quot;/&gt;&lt;property id=&quot;20309&quot; value=&quot;-1&quot;/&gt;&lt;/object&gt;&lt;/object&gt;&lt;object type=&quot;10&quot; unique_id=&quot;10383&quot;&gt;&lt;object type=&quot;11&quot; unique_id=&quot;10384&quot;&gt;&lt;property id=&quot;20180&quot; value=&quot;1&quot;/&gt;&lt;property id=&quot;20181&quot; value=&quot;3&quot;/&gt;&lt;property id=&quot;20182&quot; value=&quot;0&quot;/&gt;&lt;property id=&quot;20183&quot; value=&quot;1&quot;/&gt;&lt;/object&gt;&lt;object type=&quot;12&quot; unique_id=&quot;10652&quot;&gt;&lt;/object&gt;&lt;/object&gt;&lt;object type=&quot;4&quot; unique_id=&quot;10385&quot;&gt;&lt;object type=&quot;5&quot; unique_id=&quot;10631&quot;&gt;&lt;property id=&quot;20000&quot; value=&quot;0&quot;/&gt;&lt;property id=&quot;20149&quot; value=&quot;Nguyễn Đức Thuần&quot;/&gt;&lt;property id=&quot;20150&quot; value=&quot;Phó hiệu trưởng&quot;/&gt;&lt;property id=&quot;20151&quot; value=&quot;66648412.000002.jpg&quot;/&gt;&lt;property id=&quot;20159&quot; value=&quot;TrungVuong.png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heme/theme1.xml><?xml version="1.0" encoding="utf-8"?>
<a:theme xmlns:a="http://schemas.openxmlformats.org/drawingml/2006/main" name="Chủ đề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Chủ đề3</Template>
  <TotalTime>1459</TotalTime>
  <Words>431</Words>
  <Application>Microsoft Office PowerPoint</Application>
  <PresentationFormat>On-screen Show (4:3)</PresentationFormat>
  <Paragraphs>163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Chủ đề3</vt:lpstr>
      <vt:lpstr>Custom Design</vt:lpstr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472 CMT7 TXBR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KyLong Company</dc:creator>
  <cp:lastModifiedBy>CSTeam</cp:lastModifiedBy>
  <cp:revision>213</cp:revision>
  <dcterms:created xsi:type="dcterms:W3CDTF">2010-11-30T21:09:56Z</dcterms:created>
  <dcterms:modified xsi:type="dcterms:W3CDTF">2016-06-29T10:28:57Z</dcterms:modified>
</cp:coreProperties>
</file>