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62" r:id="rId3"/>
    <p:sldId id="279" r:id="rId4"/>
    <p:sldId id="280" r:id="rId5"/>
    <p:sldId id="261" r:id="rId6"/>
    <p:sldId id="283" r:id="rId7"/>
    <p:sldId id="291" r:id="rId8"/>
    <p:sldId id="292" r:id="rId9"/>
    <p:sldId id="293" r:id="rId10"/>
    <p:sldId id="287" r:id="rId11"/>
    <p:sldId id="272" r:id="rId12"/>
    <p:sldId id="29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66FF"/>
    <a:srgbClr val="FF0066"/>
    <a:srgbClr val="66FF33"/>
    <a:srgbClr val="0000FF"/>
    <a:srgbClr val="FF3300"/>
    <a:srgbClr val="000066"/>
    <a:srgbClr val="FF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63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DCC35-DABE-4B8A-82E5-9E1901497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6A5E3-379E-496E-842F-1453D6C39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765AE-78B7-4A40-91BE-0B0C88866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2240C-97B8-4D59-ABA6-6C423B50A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26066-5C71-4748-A6C4-EC853B389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253E2-991D-47BF-AE2F-B98789F50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03390-C81A-4421-9AB6-DB1834545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FA7C2-3D07-4552-A45F-180E569BE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F8D3A-0130-4779-8EDF-08468C9D3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1F08F-C991-4D83-A080-E25A39C02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3C4D8-F447-41CF-A0B4-6EBE3D5AD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F9695-C075-4D9A-8DCF-E3E4267B9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kiểu tiêu đề trang cái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các kiểu văn bản trang cái</a:t>
            </a:r>
          </a:p>
          <a:p>
            <a:pPr lvl="1"/>
            <a:r>
              <a:rPr lang="en-US" smtClean="0"/>
              <a:t>Mức hai</a:t>
            </a:r>
          </a:p>
          <a:p>
            <a:pPr lvl="2"/>
            <a:r>
              <a:rPr lang="en-US" smtClean="0"/>
              <a:t>Mức ba</a:t>
            </a:r>
          </a:p>
          <a:p>
            <a:pPr lvl="3"/>
            <a:r>
              <a:rPr lang="en-US" smtClean="0"/>
              <a:t>Mức bốn</a:t>
            </a:r>
          </a:p>
          <a:p>
            <a:pPr lvl="4"/>
            <a:r>
              <a:rPr lang="en-US" smtClean="0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98D8F18-A53F-4739-BDE4-66294DB598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h (31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276600"/>
            <a:ext cx="6629400" cy="3200400"/>
            <a:chOff x="68" y="6"/>
            <a:chExt cx="5662" cy="3654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71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447" name="Text Box 175"/>
          <p:cNvSpPr txBox="1">
            <a:spLocks noChangeArrowheads="1"/>
          </p:cNvSpPr>
          <p:nvPr/>
        </p:nvSpPr>
        <p:spPr bwMode="auto">
          <a:xfrm>
            <a:off x="381000" y="914400"/>
            <a:ext cx="68580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66FF33"/>
                </a:solidFill>
                <a:latin typeface="Arial" charset="0"/>
                <a:cs typeface="Tahoma" pitchFamily="34" charset="0"/>
              </a:rPr>
              <a:t>Bài soạn Toán lớp 3</a:t>
            </a:r>
          </a:p>
        </p:txBody>
      </p:sp>
      <p:sp>
        <p:nvSpPr>
          <p:cNvPr id="54448" name="Text Box 176"/>
          <p:cNvSpPr txBox="1">
            <a:spLocks noChangeArrowheads="1"/>
          </p:cNvSpPr>
          <p:nvPr/>
        </p:nvSpPr>
        <p:spPr bwMode="auto">
          <a:xfrm>
            <a:off x="1219200" y="3505200"/>
            <a:ext cx="6477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Nhân số có bốn chữ số với số có một chữ số</a:t>
            </a:r>
          </a:p>
          <a:p>
            <a:pPr algn="ctr"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(tiếp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47" grpId="0"/>
      <p:bldP spid="544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209800" y="3810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FF0000"/>
                </a:solidFill>
                <a:latin typeface="Arial" charset="0"/>
              </a:rPr>
              <a:t>Bài giải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52600" y="3124200"/>
            <a:ext cx="556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  </a:t>
            </a:r>
            <a:r>
              <a:rPr lang="en-US" sz="4000" b="1">
                <a:solidFill>
                  <a:srgbClr val="000099"/>
                </a:solidFill>
                <a:latin typeface="Arial" charset="0"/>
              </a:rPr>
              <a:t>1425 x 3 = 4275 (kg)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43200" y="4267200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Arial" charset="0"/>
              </a:rPr>
              <a:t>Đáp số : 4275  kg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04800" y="19050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Arial" charset="0"/>
              </a:rPr>
              <a:t>Số ki-lô-gam gạo 3 xe chở </a:t>
            </a:r>
            <a:r>
              <a:rPr lang="vi-VN" sz="40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4000" b="1">
                <a:solidFill>
                  <a:srgbClr val="000099"/>
                </a:solidFill>
                <a:latin typeface="Arial" charset="0"/>
              </a:rPr>
              <a:t>ợc 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4" grpId="0"/>
      <p:bldP spid="36875" grpId="0"/>
      <p:bldP spid="368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2743200"/>
            <a:ext cx="8839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4: Tính chu vi khu </a:t>
            </a:r>
            <a:r>
              <a:rPr lang="vi-VN" sz="2400" b="1" i="1">
                <a:latin typeface="Arial" charset="0"/>
              </a:rPr>
              <a:t>đ</a:t>
            </a:r>
            <a:r>
              <a:rPr lang="en-US" sz="2400" b="1" i="1">
                <a:latin typeface="Arial" charset="0"/>
              </a:rPr>
              <a:t>ất hình vuông có cạnh là 1508m.</a:t>
            </a:r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0" y="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II/.</a:t>
            </a:r>
            <a:r>
              <a:rPr lang="en-US" sz="2400" b="1" u="sng">
                <a:latin typeface="Arial" charset="0"/>
              </a:rPr>
              <a:t>Luyện tập-Thực hành:</a:t>
            </a: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0" y="45720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1: Tính</a:t>
            </a:r>
          </a:p>
        </p:txBody>
      </p:sp>
      <p:sp>
        <p:nvSpPr>
          <p:cNvPr id="12293" name="Text Box 21"/>
          <p:cNvSpPr txBox="1">
            <a:spLocks noChangeArrowheads="1"/>
          </p:cNvSpPr>
          <p:nvPr/>
        </p:nvSpPr>
        <p:spPr bwMode="auto">
          <a:xfrm>
            <a:off x="0" y="11430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2: Đặt tính rồi tính</a:t>
            </a:r>
          </a:p>
        </p:txBody>
      </p:sp>
      <p:sp>
        <p:nvSpPr>
          <p:cNvPr id="12294" name="Text Box 22"/>
          <p:cNvSpPr txBox="1">
            <a:spLocks noChangeArrowheads="1"/>
          </p:cNvSpPr>
          <p:nvPr/>
        </p:nvSpPr>
        <p:spPr bwMode="auto">
          <a:xfrm>
            <a:off x="0" y="1752600"/>
            <a:ext cx="87630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3: Mỗi xe chở 1425 kg gạo. Hỏi 3 xe nh</a:t>
            </a:r>
            <a:r>
              <a:rPr lang="vi-VN" sz="2400" b="1" i="1">
                <a:latin typeface="Arial" charset="0"/>
              </a:rPr>
              <a:t>ư</a:t>
            </a:r>
            <a:r>
              <a:rPr lang="en-US" sz="2400" b="1" i="1">
                <a:latin typeface="Arial" charset="0"/>
              </a:rPr>
              <a:t> thế chở bao nhiêu ki-lô-gam gạo ?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6019800" y="31242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7162800" y="3124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1676400" y="32004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503" grpId="0" animBg="1"/>
      <p:bldP spid="20504" grpId="0" animBg="1"/>
      <p:bldP spid="205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0000"/>
                </a:solidFill>
                <a:latin typeface="Arial" charset="0"/>
              </a:rPr>
              <a:t>Bài giải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44488" y="3657600"/>
            <a:ext cx="3084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  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1508 x 4 = 6032 (m)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01700" y="4419600"/>
            <a:ext cx="245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Đáp số : 6032 m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6200" y="2819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Chu vi khu </a:t>
            </a:r>
            <a:r>
              <a:rPr lang="vi-VN" sz="18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ất hình vuông là: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85800" y="1919288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  <a:sym typeface="Wingdings" pitchFamily="2" charset="2"/>
              </a:rPr>
              <a:t>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Cách 1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297488" y="3657600"/>
            <a:ext cx="3084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  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1508 : 4 = 377 (m)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007100" y="4419600"/>
            <a:ext cx="245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Đáp số : 377 m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876800" y="28194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Chu vi khu </a:t>
            </a:r>
            <a:r>
              <a:rPr lang="vi-VN" sz="18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ất hình vuông là: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486400" y="1919288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  <a:sym typeface="Wingdings" pitchFamily="2" charset="2"/>
              </a:rPr>
              <a:t></a:t>
            </a:r>
            <a:r>
              <a:rPr lang="en-US" sz="2000" b="1">
                <a:solidFill>
                  <a:srgbClr val="000066"/>
                </a:solidFill>
                <a:latin typeface="Arial" charset="0"/>
              </a:rPr>
              <a:t>Cách 2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143000" y="5334000"/>
            <a:ext cx="1371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1143000" y="5334000"/>
            <a:ext cx="1371600" cy="1295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400800" y="5257800"/>
            <a:ext cx="1371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6400800" y="5257800"/>
            <a:ext cx="1371600" cy="1295400"/>
          </a:xfrm>
          <a:prstGeom prst="smileyFace">
            <a:avLst>
              <a:gd name="adj" fmla="val -4653"/>
            </a:avLst>
          </a:prstGeom>
          <a:solidFill>
            <a:srgbClr val="0000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495800" y="1905000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28600" y="2057400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  <a:latin typeface="Arial" charset="0"/>
              </a:rPr>
              <a:t>Chu vi khu </a:t>
            </a:r>
            <a:r>
              <a:rPr lang="vi-VN" sz="36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99"/>
                </a:solidFill>
                <a:latin typeface="Arial" charset="0"/>
              </a:rPr>
              <a:t>ất hình vuông là: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600200" y="3276600"/>
            <a:ext cx="548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 </a:t>
            </a:r>
            <a:r>
              <a:rPr lang="en-US" sz="3600" b="1">
                <a:solidFill>
                  <a:srgbClr val="000099"/>
                </a:solidFill>
                <a:latin typeface="Arial" charset="0"/>
              </a:rPr>
              <a:t>1508 x 4 = 6032 (m)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2667000" y="44196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  <a:latin typeface="Arial" charset="0"/>
              </a:rPr>
              <a:t>Đáp số : 6032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4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6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6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  <p:bldP spid="51203" grpId="1"/>
      <p:bldP spid="51204" grpId="0"/>
      <p:bldP spid="51204" grpId="1"/>
      <p:bldP spid="51205" grpId="0"/>
      <p:bldP spid="51205" grpId="1"/>
      <p:bldP spid="51206" grpId="0"/>
      <p:bldP spid="51206" grpId="1"/>
      <p:bldP spid="51207" grpId="0"/>
      <p:bldP spid="51207" grpId="1"/>
      <p:bldP spid="51208" grpId="0"/>
      <p:bldP spid="51208" grpId="1"/>
      <p:bldP spid="51209" grpId="0"/>
      <p:bldP spid="51209" grpId="1"/>
      <p:bldP spid="51210" grpId="0"/>
      <p:bldP spid="51210" grpId="1"/>
      <p:bldP spid="51211" grpId="0" animBg="1"/>
      <p:bldP spid="51211" grpId="1" animBg="1"/>
      <p:bldP spid="51212" grpId="0" animBg="1"/>
      <p:bldP spid="51212" grpId="1" animBg="1"/>
      <p:bldP spid="51213" grpId="0" animBg="1"/>
      <p:bldP spid="51213" grpId="1" animBg="1"/>
      <p:bldP spid="51214" grpId="0" animBg="1"/>
      <p:bldP spid="51214" grpId="1" animBg="1"/>
      <p:bldP spid="51216" grpId="0" animBg="1"/>
      <p:bldP spid="51216" grpId="1" animBg="1"/>
      <p:bldP spid="51218" grpId="0"/>
      <p:bldP spid="51221" grpId="0"/>
      <p:bldP spid="512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5575"/>
            <a:ext cx="9144000" cy="8350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Nhân số có 4 chữ số với số có 1 chữ số (tt)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I/.</a:t>
            </a:r>
            <a:r>
              <a:rPr lang="en-US" sz="2400" b="1" u="sng">
                <a:latin typeface="Arial" charset="0"/>
              </a:rPr>
              <a:t>H</a:t>
            </a:r>
            <a:r>
              <a:rPr lang="vi-VN" sz="2400" b="1" u="sng">
                <a:latin typeface="Arial" charset="0"/>
              </a:rPr>
              <a:t>ư</a:t>
            </a:r>
            <a:r>
              <a:rPr lang="en-US" sz="2400" b="1" u="sng">
                <a:latin typeface="Arial" charset="0"/>
              </a:rPr>
              <a:t>ớng dẫn thực hiện phép nhân số có bốn chữ số với số có một chữ số: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225" y="1666875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 i="1" u="sng">
                <a:latin typeface="Arial" charset="0"/>
              </a:rPr>
              <a:t>Phép nhân 1427</a:t>
            </a:r>
            <a:r>
              <a:rPr lang="en-US" sz="2400" b="1" i="1" u="sng">
                <a:latin typeface="Arial" charset="0"/>
                <a:sym typeface="Symbol" pitchFamily="18" charset="2"/>
              </a:rPr>
              <a:t></a:t>
            </a:r>
            <a:r>
              <a:rPr lang="en-US" sz="2400" b="1" i="1" u="sng">
                <a:latin typeface="Arial" charset="0"/>
              </a:rPr>
              <a:t> 3: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03188" y="2057400"/>
            <a:ext cx="5791200" cy="28956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CCCC"/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8288" y="2425700"/>
            <a:ext cx="586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39713" indent="-239713">
              <a:spcBef>
                <a:spcPct val="20000"/>
              </a:spcBef>
              <a:buFontTx/>
              <a:buChar char="•"/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-Dựa vào cách </a:t>
            </a:r>
            <a:r>
              <a:rPr lang="vi-VN" sz="2400" b="1" i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ặt phép tính nhân</a:t>
            </a:r>
          </a:p>
          <a:p>
            <a:pPr marL="239713" indent="-239713">
              <a:spcBef>
                <a:spcPct val="20000"/>
              </a:spcBef>
              <a:buFontTx/>
              <a:buChar char="•"/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 số có bốn chữ số với số có một chữ </a:t>
            </a:r>
          </a:p>
          <a:p>
            <a:pPr marL="239713" indent="-239713">
              <a:spcBef>
                <a:spcPct val="20000"/>
              </a:spcBef>
              <a:buFontTx/>
              <a:buChar char="•"/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số, hãy </a:t>
            </a:r>
            <a:r>
              <a:rPr lang="vi-VN" sz="2400" b="1" i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ặt tính </a:t>
            </a:r>
            <a:r>
              <a:rPr lang="vi-VN" sz="2400" b="1" i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ể thực hiện phép</a:t>
            </a:r>
          </a:p>
          <a:p>
            <a:pPr marL="239713" indent="-239713">
              <a:spcBef>
                <a:spcPct val="20000"/>
              </a:spcBef>
              <a:buFontTx/>
              <a:buChar char="•"/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 nhân 1427 </a:t>
            </a:r>
            <a:r>
              <a:rPr lang="en-US" sz="2400" b="1" i="1">
                <a:solidFill>
                  <a:srgbClr val="6600FF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 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772400" y="23622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7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705600" y="3657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467600" y="23622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162800" y="23622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4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858000" y="23622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629400" y="27432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x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772400" y="2971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9933"/>
                </a:solidFill>
                <a:latin typeface="Arial" charset="0"/>
              </a:rPr>
              <a:t>3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build="p"/>
      <p:bldP spid="8199" grpId="0" animBg="1"/>
      <p:bldP spid="8199" grpId="1" animBg="1"/>
      <p:bldP spid="8200" grpId="0"/>
      <p:bldP spid="8200" grpId="1"/>
      <p:bldP spid="8208" grpId="0"/>
      <p:bldP spid="8209" grpId="0" animBg="1"/>
      <p:bldP spid="8210" grpId="0"/>
      <p:bldP spid="8211" grpId="0"/>
      <p:bldP spid="8212" grpId="0"/>
      <p:bldP spid="8213" grpId="0"/>
      <p:bldP spid="82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575"/>
            <a:ext cx="9144000" cy="8350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Nhân số có 4 chữ số với số có 1 chữ số (tt)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I/.</a:t>
            </a:r>
            <a:r>
              <a:rPr lang="en-US" sz="2400" b="1" u="sng">
                <a:latin typeface="Arial" charset="0"/>
              </a:rPr>
              <a:t>H</a:t>
            </a:r>
            <a:r>
              <a:rPr lang="vi-VN" sz="2400" b="1" u="sng">
                <a:latin typeface="Arial" charset="0"/>
              </a:rPr>
              <a:t>ư</a:t>
            </a:r>
            <a:r>
              <a:rPr lang="en-US" sz="2400" b="1" u="sng">
                <a:latin typeface="Arial" charset="0"/>
              </a:rPr>
              <a:t>ớng dẫn thực hiện phép nhân số có bốn chữ số với số có một chữ số: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225" y="1666875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 i="1">
                <a:latin typeface="Arial" charset="0"/>
              </a:rPr>
              <a:t>a) </a:t>
            </a:r>
            <a:r>
              <a:rPr lang="en-US" sz="2400" b="1" i="1" u="sng">
                <a:latin typeface="Arial" charset="0"/>
              </a:rPr>
              <a:t>Phép nhân 1427 </a:t>
            </a:r>
            <a:r>
              <a:rPr lang="en-US" sz="2400" b="1" i="1" u="sng">
                <a:latin typeface="Arial" charset="0"/>
                <a:sym typeface="Symbol" pitchFamily="18" charset="2"/>
              </a:rPr>
              <a:t></a:t>
            </a:r>
            <a:r>
              <a:rPr lang="en-US" sz="2400" b="1" i="1" u="sng">
                <a:latin typeface="Arial" charset="0"/>
              </a:rPr>
              <a:t> 3: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228600" y="2209800"/>
            <a:ext cx="5334000" cy="16764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CCCC"/>
              </a:solidFill>
              <a:latin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87350" y="25146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39713" indent="-239713">
              <a:spcBef>
                <a:spcPct val="20000"/>
              </a:spcBef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+Khi thực hiện phép nhân này,ta</a:t>
            </a:r>
          </a:p>
          <a:p>
            <a:pPr marL="239713" indent="-239713">
              <a:spcBef>
                <a:spcPct val="20000"/>
              </a:spcBef>
            </a:pP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 thực hiện bắt </a:t>
            </a:r>
            <a:r>
              <a:rPr lang="vi-VN" sz="2400" b="1" i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ầu từ </a:t>
            </a:r>
            <a:r>
              <a:rPr lang="vi-VN" sz="2400" b="1" i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6600FF"/>
                </a:solidFill>
                <a:latin typeface="Arial" charset="0"/>
              </a:rPr>
              <a:t>âu?</a:t>
            </a:r>
          </a:p>
        </p:txBody>
      </p:sp>
      <p:sp>
        <p:nvSpPr>
          <p:cNvPr id="4103" name="Text Box 16"/>
          <p:cNvSpPr txBox="1">
            <a:spLocks noChangeArrowheads="1"/>
          </p:cNvSpPr>
          <p:nvPr/>
        </p:nvSpPr>
        <p:spPr bwMode="auto">
          <a:xfrm>
            <a:off x="7696200" y="2209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7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04" name="Line 17"/>
          <p:cNvSpPr>
            <a:spLocks noChangeShapeType="1"/>
          </p:cNvSpPr>
          <p:nvPr/>
        </p:nvSpPr>
        <p:spPr bwMode="auto">
          <a:xfrm>
            <a:off x="66294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auto">
          <a:xfrm>
            <a:off x="7391400" y="2209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06" name="Text Box 19"/>
          <p:cNvSpPr txBox="1">
            <a:spLocks noChangeArrowheads="1"/>
          </p:cNvSpPr>
          <p:nvPr/>
        </p:nvSpPr>
        <p:spPr bwMode="auto">
          <a:xfrm>
            <a:off x="7086600" y="2209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4107" name="Text Box 20"/>
          <p:cNvSpPr txBox="1">
            <a:spLocks noChangeArrowheads="1"/>
          </p:cNvSpPr>
          <p:nvPr/>
        </p:nvSpPr>
        <p:spPr bwMode="auto">
          <a:xfrm>
            <a:off x="6781800" y="2209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08" name="Text Box 21"/>
          <p:cNvSpPr txBox="1">
            <a:spLocks noChangeArrowheads="1"/>
          </p:cNvSpPr>
          <p:nvPr/>
        </p:nvSpPr>
        <p:spPr bwMode="auto">
          <a:xfrm>
            <a:off x="6553200" y="25908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x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09" name="Text Box 22"/>
          <p:cNvSpPr txBox="1">
            <a:spLocks noChangeArrowheads="1"/>
          </p:cNvSpPr>
          <p:nvPr/>
        </p:nvSpPr>
        <p:spPr bwMode="auto">
          <a:xfrm>
            <a:off x="7696200" y="2819400"/>
            <a:ext cx="381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2" grpId="1" animBg="1"/>
      <p:bldP spid="27663" grpId="0"/>
      <p:bldP spid="276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575"/>
            <a:ext cx="9144000" cy="8350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Nhân số có 4 chữ số với số có 1 chữ số (tt)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I/.</a:t>
            </a:r>
            <a:r>
              <a:rPr lang="en-US" sz="2400" b="1" u="sng">
                <a:latin typeface="Arial" charset="0"/>
              </a:rPr>
              <a:t>H</a:t>
            </a:r>
            <a:r>
              <a:rPr lang="vi-VN" sz="2400" b="1" u="sng">
                <a:latin typeface="Arial" charset="0"/>
              </a:rPr>
              <a:t>ư</a:t>
            </a:r>
            <a:r>
              <a:rPr lang="en-US" sz="2400" b="1" u="sng">
                <a:latin typeface="Arial" charset="0"/>
              </a:rPr>
              <a:t>ớng dẫn thực hiện phép nhân số có bốn chữ số với số có một chữ số: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225" y="1666875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9538" indent="-109538">
              <a:spcBef>
                <a:spcPct val="20000"/>
              </a:spcBef>
              <a:buFontTx/>
              <a:buChar char="•"/>
            </a:pPr>
            <a:r>
              <a:rPr lang="en-US" sz="2400" b="1" i="1">
                <a:latin typeface="Arial" charset="0"/>
              </a:rPr>
              <a:t>a) </a:t>
            </a:r>
            <a:r>
              <a:rPr lang="en-US" sz="2400" b="1" i="1" u="sng">
                <a:latin typeface="Arial" charset="0"/>
              </a:rPr>
              <a:t>Phép nhân 1427 </a:t>
            </a:r>
            <a:r>
              <a:rPr lang="en-US" sz="2400" b="1" i="1" u="sng">
                <a:latin typeface="Arial" charset="0"/>
                <a:sym typeface="Symbol" pitchFamily="18" charset="2"/>
              </a:rPr>
              <a:t></a:t>
            </a:r>
            <a:r>
              <a:rPr lang="en-US" sz="2400" b="1" i="1" u="sng">
                <a:latin typeface="Arial" charset="0"/>
              </a:rPr>
              <a:t> 3</a:t>
            </a:r>
            <a:r>
              <a:rPr lang="en-US" sz="2400" i="1" u="sng">
                <a:latin typeface="Arial" charset="0"/>
              </a:rPr>
              <a:t>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001000" y="22240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7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70104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696200" y="22240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391400" y="22240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086600" y="22240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858000" y="26050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x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001000" y="2833688"/>
            <a:ext cx="3810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9933"/>
                </a:solidFill>
                <a:latin typeface="Arial" charset="0"/>
              </a:rPr>
              <a:t>3</a:t>
            </a:r>
            <a:endParaRPr lang="en-US" sz="2400">
              <a:latin typeface="Arial" charset="0"/>
            </a:endParaRPr>
          </a:p>
        </p:txBody>
      </p:sp>
      <p:sp>
        <p:nvSpPr>
          <p:cNvPr id="28686" name="Rectangle 14" descr="Diagonal brick"/>
          <p:cNvSpPr>
            <a:spLocks noChangeArrowheads="1"/>
          </p:cNvSpPr>
          <p:nvPr/>
        </p:nvSpPr>
        <p:spPr bwMode="auto">
          <a:xfrm>
            <a:off x="0" y="2286000"/>
            <a:ext cx="5943600" cy="1905000"/>
          </a:xfrm>
          <a:prstGeom prst="rect">
            <a:avLst/>
          </a:prstGeom>
          <a:pattFill prst="diagBrick">
            <a:fgClr>
              <a:srgbClr val="FFFF99"/>
            </a:fgClr>
            <a:bgClr>
              <a:schemeClr val="bg1"/>
            </a:bgClr>
          </a:pattFill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2000" b="1">
              <a:solidFill>
                <a:srgbClr val="FF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-76200" y="2286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* 3 nhân 7 bằng 21,viết 1 nhớ 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924800" y="344328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7772400" y="344328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8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467600" y="344328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2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086600" y="34432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 4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0" y="2743200"/>
            <a:ext cx="601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* 3 nhân 2 bằng 6, 6 thêm 2 bằng 8, viết 8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0" y="3186113"/>
            <a:ext cx="5791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* 3 nhân 4 bằng 12,viết 2 nhớ 1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0" y="3643313"/>
            <a:ext cx="58674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* 3 nhân 1 bằng 3, 3 thêm 1 bằng 4, viết 4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86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86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86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1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1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8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86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86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86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decel="1000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decel="100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decel="100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decel="100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decel="100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decel="100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decel="100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decel="100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decel="100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decel="100000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decel="100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decel="100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decel="100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decel="1000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" decel="10000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decel="100000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decel="100000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decel="100000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decel="100000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decel="100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decel="100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7" grpId="1"/>
      <p:bldP spid="28678" grpId="0" animBg="1"/>
      <p:bldP spid="28679" grpId="0"/>
      <p:bldP spid="28679" grpId="1"/>
      <p:bldP spid="28680" grpId="0"/>
      <p:bldP spid="28680" grpId="1"/>
      <p:bldP spid="28681" grpId="0"/>
      <p:bldP spid="28681" grpId="1"/>
      <p:bldP spid="28682" grpId="0"/>
      <p:bldP spid="28683" grpId="0"/>
      <p:bldP spid="28683" grpId="1"/>
      <p:bldP spid="28683" grpId="2"/>
      <p:bldP spid="28683" grpId="3"/>
      <p:bldP spid="28683" grpId="4"/>
      <p:bldP spid="28686" grpId="0" animBg="1"/>
      <p:bldP spid="28686" grpId="1" animBg="1"/>
      <p:bldP spid="28687" grpId="0" build="allAtOnce"/>
      <p:bldP spid="28688" grpId="0"/>
      <p:bldP spid="28688" grpId="1"/>
      <p:bldP spid="28689" grpId="0"/>
      <p:bldP spid="28689" grpId="1"/>
      <p:bldP spid="28690" grpId="0"/>
      <p:bldP spid="28690" grpId="1"/>
      <p:bldP spid="28691" grpId="0"/>
      <p:bldP spid="28691" grpId="1"/>
      <p:bldP spid="28693" grpId="0"/>
      <p:bldP spid="28693" grpId="1"/>
      <p:bldP spid="28694" grpId="0"/>
      <p:bldP spid="28694" grpId="1"/>
      <p:bldP spid="28695" grpId="0"/>
      <p:bldP spid="2869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0"/>
            <a:ext cx="434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II/.</a:t>
            </a:r>
            <a:r>
              <a:rPr lang="en-US" sz="2800" b="1" u="sng">
                <a:latin typeface="Arial" charset="0"/>
              </a:rPr>
              <a:t>Luyện tập-Thực hành: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457200"/>
            <a:ext cx="1981200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 charset="0"/>
              </a:rPr>
              <a:t>Bài 1: Tính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2318</a:t>
            </a:r>
          </a:p>
          <a:p>
            <a:r>
              <a:rPr lang="en-US" sz="2000" i="1">
                <a:latin typeface="Arial" charset="0"/>
              </a:rPr>
              <a:t>X</a:t>
            </a:r>
            <a:r>
              <a:rPr lang="en-US" sz="2000" b="1" i="1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    2</a:t>
            </a:r>
          </a:p>
          <a:p>
            <a:endParaRPr lang="en-US" sz="2000" b="1" i="1">
              <a:latin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743200" y="15240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latin typeface="Arial" charset="0"/>
              </a:rPr>
              <a:t> 1092</a:t>
            </a:r>
          </a:p>
          <a:p>
            <a:r>
              <a:rPr lang="en-US" sz="2000">
                <a:latin typeface="Arial" charset="0"/>
              </a:rPr>
              <a:t>X</a:t>
            </a:r>
            <a:r>
              <a:rPr lang="en-US" sz="2800">
                <a:latin typeface="Arial" charset="0"/>
              </a:rPr>
              <a:t>     </a:t>
            </a:r>
            <a:r>
              <a:rPr lang="en-US" sz="2800" b="1" i="1">
                <a:latin typeface="Arial" charset="0"/>
              </a:rPr>
              <a:t>3</a:t>
            </a:r>
          </a:p>
          <a:p>
            <a:endParaRPr lang="en-US" sz="2000"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53000" y="1524000"/>
            <a:ext cx="12954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1317</a:t>
            </a:r>
          </a:p>
          <a:p>
            <a:r>
              <a:rPr lang="en-US" sz="2000">
                <a:latin typeface="Arial" charset="0"/>
              </a:rPr>
              <a:t>X</a:t>
            </a:r>
            <a:r>
              <a:rPr lang="en-US" sz="2800" b="1" i="1">
                <a:latin typeface="Arial" charset="0"/>
              </a:rPr>
              <a:t>     4</a:t>
            </a:r>
          </a:p>
          <a:p>
            <a:endParaRPr lang="en-US" sz="2800" b="1" i="1">
              <a:latin typeface="Arial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10400" y="15240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1409</a:t>
            </a:r>
          </a:p>
          <a:p>
            <a:r>
              <a:rPr lang="en-US" sz="2000">
                <a:latin typeface="Arial" charset="0"/>
              </a:rPr>
              <a:t>X</a:t>
            </a:r>
            <a:r>
              <a:rPr lang="en-US" sz="2800" b="1" i="1">
                <a:latin typeface="Arial" charset="0"/>
              </a:rPr>
              <a:t>     5</a:t>
            </a:r>
          </a:p>
          <a:p>
            <a:endParaRPr lang="en-US" sz="2000" b="1" i="1"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04800" y="2743200"/>
            <a:ext cx="1143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4636</a:t>
            </a:r>
            <a:endParaRPr lang="en-US" sz="2800"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19400" y="2673350"/>
            <a:ext cx="1143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3276</a:t>
            </a:r>
            <a:endParaRPr lang="en-US" sz="2800">
              <a:latin typeface="Arial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078413" y="2667000"/>
            <a:ext cx="1066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5268</a:t>
            </a:r>
            <a:endParaRPr lang="en-US" sz="2800">
              <a:latin typeface="Arial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162800" y="2667000"/>
            <a:ext cx="1066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7045</a:t>
            </a:r>
            <a:endParaRPr lang="en-US" sz="2800">
              <a:latin typeface="Arial" charset="0"/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81000" y="26733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624138" y="263207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0292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70104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decel="10000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decel="100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4" grpId="1"/>
      <p:bldP spid="7174" grpId="2"/>
      <p:bldP spid="7175" grpId="0"/>
      <p:bldP spid="7175" grpId="1"/>
      <p:bldP spid="7175" grpId="2"/>
      <p:bldP spid="7176" grpId="0"/>
      <p:bldP spid="7176" grpId="1"/>
      <p:bldP spid="7177" grpId="0"/>
      <p:bldP spid="7177" grpId="1"/>
      <p:bldP spid="7178" grpId="0"/>
      <p:bldP spid="7178" grpId="1"/>
      <p:bldP spid="7178" grpId="2"/>
      <p:bldP spid="7179" grpId="0"/>
      <p:bldP spid="7179" grpId="1"/>
      <p:bldP spid="7179" grpId="2"/>
      <p:bldP spid="7180" grpId="0"/>
      <p:bldP spid="7180" grpId="1"/>
      <p:bldP spid="7181" grpId="0"/>
      <p:bldP spid="7181" grpId="1"/>
      <p:bldP spid="7186" grpId="0" animBg="1"/>
      <p:bldP spid="7186" grpId="1" animBg="1"/>
      <p:bldP spid="7186" grpId="2" animBg="1"/>
      <p:bldP spid="7187" grpId="0" animBg="1"/>
      <p:bldP spid="7187" grpId="1" animBg="1"/>
      <p:bldP spid="7187" grpId="2" animBg="1"/>
      <p:bldP spid="7188" grpId="0" animBg="1"/>
      <p:bldP spid="71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II/.</a:t>
            </a:r>
            <a:r>
              <a:rPr lang="en-US" sz="2800" b="1" u="sng">
                <a:latin typeface="Arial" charset="0"/>
              </a:rPr>
              <a:t>Luyện tập-Thực hành: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457200"/>
            <a:ext cx="434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 charset="0"/>
              </a:rPr>
              <a:t>Bài 1: Tính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143000"/>
            <a:ext cx="3886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 charset="0"/>
              </a:rPr>
              <a:t>Bài 2: Đặt tính rồi tính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828800"/>
            <a:ext cx="2438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1107  x  6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657600" y="2514600"/>
            <a:ext cx="1752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 </a:t>
            </a:r>
            <a:r>
              <a:rPr lang="en-US" sz="4800" b="1">
                <a:solidFill>
                  <a:srgbClr val="6600FF"/>
                </a:solidFill>
                <a:latin typeface="Arial" charset="0"/>
              </a:rPr>
              <a:t>1107</a:t>
            </a:r>
          </a:p>
          <a:p>
            <a:pPr>
              <a:spcBef>
                <a:spcPct val="50000"/>
              </a:spcBef>
            </a:pPr>
            <a:r>
              <a:rPr lang="en-US" sz="4800">
                <a:solidFill>
                  <a:srgbClr val="6600FF"/>
                </a:solidFill>
                <a:latin typeface="Arial" charset="0"/>
              </a:rPr>
              <a:t>X</a:t>
            </a:r>
            <a:r>
              <a:rPr lang="en-US" sz="4800" b="1">
                <a:solidFill>
                  <a:srgbClr val="6600FF"/>
                </a:solidFill>
                <a:latin typeface="Arial" charset="0"/>
              </a:rPr>
              <a:t>    6</a:t>
            </a:r>
          </a:p>
          <a:p>
            <a:pPr>
              <a:spcBef>
                <a:spcPct val="50000"/>
              </a:spcBef>
            </a:pPr>
            <a:endParaRPr lang="en-US" sz="4800" b="1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505200" y="4648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505200" y="4738688"/>
            <a:ext cx="1752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rial" charset="0"/>
              </a:rPr>
              <a:t>  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4800" b="1">
                <a:solidFill>
                  <a:srgbClr val="FF0066"/>
                </a:solidFill>
                <a:latin typeface="Arial" charset="0"/>
              </a:rPr>
              <a:t>642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49" grpId="1"/>
      <p:bldP spid="31755" grpId="0"/>
      <p:bldP spid="31755" grpId="1"/>
      <p:bldP spid="31756" grpId="0" animBg="1"/>
      <p:bldP spid="31756" grpId="1" animBg="1"/>
      <p:bldP spid="31757" grpId="0"/>
      <p:bldP spid="317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0"/>
            <a:ext cx="434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II/.</a:t>
            </a:r>
            <a:r>
              <a:rPr lang="en-US" sz="2800" b="1" u="sng">
                <a:latin typeface="Arial" charset="0"/>
              </a:rPr>
              <a:t>Luyện tập-Thực hành: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547688"/>
            <a:ext cx="4343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 charset="0"/>
              </a:rPr>
              <a:t>Bài 1: Tính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0" y="1143000"/>
            <a:ext cx="3886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 charset="0"/>
              </a:rPr>
              <a:t>Bài 2: Đặt tính rồi tính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371600" y="26670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2319</a:t>
            </a:r>
          </a:p>
          <a:p>
            <a:r>
              <a:rPr lang="en-US" sz="2000" i="1">
                <a:latin typeface="Arial" charset="0"/>
              </a:rPr>
              <a:t>X</a:t>
            </a:r>
            <a:r>
              <a:rPr lang="en-US" sz="2000" b="1" i="1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    4</a:t>
            </a:r>
          </a:p>
          <a:p>
            <a:endParaRPr lang="en-US" sz="2000" b="1" i="1">
              <a:latin typeface="Arial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371600" y="3886200"/>
            <a:ext cx="1143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9276</a:t>
            </a:r>
            <a:endParaRPr lang="en-US" sz="2800"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2954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447800" y="1905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Dãy 1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886200" y="26670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1106</a:t>
            </a:r>
          </a:p>
          <a:p>
            <a:r>
              <a:rPr lang="en-US" sz="2000" i="1">
                <a:latin typeface="Arial" charset="0"/>
              </a:rPr>
              <a:t>X</a:t>
            </a:r>
            <a:r>
              <a:rPr lang="en-US" sz="2000" b="1" i="1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    7</a:t>
            </a:r>
          </a:p>
          <a:p>
            <a:endParaRPr lang="en-US" sz="2000" b="1" i="1">
              <a:latin typeface="Arial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886200" y="3886200"/>
            <a:ext cx="1143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7742</a:t>
            </a:r>
            <a:endParaRPr lang="en-US" sz="2800">
              <a:latin typeface="Arial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962400" y="1905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Dãy 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400800" y="2667000"/>
            <a:ext cx="12954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  </a:t>
            </a:r>
            <a:r>
              <a:rPr lang="en-US" sz="2800" b="1" i="1">
                <a:latin typeface="Arial" charset="0"/>
              </a:rPr>
              <a:t>1218</a:t>
            </a:r>
          </a:p>
          <a:p>
            <a:r>
              <a:rPr lang="en-US" sz="2000" i="1">
                <a:latin typeface="Arial" charset="0"/>
              </a:rPr>
              <a:t>X</a:t>
            </a:r>
            <a:r>
              <a:rPr lang="en-US" sz="2000" b="1" i="1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    5</a:t>
            </a:r>
          </a:p>
          <a:p>
            <a:endParaRPr lang="en-US" sz="2000" b="1" i="1">
              <a:latin typeface="Arial" charset="0"/>
            </a:endParaRP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400800" y="3886200"/>
            <a:ext cx="1143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Arial" charset="0"/>
              </a:rPr>
              <a:t>6090</a:t>
            </a:r>
            <a:endParaRPr lang="en-US" sz="2800">
              <a:latin typeface="Arial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477000" y="1905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Dãy 3</a:t>
            </a: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38100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63246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60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60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46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 animBg="1"/>
      <p:bldP spid="46090" grpId="0"/>
      <p:bldP spid="46094" grpId="0"/>
      <p:bldP spid="46095" grpId="0"/>
      <p:bldP spid="46096" grpId="0"/>
      <p:bldP spid="46097" grpId="0"/>
      <p:bldP spid="46098" grpId="0"/>
      <p:bldP spid="46099" grpId="0"/>
      <p:bldP spid="46100" grpId="0" animBg="1"/>
      <p:bldP spid="46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II/.</a:t>
            </a:r>
            <a:r>
              <a:rPr lang="en-US" sz="2400" b="1" u="sng">
                <a:latin typeface="Arial" charset="0"/>
              </a:rPr>
              <a:t>Luyện tập-Thực hành: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45720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1: Tính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11430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2: Đặt tính rồi tính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0" y="1905000"/>
            <a:ext cx="87630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3: Mỗi xe chở 1425 kg gạo. Hỏi 3 xe nh</a:t>
            </a:r>
            <a:r>
              <a:rPr lang="vi-VN" sz="2400" b="1" i="1">
                <a:latin typeface="Arial" charset="0"/>
              </a:rPr>
              <a:t>ư</a:t>
            </a:r>
            <a:r>
              <a:rPr lang="en-US" sz="2400" b="1" i="1">
                <a:latin typeface="Arial" charset="0"/>
              </a:rPr>
              <a:t> thế chở bao nhiêu ki-lô-gam gạo ?</a:t>
            </a:r>
          </a:p>
        </p:txBody>
      </p:sp>
      <p:pic>
        <p:nvPicPr>
          <p:cNvPr id="47112" name="Picture 8" descr="DUMPTRUK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3352800"/>
            <a:ext cx="4953000" cy="2743200"/>
          </a:xfrm>
          <a:noFill/>
        </p:spPr>
      </p:pic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1828800" y="31242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133600" y="33528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1425 kg gạo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990600" y="2286000"/>
            <a:ext cx="350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6" grpId="0" animBg="1"/>
      <p:bldP spid="47117" grpId="0"/>
      <p:bldP spid="471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II/.</a:t>
            </a:r>
            <a:r>
              <a:rPr lang="en-US" sz="2400" b="1" u="sng">
                <a:latin typeface="Arial" charset="0"/>
              </a:rPr>
              <a:t>Luyện tập-Thực hành: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457200"/>
            <a:ext cx="434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1: Tính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0" y="11430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2: Đặt tính rồi tính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0" y="1905000"/>
            <a:ext cx="87630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Bài 3: Mỗi xe chở 1425 kg gạo. Hỏi 3 xe nh</a:t>
            </a:r>
            <a:r>
              <a:rPr lang="vi-VN" sz="2400" b="1" i="1">
                <a:latin typeface="Arial" charset="0"/>
              </a:rPr>
              <a:t>ư</a:t>
            </a:r>
            <a:r>
              <a:rPr lang="en-US" sz="2400" b="1" i="1">
                <a:latin typeface="Arial" charset="0"/>
              </a:rPr>
              <a:t> thế chở bao nhiêu ki-lô-gam gạo ?</a:t>
            </a:r>
          </a:p>
        </p:txBody>
      </p:sp>
      <p:pic>
        <p:nvPicPr>
          <p:cNvPr id="49160" name="Picture 8" descr="DUMPTRUK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4267200"/>
            <a:ext cx="2590800" cy="1574800"/>
          </a:xfrm>
          <a:noFill/>
        </p:spPr>
      </p:pic>
      <p:pic>
        <p:nvPicPr>
          <p:cNvPr id="49164" name="Picture 12" descr="DUMPTRU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343400"/>
            <a:ext cx="2590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5" name="Picture 13" descr="DUMPTRU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2590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6" name="AutoShape 14"/>
          <p:cNvSpPr>
            <a:spLocks/>
          </p:cNvSpPr>
          <p:nvPr/>
        </p:nvSpPr>
        <p:spPr bwMode="auto">
          <a:xfrm rot="5400000">
            <a:off x="4267200" y="-152400"/>
            <a:ext cx="533400" cy="8458200"/>
          </a:xfrm>
          <a:prstGeom prst="leftBrace">
            <a:avLst>
              <a:gd name="adj1" fmla="val 132143"/>
              <a:gd name="adj2" fmla="val 49773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981200" y="32766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3 xe chở bao nhiêu ki-lô-gam gạo</a:t>
            </a:r>
          </a:p>
        </p:txBody>
      </p:sp>
      <p:sp>
        <p:nvSpPr>
          <p:cNvPr id="10251" name="Line 17"/>
          <p:cNvSpPr>
            <a:spLocks noChangeShapeType="1"/>
          </p:cNvSpPr>
          <p:nvPr/>
        </p:nvSpPr>
        <p:spPr bwMode="auto">
          <a:xfrm>
            <a:off x="990600" y="2286000"/>
            <a:ext cx="350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105400" y="2286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086600" y="22860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0" y="26670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  <p:bldP spid="49168" grpId="0"/>
      <p:bldP spid="49170" grpId="0" animBg="1"/>
      <p:bldP spid="49171" grpId="0" animBg="1"/>
      <p:bldP spid="49172" grpId="0" animBg="1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618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VNI-Times</vt:lpstr>
      <vt:lpstr>Arial</vt:lpstr>
      <vt:lpstr>Calibri</vt:lpstr>
      <vt:lpstr>Tahoma</vt:lpstr>
      <vt:lpstr>Symbol</vt:lpstr>
      <vt:lpstr>Wingdings</vt:lpstr>
      <vt:lpstr>Thiết kế mặc định</vt:lpstr>
      <vt:lpstr>Slide 1</vt:lpstr>
      <vt:lpstr>Nhân số có 4 chữ số với số có 1 chữ số (tt)</vt:lpstr>
      <vt:lpstr>Nhân số có 4 chữ số với số có 1 chữ số (tt)</vt:lpstr>
      <vt:lpstr>Nhân số có 4 chữ số với số có 1 chữ số (tt)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31</cp:revision>
  <dcterms:created xsi:type="dcterms:W3CDTF">2006-02-22T10:05:58Z</dcterms:created>
  <dcterms:modified xsi:type="dcterms:W3CDTF">2016-06-29T10:30:20Z</dcterms:modified>
</cp:coreProperties>
</file>