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4" r:id="rId2"/>
    <p:sldId id="268" r:id="rId3"/>
    <p:sldId id="279" r:id="rId4"/>
    <p:sldId id="278" r:id="rId5"/>
    <p:sldId id="265" r:id="rId6"/>
    <p:sldId id="273" r:id="rId7"/>
    <p:sldId id="274" r:id="rId8"/>
    <p:sldId id="275" r:id="rId9"/>
    <p:sldId id="276" r:id="rId10"/>
    <p:sldId id="280" r:id="rId11"/>
    <p:sldId id="266" r:id="rId12"/>
    <p:sldId id="271" r:id="rId13"/>
    <p:sldId id="256" r:id="rId14"/>
    <p:sldId id="257" r:id="rId15"/>
    <p:sldId id="258" r:id="rId16"/>
    <p:sldId id="259" r:id="rId17"/>
    <p:sldId id="260" r:id="rId18"/>
    <p:sldId id="261" r:id="rId19"/>
    <p:sldId id="262" r:id="rId20"/>
    <p:sldId id="263" r:id="rId21"/>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2A04"/>
    <a:srgbClr val="FAFAFA"/>
    <a:srgbClr val="992F8C"/>
    <a:srgbClr val="FF66FF"/>
    <a:srgbClr val="FF57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0" autoAdjust="0"/>
    <p:restoredTop sz="94328" autoAdjust="0"/>
  </p:normalViewPr>
  <p:slideViewPr>
    <p:cSldViewPr snapToGrid="0">
      <p:cViewPr varScale="1">
        <p:scale>
          <a:sx n="69" d="100"/>
          <a:sy n="69" d="100"/>
        </p:scale>
        <p:origin x="660" y="6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3D1085-C9DF-46C8-8204-F39679B8C0E6}" type="datetimeFigureOut">
              <a:rPr lang="vi-VN" smtClean="0"/>
              <a:pPr/>
              <a:t>04/09/2022</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B6301F-3384-43E6-8205-FE9C4650FC44}" type="slidenum">
              <a:rPr lang="vi-VN" smtClean="0"/>
              <a:pPr/>
              <a:t>‹#›</a:t>
            </a:fld>
            <a:endParaRPr lang="vi-VN"/>
          </a:p>
        </p:txBody>
      </p:sp>
    </p:spTree>
    <p:extLst>
      <p:ext uri="{BB962C8B-B14F-4D97-AF65-F5344CB8AC3E}">
        <p14:creationId xmlns:p14="http://schemas.microsoft.com/office/powerpoint/2010/main" val="451318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A3B6301F-3384-43E6-8205-FE9C4650FC44}" type="slidenum">
              <a:rPr lang="vi-VN" smtClean="0"/>
              <a:pPr/>
              <a:t>18</a:t>
            </a:fld>
            <a:endParaRPr lang="vi-VN"/>
          </a:p>
        </p:txBody>
      </p:sp>
    </p:spTree>
    <p:extLst>
      <p:ext uri="{BB962C8B-B14F-4D97-AF65-F5344CB8AC3E}">
        <p14:creationId xmlns:p14="http://schemas.microsoft.com/office/powerpoint/2010/main" val="4284355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6649C-8C04-4574-AA41-E334F0E808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E5CF5E05-1248-4122-A600-515EB8C01E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301E49C9-6785-4409-AAC1-28D8D223DEF7}"/>
              </a:ext>
            </a:extLst>
          </p:cNvPr>
          <p:cNvSpPr>
            <a:spLocks noGrp="1"/>
          </p:cNvSpPr>
          <p:nvPr>
            <p:ph type="dt" sz="half" idx="10"/>
          </p:nvPr>
        </p:nvSpPr>
        <p:spPr>
          <a:xfrm>
            <a:off x="1606296" y="4984749"/>
            <a:ext cx="2743200" cy="365125"/>
          </a:xfrm>
          <a:prstGeom prst="rect">
            <a:avLst/>
          </a:prstGeom>
        </p:spPr>
        <p:txBody>
          <a:bodyPr/>
          <a:lstStyle/>
          <a:p>
            <a:fld id="{901E30D9-5E62-49B4-AD60-5342B66B4BFA}" type="datetimeFigureOut">
              <a:rPr lang="vi-VN" smtClean="0"/>
              <a:pPr/>
              <a:t>04/09/2022</a:t>
            </a:fld>
            <a:endParaRPr lang="vi-VN"/>
          </a:p>
        </p:txBody>
      </p:sp>
      <p:sp>
        <p:nvSpPr>
          <p:cNvPr id="5" name="Footer Placeholder 4">
            <a:extLst>
              <a:ext uri="{FF2B5EF4-FFF2-40B4-BE49-F238E27FC236}">
                <a16:creationId xmlns:a16="http://schemas.microsoft.com/office/drawing/2014/main" id="{50E5E656-EF08-4E3E-9CF1-1C12FF0A5823}"/>
              </a:ext>
            </a:extLst>
          </p:cNvPr>
          <p:cNvSpPr>
            <a:spLocks noGrp="1"/>
          </p:cNvSpPr>
          <p:nvPr>
            <p:ph type="ftr" sz="quarter" idx="11"/>
          </p:nvPr>
        </p:nvSpPr>
        <p:spPr>
          <a:xfrm>
            <a:off x="3965448" y="5441949"/>
            <a:ext cx="4114800" cy="365125"/>
          </a:xfrm>
        </p:spPr>
        <p:txBody>
          <a:bodyPr/>
          <a:lstStyle/>
          <a:p>
            <a:endParaRPr lang="vi-VN" dirty="0"/>
          </a:p>
        </p:txBody>
      </p:sp>
      <p:sp>
        <p:nvSpPr>
          <p:cNvPr id="6" name="Slide Number Placeholder 5">
            <a:extLst>
              <a:ext uri="{FF2B5EF4-FFF2-40B4-BE49-F238E27FC236}">
                <a16:creationId xmlns:a16="http://schemas.microsoft.com/office/drawing/2014/main" id="{E376143C-E7CB-4CAE-AEE6-58B307254450}"/>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1822597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34579-C782-4A37-88C0-E09B1820AB67}"/>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16181EE1-DECA-4908-B90A-FA3006BA07F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C4E0E07-C998-4152-A1E4-2C41093A62F6}"/>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04/09/2022</a:t>
            </a:fld>
            <a:endParaRPr lang="vi-VN"/>
          </a:p>
        </p:txBody>
      </p:sp>
      <p:sp>
        <p:nvSpPr>
          <p:cNvPr id="5" name="Footer Placeholder 4">
            <a:extLst>
              <a:ext uri="{FF2B5EF4-FFF2-40B4-BE49-F238E27FC236}">
                <a16:creationId xmlns:a16="http://schemas.microsoft.com/office/drawing/2014/main" id="{A7A86F2B-E5AE-456B-BF9D-79EE058B85CF}"/>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C09D4F9-28C6-43F5-BE69-AD12B4C9334F}"/>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3445922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1E1EE-ADCA-4008-A3FF-E1CD6408103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792C1C95-4016-4E94-8092-F84002383FC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9A769881-4077-4E07-A501-B98C92BA02AA}"/>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04/09/2022</a:t>
            </a:fld>
            <a:endParaRPr lang="vi-VN"/>
          </a:p>
        </p:txBody>
      </p:sp>
      <p:sp>
        <p:nvSpPr>
          <p:cNvPr id="5" name="Footer Placeholder 4">
            <a:extLst>
              <a:ext uri="{FF2B5EF4-FFF2-40B4-BE49-F238E27FC236}">
                <a16:creationId xmlns:a16="http://schemas.microsoft.com/office/drawing/2014/main" id="{946EE3BD-0CBB-41D4-A327-DF4E23B895AD}"/>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DE003DE-3279-4546-B2B6-48F9F9B78A29}"/>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70824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A0766-F590-4DCC-8E99-93C268DF1A3D}"/>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032AFF9B-18E6-43FC-A74D-3D5B0E2776F1}"/>
              </a:ext>
            </a:extLst>
          </p:cNvPr>
          <p:cNvSpPr>
            <a:spLocks noGrp="1"/>
          </p:cNvSpPr>
          <p:nvPr>
            <p:ph idx="1"/>
          </p:nvPr>
        </p:nvSpPr>
        <p:spPr>
          <a:xfrm>
            <a:off x="658368" y="1690689"/>
            <a:ext cx="9290304" cy="132556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vi-VN" dirty="0"/>
          </a:p>
        </p:txBody>
      </p:sp>
      <p:sp>
        <p:nvSpPr>
          <p:cNvPr id="5" name="Footer Placeholder 4">
            <a:extLst>
              <a:ext uri="{FF2B5EF4-FFF2-40B4-BE49-F238E27FC236}">
                <a16:creationId xmlns:a16="http://schemas.microsoft.com/office/drawing/2014/main" id="{2DEF1D3F-0551-47E0-B7E0-ECE12792C74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3916E80-DA42-4419-8ED2-5EEA9B6BD3D5}"/>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618953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98F7A-B220-4F08-A41D-8CF7D5ED25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D9BFEB14-4AE6-4DDC-BFF9-FEF584BD5D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5F12222-E48A-4437-B84E-D617DB87D715}"/>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04/09/2022</a:t>
            </a:fld>
            <a:endParaRPr lang="vi-VN"/>
          </a:p>
        </p:txBody>
      </p:sp>
      <p:sp>
        <p:nvSpPr>
          <p:cNvPr id="5" name="Footer Placeholder 4">
            <a:extLst>
              <a:ext uri="{FF2B5EF4-FFF2-40B4-BE49-F238E27FC236}">
                <a16:creationId xmlns:a16="http://schemas.microsoft.com/office/drawing/2014/main" id="{B5AC86B8-1EFB-4298-9A4B-36E63ABD5F7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194E620-B51F-4CB7-9C7F-D2A082567DED}"/>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224430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E04BF-DDBF-4225-A346-418F79B7ED27}"/>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1E2BA872-B315-4862-B8EB-0D14E89BA3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C52E123E-B235-4356-A9D9-7A197525E1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2F862BE9-BAF9-41CC-A5BA-5368095C1BE4}"/>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04/09/2022</a:t>
            </a:fld>
            <a:endParaRPr lang="vi-VN"/>
          </a:p>
        </p:txBody>
      </p:sp>
      <p:sp>
        <p:nvSpPr>
          <p:cNvPr id="6" name="Footer Placeholder 5">
            <a:extLst>
              <a:ext uri="{FF2B5EF4-FFF2-40B4-BE49-F238E27FC236}">
                <a16:creationId xmlns:a16="http://schemas.microsoft.com/office/drawing/2014/main" id="{35F1C79A-0F20-4742-B812-28BC176259F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2AF3093-B7EE-4A72-88A4-2AD0C02088BF}"/>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1281715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D38BA-475E-4B2E-B347-901DC6EBF601}"/>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77006DEF-A392-4B76-9014-417B25CF3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11CF420-AEAD-46F8-8475-5F2C1DE66C2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97927E11-A1A1-47B4-B6FD-793DEF0C7F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1FF2DDA-0551-4F05-8C05-A44A6008F9B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7078C9F0-65B6-4B16-8F29-63902CEF19F9}"/>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04/09/2022</a:t>
            </a:fld>
            <a:endParaRPr lang="vi-VN"/>
          </a:p>
        </p:txBody>
      </p:sp>
      <p:sp>
        <p:nvSpPr>
          <p:cNvPr id="8" name="Footer Placeholder 7">
            <a:extLst>
              <a:ext uri="{FF2B5EF4-FFF2-40B4-BE49-F238E27FC236}">
                <a16:creationId xmlns:a16="http://schemas.microsoft.com/office/drawing/2014/main" id="{1E6EE2F8-D6DD-4290-8A63-C7064590E2B2}"/>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9EA55415-D08D-4632-955A-B19CB157856B}"/>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352874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5C956-A8B7-4FAD-84C2-45099D4B427D}"/>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E5646AC6-E32E-4E70-9794-A86B28BADB98}"/>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04/09/2022</a:t>
            </a:fld>
            <a:endParaRPr lang="vi-VN"/>
          </a:p>
        </p:txBody>
      </p:sp>
      <p:sp>
        <p:nvSpPr>
          <p:cNvPr id="4" name="Footer Placeholder 3">
            <a:extLst>
              <a:ext uri="{FF2B5EF4-FFF2-40B4-BE49-F238E27FC236}">
                <a16:creationId xmlns:a16="http://schemas.microsoft.com/office/drawing/2014/main" id="{BE8F1E8C-1741-4574-A353-98E84095B4D6}"/>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D3B90CEF-DAD9-41CD-8A1A-F35B00E8877F}"/>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402408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03236B-4D7B-4753-A998-8E5BE7A18259}"/>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04/09/2022</a:t>
            </a:fld>
            <a:endParaRPr lang="vi-VN"/>
          </a:p>
        </p:txBody>
      </p:sp>
      <p:sp>
        <p:nvSpPr>
          <p:cNvPr id="3" name="Footer Placeholder 2">
            <a:extLst>
              <a:ext uri="{FF2B5EF4-FFF2-40B4-BE49-F238E27FC236}">
                <a16:creationId xmlns:a16="http://schemas.microsoft.com/office/drawing/2014/main" id="{74768B91-B6B1-4477-8F2C-641F306873EA}"/>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11C0437D-4795-4178-A958-5A4E3E589981}"/>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1353062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873F3-AD2D-4B58-A064-6CE00D8F96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51CC0641-FAAD-4508-A174-ECEE4A871E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6BE70538-CFB4-4154-8604-D8EF4A531A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84601BA-D959-4CC1-A340-007493C3C167}"/>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04/09/2022</a:t>
            </a:fld>
            <a:endParaRPr lang="vi-VN"/>
          </a:p>
        </p:txBody>
      </p:sp>
      <p:sp>
        <p:nvSpPr>
          <p:cNvPr id="6" name="Footer Placeholder 5">
            <a:extLst>
              <a:ext uri="{FF2B5EF4-FFF2-40B4-BE49-F238E27FC236}">
                <a16:creationId xmlns:a16="http://schemas.microsoft.com/office/drawing/2014/main" id="{BE8B9F5E-6B26-474B-8A62-93FD56FA4AEF}"/>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EB09666C-82B7-42ED-8EF1-772D5E770421}"/>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1510413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9F48-D65A-4412-8798-B57DE41697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5CDEA54A-40C4-4D57-9253-BA5B435FFD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56CFA698-3638-4047-80F5-D6B6F34FE4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D2E511-9100-42FF-9293-863C8218B83B}"/>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04/09/2022</a:t>
            </a:fld>
            <a:endParaRPr lang="vi-VN"/>
          </a:p>
        </p:txBody>
      </p:sp>
      <p:sp>
        <p:nvSpPr>
          <p:cNvPr id="6" name="Footer Placeholder 5">
            <a:extLst>
              <a:ext uri="{FF2B5EF4-FFF2-40B4-BE49-F238E27FC236}">
                <a16:creationId xmlns:a16="http://schemas.microsoft.com/office/drawing/2014/main" id="{52919466-667A-4569-853F-7F00FEAE20EE}"/>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2A170618-A0F7-46EA-BF7D-18655790C7D9}"/>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531566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D16813-132C-4A3C-A608-9F69543914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vi-VN" dirty="0"/>
          </a:p>
        </p:txBody>
      </p:sp>
      <p:sp>
        <p:nvSpPr>
          <p:cNvPr id="3" name="Text Placeholder 2">
            <a:extLst>
              <a:ext uri="{FF2B5EF4-FFF2-40B4-BE49-F238E27FC236}">
                <a16:creationId xmlns:a16="http://schemas.microsoft.com/office/drawing/2014/main" id="{03AD339C-F088-48F4-AA6D-43AFCD2F79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vi-VN" dirty="0"/>
          </a:p>
        </p:txBody>
      </p:sp>
      <p:sp>
        <p:nvSpPr>
          <p:cNvPr id="5" name="Footer Placeholder 4">
            <a:extLst>
              <a:ext uri="{FF2B5EF4-FFF2-40B4-BE49-F238E27FC236}">
                <a16:creationId xmlns:a16="http://schemas.microsoft.com/office/drawing/2014/main" id="{1C75D303-27D7-4B8A-B5B3-48283A3EF0C4}"/>
              </a:ext>
            </a:extLst>
          </p:cNvPr>
          <p:cNvSpPr>
            <a:spLocks noGrp="1"/>
          </p:cNvSpPr>
          <p:nvPr>
            <p:ph type="ftr" sz="quarter" idx="3"/>
          </p:nvPr>
        </p:nvSpPr>
        <p:spPr>
          <a:xfrm>
            <a:off x="4495800" y="482930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dirty="0"/>
          </a:p>
        </p:txBody>
      </p:sp>
      <p:sp>
        <p:nvSpPr>
          <p:cNvPr id="6" name="Slide Number Placeholder 5">
            <a:extLst>
              <a:ext uri="{FF2B5EF4-FFF2-40B4-BE49-F238E27FC236}">
                <a16:creationId xmlns:a16="http://schemas.microsoft.com/office/drawing/2014/main" id="{4D7DF38F-ABF0-4A2D-9023-1F1B314CCE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CA17DC-8BB5-4F79-99B2-618876267F31}" type="slidenum">
              <a:rPr lang="vi-VN" smtClean="0"/>
              <a:pPr/>
              <a:t>‹#›</a:t>
            </a:fld>
            <a:endParaRPr lang="vi-VN"/>
          </a:p>
        </p:txBody>
      </p:sp>
      <p:sp>
        <p:nvSpPr>
          <p:cNvPr id="7" name="TextBox 6">
            <a:extLst>
              <a:ext uri="{FF2B5EF4-FFF2-40B4-BE49-F238E27FC236}">
                <a16:creationId xmlns:a16="http://schemas.microsoft.com/office/drawing/2014/main" id="{44B979FC-7C1D-4118-ABF9-ECD010299312}"/>
              </a:ext>
            </a:extLst>
          </p:cNvPr>
          <p:cNvSpPr txBox="1"/>
          <p:nvPr userDrawn="1"/>
        </p:nvSpPr>
        <p:spPr>
          <a:xfrm>
            <a:off x="1261872" y="230188"/>
            <a:ext cx="4041648" cy="276999"/>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en-US" sz="1200" dirty="0">
                <a:solidFill>
                  <a:schemeClr val="bg1">
                    <a:lumMod val="50000"/>
                  </a:schemeClr>
                </a:solidFill>
              </a:rPr>
              <a:t>M-Pink</a:t>
            </a:r>
            <a:r>
              <a:rPr lang="en-US" sz="900" dirty="0">
                <a:solidFill>
                  <a:schemeClr val="bg1">
                    <a:lumMod val="50000"/>
                  </a:schemeClr>
                </a:solidFill>
              </a:rPr>
              <a:t> </a:t>
            </a:r>
            <a:endParaRPr lang="vi-VN" sz="900" dirty="0">
              <a:solidFill>
                <a:schemeClr val="bg1">
                  <a:lumMod val="50000"/>
                </a:schemeClr>
              </a:solidFill>
            </a:endParaRPr>
          </a:p>
        </p:txBody>
      </p:sp>
    </p:spTree>
    <p:extLst>
      <p:ext uri="{BB962C8B-B14F-4D97-AF65-F5344CB8AC3E}">
        <p14:creationId xmlns:p14="http://schemas.microsoft.com/office/powerpoint/2010/main" val="4227118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slide" Target="slide18.xml"/><Relationship Id="rId3" Type="http://schemas.openxmlformats.org/officeDocument/2006/relationships/slide" Target="slide14.xml"/><Relationship Id="rId7" Type="http://schemas.openxmlformats.org/officeDocument/2006/relationships/slide" Target="slide19.xml"/><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 Target="slide17.xml"/><Relationship Id="rId5" Type="http://schemas.openxmlformats.org/officeDocument/2006/relationships/slide" Target="slide16.xml"/><Relationship Id="rId10" Type="http://schemas.openxmlformats.org/officeDocument/2006/relationships/image" Target="../media/image5.gif"/><Relationship Id="rId4" Type="http://schemas.openxmlformats.org/officeDocument/2006/relationships/slide" Target="slide15.xml"/><Relationship Id="rId9" Type="http://schemas.openxmlformats.org/officeDocument/2006/relationships/slide" Target="slide20.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 Target="slide13.xml"/><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 Target="slide13.xml"/><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 Target="slide13.xml"/><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audio" Target="../media/audio1.wav"/></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gif"/><Relationship Id="rId5" Type="http://schemas.openxmlformats.org/officeDocument/2006/relationships/audio" Target="../media/audio1.wav"/><Relationship Id="rId4" Type="http://schemas.openxmlformats.org/officeDocument/2006/relationships/slide" Target="slide13.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 Target="slide13.xml"/><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139D9F7-B31C-476A-933C-011E17574997}"/>
              </a:ext>
            </a:extLst>
          </p:cNvPr>
          <p:cNvSpPr txBox="1"/>
          <p:nvPr/>
        </p:nvSpPr>
        <p:spPr>
          <a:xfrm>
            <a:off x="-476806" y="1752075"/>
            <a:ext cx="12192000" cy="830997"/>
          </a:xfrm>
          <a:prstGeom prst="rect">
            <a:avLst/>
          </a:prstGeom>
          <a:noFill/>
        </p:spPr>
        <p:txBody>
          <a:bodyPr wrap="square" rtlCol="0">
            <a:spAutoFit/>
          </a:bodyPr>
          <a:lstStyle/>
          <a:p>
            <a:pPr algn="ctr"/>
            <a:r>
              <a:rPr lang="en-US" sz="4800" b="1" i="1" u="sng" dirty="0" err="1">
                <a:latin typeface="Times New Roman" panose="02020603050405020304" pitchFamily="18" charset="0"/>
                <a:cs typeface="Times New Roman" panose="02020603050405020304" pitchFamily="18" charset="0"/>
              </a:rPr>
              <a:t>Chính</a:t>
            </a:r>
            <a:r>
              <a:rPr lang="en-US" sz="4800" b="1" i="1" u="sng" dirty="0">
                <a:latin typeface="Times New Roman" panose="02020603050405020304" pitchFamily="18" charset="0"/>
                <a:cs typeface="Times New Roman" panose="02020603050405020304" pitchFamily="18" charset="0"/>
              </a:rPr>
              <a:t> </a:t>
            </a:r>
            <a:r>
              <a:rPr lang="en-US" sz="4800" b="1" i="1" u="sng" dirty="0" err="1">
                <a:latin typeface="Times New Roman" panose="02020603050405020304" pitchFamily="18" charset="0"/>
                <a:cs typeface="Times New Roman" panose="02020603050405020304" pitchFamily="18" charset="0"/>
              </a:rPr>
              <a:t>tả</a:t>
            </a:r>
            <a:endParaRPr lang="vi-VN" sz="4800" b="1"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5502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416AFC0-3B75-4E1C-83F5-EFBEFF77DAAC}"/>
              </a:ext>
            </a:extLst>
          </p:cNvPr>
          <p:cNvSpPr txBox="1"/>
          <p:nvPr/>
        </p:nvSpPr>
        <p:spPr>
          <a:xfrm>
            <a:off x="3488571" y="482255"/>
            <a:ext cx="4881381" cy="584775"/>
          </a:xfrm>
          <a:prstGeom prst="rect">
            <a:avLst/>
          </a:prstGeom>
          <a:noFill/>
        </p:spPr>
        <p:txBody>
          <a:bodyPr wrap="square" rtlCol="0">
            <a:spAutoFit/>
          </a:bodyPr>
          <a:lstStyle/>
          <a:p>
            <a:pPr algn="ctr"/>
            <a:r>
              <a:rPr lang="en-US" sz="3200" b="1" dirty="0" err="1">
                <a:solidFill>
                  <a:schemeClr val="accent1"/>
                </a:solidFill>
                <a:latin typeface="Times New Roman" panose="02020603050405020304" pitchFamily="18" charset="0"/>
                <a:cs typeface="Times New Roman" panose="02020603050405020304" pitchFamily="18" charset="0"/>
              </a:rPr>
              <a:t>Học</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sinh</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viết</a:t>
            </a:r>
            <a:r>
              <a:rPr lang="en-US" sz="3200" b="1" dirty="0">
                <a:solidFill>
                  <a:schemeClr val="accent1"/>
                </a:solidFill>
                <a:latin typeface="Times New Roman" panose="02020603050405020304" pitchFamily="18" charset="0"/>
                <a:cs typeface="Times New Roman" panose="02020603050405020304" pitchFamily="18" charset="0"/>
              </a:rPr>
              <a:t> </a:t>
            </a:r>
            <a:r>
              <a:rPr lang="en-US" sz="3200" b="1" dirty="0" err="1">
                <a:solidFill>
                  <a:schemeClr val="accent1"/>
                </a:solidFill>
                <a:latin typeface="Times New Roman" panose="02020603050405020304" pitchFamily="18" charset="0"/>
                <a:cs typeface="Times New Roman" panose="02020603050405020304" pitchFamily="18" charset="0"/>
              </a:rPr>
              <a:t>bài</a:t>
            </a:r>
            <a:endParaRPr lang="en-US" sz="32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1215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4D09F01-BFE2-4CEC-812A-4A677C86F919}"/>
              </a:ext>
            </a:extLst>
          </p:cNvPr>
          <p:cNvSpPr/>
          <p:nvPr/>
        </p:nvSpPr>
        <p:spPr>
          <a:xfrm>
            <a:off x="0" y="-392219"/>
            <a:ext cx="12192000" cy="189570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vi-VN" sz="4400" dirty="0">
                <a:solidFill>
                  <a:srgbClr val="092A04"/>
                </a:solidFill>
                <a:latin typeface="+mj-lt"/>
              </a:rPr>
              <a:t>Điền vào chỗ trống </a:t>
            </a:r>
            <a:r>
              <a:rPr lang="vi-VN" sz="4400" b="1" dirty="0">
                <a:solidFill>
                  <a:srgbClr val="FF0000"/>
                </a:solidFill>
                <a:latin typeface="+mj-lt"/>
              </a:rPr>
              <a:t>l</a:t>
            </a:r>
            <a:r>
              <a:rPr lang="vi-VN" sz="4400" dirty="0">
                <a:solidFill>
                  <a:srgbClr val="092A04"/>
                </a:solidFill>
                <a:latin typeface="+mj-lt"/>
              </a:rPr>
              <a:t> hay </a:t>
            </a:r>
            <a:r>
              <a:rPr lang="vi-VN" sz="4400" b="1" dirty="0">
                <a:solidFill>
                  <a:srgbClr val="FF0000"/>
                </a:solidFill>
                <a:latin typeface="+mj-lt"/>
              </a:rPr>
              <a:t>n</a:t>
            </a:r>
            <a:r>
              <a:rPr lang="vi-VN" sz="4400" dirty="0">
                <a:solidFill>
                  <a:srgbClr val="092A04"/>
                </a:solidFill>
                <a:latin typeface="+mj-lt"/>
              </a:rPr>
              <a:t>?</a:t>
            </a:r>
          </a:p>
        </p:txBody>
      </p:sp>
      <p:sp>
        <p:nvSpPr>
          <p:cNvPr id="3" name="TextBox 2">
            <a:extLst>
              <a:ext uri="{FF2B5EF4-FFF2-40B4-BE49-F238E27FC236}">
                <a16:creationId xmlns:a16="http://schemas.microsoft.com/office/drawing/2014/main" id="{8C153798-4077-42BD-B1A9-FDF173CB6294}"/>
              </a:ext>
            </a:extLst>
          </p:cNvPr>
          <p:cNvSpPr txBox="1"/>
          <p:nvPr/>
        </p:nvSpPr>
        <p:spPr>
          <a:xfrm>
            <a:off x="895774" y="2253426"/>
            <a:ext cx="9802706" cy="3416320"/>
          </a:xfrm>
          <a:prstGeom prst="rect">
            <a:avLst/>
          </a:prstGeom>
          <a:noFill/>
        </p:spPr>
        <p:txBody>
          <a:bodyPr wrap="square" rtlCol="0">
            <a:spAutoFit/>
          </a:bodyPr>
          <a:lstStyle/>
          <a:p>
            <a:r>
              <a:rPr lang="vi-VN" sz="3200" dirty="0">
                <a:latin typeface="+mj-lt"/>
              </a:rPr>
              <a:t>     </a:t>
            </a:r>
            <a:r>
              <a:rPr lang="vi-VN" sz="3600" dirty="0">
                <a:latin typeface="+mj-lt"/>
              </a:rPr>
              <a:t>Không thể ...ẫn chị Chấm với bất cứ người nào khác. Chị có một thân hình ...ở nang rất cân đối. Hai cánh tay béo ...ẳn, chắc ...ịch. Đôi ...ông mày không tỉa bao giờ, mọc ...òa xòa tự nhiên, ...àm cho đôi mắt sắc sảo của chị dịu dàng đi.</a:t>
            </a:r>
            <a:br>
              <a:rPr lang="vi-VN" sz="3600" dirty="0">
                <a:latin typeface="+mj-lt"/>
              </a:rPr>
            </a:br>
            <a:br>
              <a:rPr lang="vi-VN" dirty="0"/>
            </a:br>
            <a:endParaRPr lang="vi-VN" dirty="0"/>
          </a:p>
        </p:txBody>
      </p:sp>
      <p:sp>
        <p:nvSpPr>
          <p:cNvPr id="6" name="TextBox 5">
            <a:extLst>
              <a:ext uri="{FF2B5EF4-FFF2-40B4-BE49-F238E27FC236}">
                <a16:creationId xmlns:a16="http://schemas.microsoft.com/office/drawing/2014/main" id="{EB6E97A8-099D-4937-8FEC-FD06B7DB291E}"/>
              </a:ext>
            </a:extLst>
          </p:cNvPr>
          <p:cNvSpPr txBox="1"/>
          <p:nvPr/>
        </p:nvSpPr>
        <p:spPr>
          <a:xfrm>
            <a:off x="3552497" y="3253700"/>
            <a:ext cx="241738" cy="707886"/>
          </a:xfrm>
          <a:prstGeom prst="rect">
            <a:avLst/>
          </a:prstGeom>
          <a:noFill/>
        </p:spPr>
        <p:txBody>
          <a:bodyPr wrap="square" rtlCol="0">
            <a:spAutoFit/>
          </a:bodyPr>
          <a:lstStyle/>
          <a:p>
            <a:pPr algn="ctr"/>
            <a:r>
              <a:rPr lang="vi-VN" sz="4000" dirty="0">
                <a:solidFill>
                  <a:srgbClr val="FF0000"/>
                </a:solidFill>
                <a:latin typeface="+mj-lt"/>
              </a:rPr>
              <a:t>l</a:t>
            </a:r>
          </a:p>
        </p:txBody>
      </p:sp>
      <p:sp>
        <p:nvSpPr>
          <p:cNvPr id="7" name="TextBox 6">
            <a:extLst>
              <a:ext uri="{FF2B5EF4-FFF2-40B4-BE49-F238E27FC236}">
                <a16:creationId xmlns:a16="http://schemas.microsoft.com/office/drawing/2014/main" id="{02E5A626-D6F1-4CD0-8D40-EE4B779882D4}"/>
              </a:ext>
            </a:extLst>
          </p:cNvPr>
          <p:cNvSpPr txBox="1"/>
          <p:nvPr/>
        </p:nvSpPr>
        <p:spPr>
          <a:xfrm>
            <a:off x="4206059" y="3793240"/>
            <a:ext cx="241738" cy="707886"/>
          </a:xfrm>
          <a:prstGeom prst="rect">
            <a:avLst/>
          </a:prstGeom>
          <a:noFill/>
        </p:spPr>
        <p:txBody>
          <a:bodyPr wrap="square" rtlCol="0">
            <a:spAutoFit/>
          </a:bodyPr>
          <a:lstStyle/>
          <a:p>
            <a:pPr algn="ctr"/>
            <a:r>
              <a:rPr lang="vi-VN" sz="4000" dirty="0">
                <a:solidFill>
                  <a:srgbClr val="FF0000"/>
                </a:solidFill>
                <a:latin typeface="+mj-lt"/>
              </a:rPr>
              <a:t>l</a:t>
            </a:r>
          </a:p>
        </p:txBody>
      </p:sp>
      <p:sp>
        <p:nvSpPr>
          <p:cNvPr id="8" name="TextBox 7">
            <a:extLst>
              <a:ext uri="{FF2B5EF4-FFF2-40B4-BE49-F238E27FC236}">
                <a16:creationId xmlns:a16="http://schemas.microsoft.com/office/drawing/2014/main" id="{DDE95217-2D25-4F27-8044-15764407E533}"/>
              </a:ext>
            </a:extLst>
          </p:cNvPr>
          <p:cNvSpPr txBox="1"/>
          <p:nvPr/>
        </p:nvSpPr>
        <p:spPr>
          <a:xfrm>
            <a:off x="7592430" y="3793240"/>
            <a:ext cx="241738" cy="707886"/>
          </a:xfrm>
          <a:prstGeom prst="rect">
            <a:avLst/>
          </a:prstGeom>
          <a:noFill/>
        </p:spPr>
        <p:txBody>
          <a:bodyPr wrap="square" rtlCol="0">
            <a:spAutoFit/>
          </a:bodyPr>
          <a:lstStyle/>
          <a:p>
            <a:pPr algn="ctr"/>
            <a:r>
              <a:rPr lang="vi-VN" sz="4000" dirty="0">
                <a:solidFill>
                  <a:srgbClr val="FF0000"/>
                </a:solidFill>
                <a:latin typeface="+mj-lt"/>
              </a:rPr>
              <a:t>l</a:t>
            </a:r>
          </a:p>
        </p:txBody>
      </p:sp>
      <p:sp>
        <p:nvSpPr>
          <p:cNvPr id="9" name="TextBox 8">
            <a:extLst>
              <a:ext uri="{FF2B5EF4-FFF2-40B4-BE49-F238E27FC236}">
                <a16:creationId xmlns:a16="http://schemas.microsoft.com/office/drawing/2014/main" id="{EC5DF824-F1EB-48C7-AE53-9030B4290413}"/>
              </a:ext>
            </a:extLst>
          </p:cNvPr>
          <p:cNvSpPr txBox="1"/>
          <p:nvPr/>
        </p:nvSpPr>
        <p:spPr>
          <a:xfrm>
            <a:off x="6071478" y="2721114"/>
            <a:ext cx="420414" cy="707886"/>
          </a:xfrm>
          <a:prstGeom prst="rect">
            <a:avLst/>
          </a:prstGeom>
          <a:noFill/>
        </p:spPr>
        <p:txBody>
          <a:bodyPr wrap="square" rtlCol="0">
            <a:spAutoFit/>
          </a:bodyPr>
          <a:lstStyle/>
          <a:p>
            <a:r>
              <a:rPr lang="vi-VN" sz="4000" dirty="0">
                <a:solidFill>
                  <a:srgbClr val="FF0000"/>
                </a:solidFill>
                <a:latin typeface="+mj-lt"/>
              </a:rPr>
              <a:t>n</a:t>
            </a:r>
          </a:p>
        </p:txBody>
      </p:sp>
      <p:sp>
        <p:nvSpPr>
          <p:cNvPr id="10" name="TextBox 9">
            <a:extLst>
              <a:ext uri="{FF2B5EF4-FFF2-40B4-BE49-F238E27FC236}">
                <a16:creationId xmlns:a16="http://schemas.microsoft.com/office/drawing/2014/main" id="{0351E7F8-8B77-4E5B-827C-8BD71CB8C17C}"/>
              </a:ext>
            </a:extLst>
          </p:cNvPr>
          <p:cNvSpPr txBox="1"/>
          <p:nvPr/>
        </p:nvSpPr>
        <p:spPr>
          <a:xfrm>
            <a:off x="5343097" y="3253700"/>
            <a:ext cx="420414" cy="707886"/>
          </a:xfrm>
          <a:prstGeom prst="rect">
            <a:avLst/>
          </a:prstGeom>
          <a:noFill/>
        </p:spPr>
        <p:txBody>
          <a:bodyPr wrap="square" rtlCol="0">
            <a:spAutoFit/>
          </a:bodyPr>
          <a:lstStyle/>
          <a:p>
            <a:r>
              <a:rPr lang="vi-VN" sz="4000" dirty="0">
                <a:solidFill>
                  <a:srgbClr val="FF0000"/>
                </a:solidFill>
                <a:latin typeface="+mj-lt"/>
              </a:rPr>
              <a:t>n</a:t>
            </a:r>
          </a:p>
        </p:txBody>
      </p:sp>
      <p:sp>
        <p:nvSpPr>
          <p:cNvPr id="11" name="TextBox 10">
            <a:extLst>
              <a:ext uri="{FF2B5EF4-FFF2-40B4-BE49-F238E27FC236}">
                <a16:creationId xmlns:a16="http://schemas.microsoft.com/office/drawing/2014/main" id="{54C66426-F343-4F22-B7D3-2A9FA9BBF951}"/>
              </a:ext>
            </a:extLst>
          </p:cNvPr>
          <p:cNvSpPr txBox="1"/>
          <p:nvPr/>
        </p:nvSpPr>
        <p:spPr>
          <a:xfrm>
            <a:off x="7382223" y="3253700"/>
            <a:ext cx="420414" cy="707886"/>
          </a:xfrm>
          <a:prstGeom prst="rect">
            <a:avLst/>
          </a:prstGeom>
          <a:noFill/>
        </p:spPr>
        <p:txBody>
          <a:bodyPr wrap="square" rtlCol="0">
            <a:spAutoFit/>
          </a:bodyPr>
          <a:lstStyle/>
          <a:p>
            <a:r>
              <a:rPr lang="vi-VN" sz="4000" dirty="0">
                <a:solidFill>
                  <a:srgbClr val="FF0000"/>
                </a:solidFill>
                <a:latin typeface="+mj-lt"/>
              </a:rPr>
              <a:t>l</a:t>
            </a:r>
          </a:p>
        </p:txBody>
      </p:sp>
      <p:sp>
        <p:nvSpPr>
          <p:cNvPr id="5" name="TextBox 4">
            <a:extLst>
              <a:ext uri="{FF2B5EF4-FFF2-40B4-BE49-F238E27FC236}">
                <a16:creationId xmlns:a16="http://schemas.microsoft.com/office/drawing/2014/main" id="{737F606C-44E4-45E5-846D-06F08DBC96DA}"/>
              </a:ext>
            </a:extLst>
          </p:cNvPr>
          <p:cNvSpPr txBox="1"/>
          <p:nvPr/>
        </p:nvSpPr>
        <p:spPr>
          <a:xfrm>
            <a:off x="3673366" y="2167244"/>
            <a:ext cx="241738" cy="707886"/>
          </a:xfrm>
          <a:prstGeom prst="rect">
            <a:avLst/>
          </a:prstGeom>
          <a:noFill/>
        </p:spPr>
        <p:txBody>
          <a:bodyPr wrap="square" rtlCol="0">
            <a:spAutoFit/>
          </a:bodyPr>
          <a:lstStyle/>
          <a:p>
            <a:pPr algn="ctr"/>
            <a:r>
              <a:rPr lang="vi-VN" sz="4000" dirty="0">
                <a:solidFill>
                  <a:srgbClr val="FF0000"/>
                </a:solidFill>
                <a:latin typeface="+mj-lt"/>
              </a:rPr>
              <a:t>l</a:t>
            </a:r>
          </a:p>
        </p:txBody>
      </p:sp>
    </p:spTree>
    <p:extLst>
      <p:ext uri="{BB962C8B-B14F-4D97-AF65-F5344CB8AC3E}">
        <p14:creationId xmlns:p14="http://schemas.microsoft.com/office/powerpoint/2010/main" val="1894397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ppt_x"/>
                                          </p:val>
                                        </p:tav>
                                        <p:tav tm="100000">
                                          <p:val>
                                            <p:strVal val="#ppt_x"/>
                                          </p:val>
                                        </p:tav>
                                      </p:tavLst>
                                    </p:anim>
                                    <p:anim calcmode="lin" valueType="num">
                                      <p:cBhvr additive="base">
                                        <p:cTn id="27" dur="500" fill="hold"/>
                                        <p:tgtEl>
                                          <p:spTgt spid="10"/>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ppt_x"/>
                                          </p:val>
                                        </p:tav>
                                        <p:tav tm="100000">
                                          <p:val>
                                            <p:strVal val="#ppt_x"/>
                                          </p:val>
                                        </p:tav>
                                      </p:tavLst>
                                    </p:anim>
                                    <p:anim calcmode="lin" valueType="num">
                                      <p:cBhvr additive="base">
                                        <p:cTn id="31" dur="500" fill="hold"/>
                                        <p:tgtEl>
                                          <p:spTgt spid="6"/>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additive="base">
                                        <p:cTn id="34" dur="500" fill="hold"/>
                                        <p:tgtEl>
                                          <p:spTgt spid="7"/>
                                        </p:tgtEl>
                                        <p:attrNameLst>
                                          <p:attrName>ppt_x</p:attrName>
                                        </p:attrNameLst>
                                      </p:cBhvr>
                                      <p:tavLst>
                                        <p:tav tm="0">
                                          <p:val>
                                            <p:strVal val="#ppt_x"/>
                                          </p:val>
                                        </p:tav>
                                        <p:tav tm="100000">
                                          <p:val>
                                            <p:strVal val="#ppt_x"/>
                                          </p:val>
                                        </p:tav>
                                      </p:tavLst>
                                    </p:anim>
                                    <p:anim calcmode="lin" valueType="num">
                                      <p:cBhvr additive="base">
                                        <p:cTn id="35" dur="500" fill="hold"/>
                                        <p:tgtEl>
                                          <p:spTgt spid="7"/>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500" fill="hold"/>
                                        <p:tgtEl>
                                          <p:spTgt spid="8"/>
                                        </p:tgtEl>
                                        <p:attrNameLst>
                                          <p:attrName>ppt_x</p:attrName>
                                        </p:attrNameLst>
                                      </p:cBhvr>
                                      <p:tavLst>
                                        <p:tav tm="0">
                                          <p:val>
                                            <p:strVal val="#ppt_x"/>
                                          </p:val>
                                        </p:tav>
                                        <p:tav tm="100000">
                                          <p:val>
                                            <p:strVal val="#ppt_x"/>
                                          </p:val>
                                        </p:tav>
                                      </p:tavLst>
                                    </p:anim>
                                    <p:anim calcmode="lin" valueType="num">
                                      <p:cBhvr additive="base">
                                        <p:cTn id="3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10" grpId="0"/>
      <p:bldP spid="11"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81386C0A-20F8-4434-A910-8100CAB511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34FF667B-47F6-4ABC-9360-4F7F7DB0AE38}"/>
              </a:ext>
            </a:extLst>
          </p:cNvPr>
          <p:cNvSpPr txBox="1"/>
          <p:nvPr/>
        </p:nvSpPr>
        <p:spPr>
          <a:xfrm>
            <a:off x="976179" y="1013427"/>
            <a:ext cx="5891635" cy="707886"/>
          </a:xfrm>
          <a:prstGeom prst="rect">
            <a:avLst/>
          </a:prstGeom>
          <a:noFill/>
        </p:spPr>
        <p:txBody>
          <a:bodyPr wrap="square" rtlCol="0">
            <a:spAutoFit/>
          </a:bodyPr>
          <a:lstStyle/>
          <a:p>
            <a:r>
              <a:rPr lang="vi-VN" sz="4000" b="1" i="1" u="sng" dirty="0">
                <a:effectLst>
                  <a:outerShdw blurRad="38100" dist="38100" dir="2700000" algn="tl">
                    <a:srgbClr val="000000">
                      <a:alpha val="43137"/>
                    </a:srgbClr>
                  </a:outerShdw>
                </a:effectLst>
                <a:latin typeface="+mj-lt"/>
              </a:rPr>
              <a:t>TRÒ CHƠI</a:t>
            </a:r>
          </a:p>
        </p:txBody>
      </p:sp>
      <p:sp>
        <p:nvSpPr>
          <p:cNvPr id="5" name="TextBox 4">
            <a:extLst>
              <a:ext uri="{FF2B5EF4-FFF2-40B4-BE49-F238E27FC236}">
                <a16:creationId xmlns:a16="http://schemas.microsoft.com/office/drawing/2014/main" id="{2152AD4E-5599-468F-8B58-49C16F67E30F}"/>
              </a:ext>
            </a:extLst>
          </p:cNvPr>
          <p:cNvSpPr txBox="1"/>
          <p:nvPr/>
        </p:nvSpPr>
        <p:spPr>
          <a:xfrm>
            <a:off x="842364" y="5225676"/>
            <a:ext cx="11026548" cy="830997"/>
          </a:xfrm>
          <a:prstGeom prst="rect">
            <a:avLst/>
          </a:prstGeom>
          <a:noFill/>
        </p:spPr>
        <p:txBody>
          <a:bodyPr wrap="square" rtlCol="0">
            <a:spAutoFit/>
          </a:bodyPr>
          <a:lstStyle/>
          <a:p>
            <a:r>
              <a:rPr lang="vi-VN" sz="4800" b="1" i="1" dirty="0">
                <a:solidFill>
                  <a:schemeClr val="accent4"/>
                </a:solidFill>
                <a:effectLst>
                  <a:outerShdw blurRad="38100" dist="38100" dir="2700000" algn="tl">
                    <a:srgbClr val="000000">
                      <a:alpha val="43137"/>
                    </a:srgbClr>
                  </a:outerShdw>
                </a:effectLst>
                <a:latin typeface="+mj-lt"/>
              </a:rPr>
              <a:t>GIẢI MÃ LẬT HÌNH ĐOÁN TRANH</a:t>
            </a:r>
          </a:p>
        </p:txBody>
      </p:sp>
    </p:spTree>
    <p:extLst>
      <p:ext uri="{BB962C8B-B14F-4D97-AF65-F5344CB8AC3E}">
        <p14:creationId xmlns:p14="http://schemas.microsoft.com/office/powerpoint/2010/main" val="4291692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par>
                                <p:cTn id="10" presetID="28" presetClass="emph" presetSubtype="0" fill="hold" nodeType="withEffect">
                                  <p:stCondLst>
                                    <p:cond delay="0"/>
                                  </p:stCondLst>
                                  <p:iterate type="lt">
                                    <p:tmPct val="10000"/>
                                  </p:iterate>
                                  <p:childTnLst>
                                    <p:animClr clrSpc="rgb" dir="cw">
                                      <p:cBhvr override="childStyle">
                                        <p:cTn id="11" dur="500" fill="hold"/>
                                        <p:tgtEl>
                                          <p:spTgt spid="4">
                                            <p:txEl>
                                              <p:pRg st="0" end="0"/>
                                            </p:txEl>
                                          </p:spTgt>
                                        </p:tgtEl>
                                        <p:attrNameLst>
                                          <p:attrName>style.color</p:attrName>
                                        </p:attrNameLst>
                                      </p:cBhvr>
                                      <p:to>
                                        <a:srgbClr val="FAFAFA"/>
                                      </p:to>
                                    </p:animClr>
                                    <p:animClr clrSpc="rgb" dir="cw">
                                      <p:cBhvr>
                                        <p:cTn id="12" dur="500" fill="hold"/>
                                        <p:tgtEl>
                                          <p:spTgt spid="4">
                                            <p:txEl>
                                              <p:pRg st="0" end="0"/>
                                            </p:txEl>
                                          </p:spTgt>
                                        </p:tgtEl>
                                        <p:attrNameLst>
                                          <p:attrName>fillcolor</p:attrName>
                                        </p:attrNameLst>
                                      </p:cBhvr>
                                      <p:to>
                                        <a:srgbClr val="FAFAFA"/>
                                      </p:to>
                                    </p:animClr>
                                    <p:set>
                                      <p:cBhvr>
                                        <p:cTn id="13" dur="500" fill="hold"/>
                                        <p:tgtEl>
                                          <p:spTgt spid="4">
                                            <p:txEl>
                                              <p:pRg st="0" end="0"/>
                                            </p:txEl>
                                          </p:spTgt>
                                        </p:tgtEl>
                                        <p:attrNameLst>
                                          <p:attrName>fill.type</p:attrName>
                                        </p:attrNameLst>
                                      </p:cBhvr>
                                      <p:to>
                                        <p:strVal val="solid"/>
                                      </p:to>
                                    </p:set>
                                    <p:anim to="1.5" calcmode="lin" valueType="num">
                                      <p:cBhvr override="childStyle">
                                        <p:cTn id="14" dur="500" fill="hold"/>
                                        <p:tgtEl>
                                          <p:spTgt spid="4">
                                            <p:txEl>
                                              <p:pRg st="0" end="0"/>
                                            </p:txEl>
                                          </p:spTgt>
                                        </p:tgtEl>
                                        <p:attrNameLst>
                                          <p:attrName>style.fontSize</p:attrName>
                                        </p:attrNameLst>
                                      </p:cBhvr>
                                    </p:anim>
                                  </p:childTnLst>
                                </p:cTn>
                              </p:par>
                              <p:par>
                                <p:cTn id="15" presetID="45"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anim calcmode="lin" valueType="num">
                                      <p:cBhvr>
                                        <p:cTn id="18" dur="2000" fill="hold"/>
                                        <p:tgtEl>
                                          <p:spTgt spid="5"/>
                                        </p:tgtEl>
                                        <p:attrNameLst>
                                          <p:attrName>ppt_w</p:attrName>
                                        </p:attrNameLst>
                                      </p:cBhvr>
                                      <p:tavLst>
                                        <p:tav tm="0" fmla="#ppt_w*sin(2.5*pi*$)">
                                          <p:val>
                                            <p:fltVal val="0"/>
                                          </p:val>
                                        </p:tav>
                                        <p:tav tm="100000">
                                          <p:val>
                                            <p:fltVal val="1"/>
                                          </p:val>
                                        </p:tav>
                                      </p:tavLst>
                                    </p:anim>
                                    <p:anim calcmode="lin" valueType="num">
                                      <p:cBhvr>
                                        <p:cTn id="19" dur="2000" fill="hold"/>
                                        <p:tgtEl>
                                          <p:spTgt spid="5"/>
                                        </p:tgtEl>
                                        <p:attrNameLst>
                                          <p:attrName>ppt_h</p:attrName>
                                        </p:attrNameLst>
                                      </p:cBhvr>
                                      <p:tavLst>
                                        <p:tav tm="0">
                                          <p:val>
                                            <p:strVal val="#ppt_h"/>
                                          </p:val>
                                        </p:tav>
                                        <p:tav tm="100000">
                                          <p:val>
                                            <p:strVal val="#ppt_h"/>
                                          </p:val>
                                        </p:tav>
                                      </p:tavLst>
                                    </p:anim>
                                  </p:childTnLst>
                                </p:cTn>
                              </p:par>
                              <p:par>
                                <p:cTn id="20" presetID="36" presetClass="emph" presetSubtype="0" fill="hold" nodeType="withEffect">
                                  <p:stCondLst>
                                    <p:cond delay="0"/>
                                  </p:stCondLst>
                                  <p:iterate type="lt">
                                    <p:tmPct val="10000"/>
                                  </p:iterate>
                                  <p:childTnLst>
                                    <p:animScale>
                                      <p:cBhvr>
                                        <p:cTn id="21" dur="250" autoRev="1" fill="hold">
                                          <p:stCondLst>
                                            <p:cond delay="0"/>
                                          </p:stCondLst>
                                        </p:cTn>
                                        <p:tgtEl>
                                          <p:spTgt spid="5">
                                            <p:txEl>
                                              <p:pRg st="0" end="0"/>
                                            </p:txEl>
                                          </p:spTgt>
                                        </p:tgtEl>
                                      </p:cBhvr>
                                      <p:to x="80000" y="100000"/>
                                    </p:animScale>
                                    <p:anim by="(#ppt_w*0.10)" calcmode="lin" valueType="num">
                                      <p:cBhvr>
                                        <p:cTn id="22" dur="250" autoRev="1" fill="hold">
                                          <p:stCondLst>
                                            <p:cond delay="0"/>
                                          </p:stCondLst>
                                        </p:cTn>
                                        <p:tgtEl>
                                          <p:spTgt spid="5">
                                            <p:txEl>
                                              <p:pRg st="0" end="0"/>
                                            </p:txEl>
                                          </p:spTgt>
                                        </p:tgtEl>
                                        <p:attrNameLst>
                                          <p:attrName>ppt_x</p:attrName>
                                        </p:attrNameLst>
                                      </p:cBhvr>
                                    </p:anim>
                                    <p:anim by="(-#ppt_w*0.10)" calcmode="lin" valueType="num">
                                      <p:cBhvr>
                                        <p:cTn id="23" dur="250" autoRev="1" fill="hold">
                                          <p:stCondLst>
                                            <p:cond delay="0"/>
                                          </p:stCondLst>
                                        </p:cTn>
                                        <p:tgtEl>
                                          <p:spTgt spid="5">
                                            <p:txEl>
                                              <p:pRg st="0" end="0"/>
                                            </p:txEl>
                                          </p:spTgt>
                                        </p:tgtEl>
                                        <p:attrNameLst>
                                          <p:attrName>ppt_y</p:attrName>
                                        </p:attrNameLst>
                                      </p:cBhvr>
                                    </p:anim>
                                    <p:animRot by="-480000">
                                      <p:cBhvr>
                                        <p:cTn id="24" dur="250" autoRev="1" fill="hold">
                                          <p:stCondLst>
                                            <p:cond delay="0"/>
                                          </p:stCondLst>
                                        </p:cTn>
                                        <p:tgtEl>
                                          <p:spTgt spid="5">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F036B53C-E8CF-423D-BB5D-0BC5442187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3160" y="1398097"/>
            <a:ext cx="7568589" cy="4795092"/>
          </a:xfrm>
          <a:prstGeom prst="rect">
            <a:avLst/>
          </a:prstGeom>
        </p:spPr>
      </p:pic>
      <p:sp>
        <p:nvSpPr>
          <p:cNvPr id="7" name="Rectangle 6">
            <a:hlinkClick r:id="rId3" action="ppaction://hlinksldjump"/>
            <a:extLst>
              <a:ext uri="{FF2B5EF4-FFF2-40B4-BE49-F238E27FC236}">
                <a16:creationId xmlns:a16="http://schemas.microsoft.com/office/drawing/2014/main" id="{88565B9B-4111-4141-B94C-7711525E9EC1}"/>
              </a:ext>
            </a:extLst>
          </p:cNvPr>
          <p:cNvSpPr/>
          <p:nvPr/>
        </p:nvSpPr>
        <p:spPr>
          <a:xfrm>
            <a:off x="2423160" y="1398097"/>
            <a:ext cx="2522863" cy="2401677"/>
          </a:xfrm>
          <a:prstGeom prst="rect">
            <a:avLst/>
          </a:prstGeom>
          <a:ln>
            <a:solidFill>
              <a:schemeClr val="bg1"/>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1</a:t>
            </a:r>
            <a:endParaRPr lang="vi-VN" sz="3600" dirty="0">
              <a:latin typeface="Times New Roman" panose="02020603050405020304" pitchFamily="18" charset="0"/>
              <a:cs typeface="Times New Roman" panose="02020603050405020304" pitchFamily="18" charset="0"/>
            </a:endParaRPr>
          </a:p>
        </p:txBody>
      </p:sp>
      <p:sp>
        <p:nvSpPr>
          <p:cNvPr id="8" name="Rectangle 7">
            <a:hlinkClick r:id="rId4" action="ppaction://hlinksldjump"/>
            <a:extLst>
              <a:ext uri="{FF2B5EF4-FFF2-40B4-BE49-F238E27FC236}">
                <a16:creationId xmlns:a16="http://schemas.microsoft.com/office/drawing/2014/main" id="{50B2AE41-4955-47C4-A890-8026A018EAEB}"/>
              </a:ext>
            </a:extLst>
          </p:cNvPr>
          <p:cNvSpPr/>
          <p:nvPr/>
        </p:nvSpPr>
        <p:spPr>
          <a:xfrm>
            <a:off x="4946023" y="1402228"/>
            <a:ext cx="2522863" cy="2401677"/>
          </a:xfrm>
          <a:prstGeom prst="rect">
            <a:avLst/>
          </a:prstGeom>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2</a:t>
            </a:r>
            <a:endParaRPr lang="vi-VN" sz="3600" dirty="0">
              <a:latin typeface="Times New Roman" panose="02020603050405020304" pitchFamily="18" charset="0"/>
              <a:cs typeface="Times New Roman" panose="02020603050405020304" pitchFamily="18" charset="0"/>
            </a:endParaRPr>
          </a:p>
        </p:txBody>
      </p:sp>
      <p:sp>
        <p:nvSpPr>
          <p:cNvPr id="9" name="Rectangle 8">
            <a:hlinkClick r:id="rId5" action="ppaction://hlinksldjump"/>
            <a:extLst>
              <a:ext uri="{FF2B5EF4-FFF2-40B4-BE49-F238E27FC236}">
                <a16:creationId xmlns:a16="http://schemas.microsoft.com/office/drawing/2014/main" id="{77057157-91FA-434E-A0C6-19F46282DF44}"/>
              </a:ext>
            </a:extLst>
          </p:cNvPr>
          <p:cNvSpPr/>
          <p:nvPr/>
        </p:nvSpPr>
        <p:spPr>
          <a:xfrm>
            <a:off x="7468886" y="1393966"/>
            <a:ext cx="2522863" cy="2401677"/>
          </a:xfrm>
          <a:prstGeom prst="rect">
            <a:avLst/>
          </a:prstGeom>
          <a:ln>
            <a:solidFill>
              <a:schemeClr val="bg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3</a:t>
            </a:r>
            <a:endParaRPr lang="vi-VN" sz="3600" dirty="0">
              <a:latin typeface="Times New Roman" panose="02020603050405020304" pitchFamily="18" charset="0"/>
              <a:cs typeface="Times New Roman" panose="02020603050405020304" pitchFamily="18" charset="0"/>
            </a:endParaRPr>
          </a:p>
        </p:txBody>
      </p:sp>
      <p:sp>
        <p:nvSpPr>
          <p:cNvPr id="10" name="Rectangle 9">
            <a:hlinkClick r:id="rId6" action="ppaction://hlinksldjump"/>
            <a:extLst>
              <a:ext uri="{FF2B5EF4-FFF2-40B4-BE49-F238E27FC236}">
                <a16:creationId xmlns:a16="http://schemas.microsoft.com/office/drawing/2014/main" id="{F44A79DC-7E84-4FD8-A4ED-36B936EBA399}"/>
              </a:ext>
            </a:extLst>
          </p:cNvPr>
          <p:cNvSpPr/>
          <p:nvPr/>
        </p:nvSpPr>
        <p:spPr>
          <a:xfrm>
            <a:off x="2423160" y="3805971"/>
            <a:ext cx="2522863" cy="2401677"/>
          </a:xfrm>
          <a:prstGeom prst="rect">
            <a:avLst/>
          </a:prstGeom>
          <a:solidFill>
            <a:srgbClr val="7030A0"/>
          </a:solidFill>
          <a:ln>
            <a:solidFill>
              <a:schemeClr val="bg1"/>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4</a:t>
            </a:r>
            <a:endParaRPr lang="vi-VN" sz="3600" dirty="0">
              <a:latin typeface="Times New Roman" panose="02020603050405020304" pitchFamily="18" charset="0"/>
              <a:cs typeface="Times New Roman" panose="02020603050405020304" pitchFamily="18" charset="0"/>
            </a:endParaRPr>
          </a:p>
        </p:txBody>
      </p:sp>
      <p:sp>
        <p:nvSpPr>
          <p:cNvPr id="11" name="Rectangle 10">
            <a:hlinkClick r:id="rId7" action="ppaction://hlinksldjump"/>
            <a:extLst>
              <a:ext uri="{FF2B5EF4-FFF2-40B4-BE49-F238E27FC236}">
                <a16:creationId xmlns:a16="http://schemas.microsoft.com/office/drawing/2014/main" id="{17D0D969-1F38-42F8-9D57-FA74FDEA6399}"/>
              </a:ext>
            </a:extLst>
          </p:cNvPr>
          <p:cNvSpPr/>
          <p:nvPr/>
        </p:nvSpPr>
        <p:spPr>
          <a:xfrm>
            <a:off x="7468886" y="3797709"/>
            <a:ext cx="2522863" cy="2401677"/>
          </a:xfrm>
          <a:prstGeom prst="rect">
            <a:avLst/>
          </a:prstGeom>
          <a:solidFill>
            <a:srgbClr val="FF0000"/>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6</a:t>
            </a:r>
            <a:endParaRPr lang="vi-VN" sz="3600" dirty="0">
              <a:latin typeface="Times New Roman" panose="02020603050405020304" pitchFamily="18" charset="0"/>
              <a:cs typeface="Times New Roman" panose="02020603050405020304" pitchFamily="18" charset="0"/>
            </a:endParaRPr>
          </a:p>
        </p:txBody>
      </p:sp>
      <p:sp>
        <p:nvSpPr>
          <p:cNvPr id="12" name="Rectangle 11">
            <a:hlinkClick r:id="rId8" action="ppaction://hlinksldjump"/>
            <a:extLst>
              <a:ext uri="{FF2B5EF4-FFF2-40B4-BE49-F238E27FC236}">
                <a16:creationId xmlns:a16="http://schemas.microsoft.com/office/drawing/2014/main" id="{089288F9-63EF-41E3-AE2C-2866C64015E0}"/>
              </a:ext>
            </a:extLst>
          </p:cNvPr>
          <p:cNvSpPr/>
          <p:nvPr/>
        </p:nvSpPr>
        <p:spPr>
          <a:xfrm>
            <a:off x="4946023" y="3805971"/>
            <a:ext cx="2522863" cy="2401677"/>
          </a:xfrm>
          <a:prstGeom prst="rect">
            <a:avLst/>
          </a:prstGeom>
          <a:solidFill>
            <a:schemeClr val="bg1">
              <a:lumMod val="5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n-US" sz="3600" dirty="0" err="1">
                <a:latin typeface="Times New Roman" panose="02020603050405020304" pitchFamily="18" charset="0"/>
                <a:cs typeface="Times New Roman" panose="02020603050405020304" pitchFamily="18" charset="0"/>
              </a:rPr>
              <a:t>Câu</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5</a:t>
            </a:r>
            <a:endParaRPr lang="vi-VN" sz="3600" dirty="0">
              <a:latin typeface="Times New Roman" panose="02020603050405020304" pitchFamily="18" charset="0"/>
              <a:cs typeface="Times New Roman" panose="02020603050405020304" pitchFamily="18" charset="0"/>
            </a:endParaRPr>
          </a:p>
        </p:txBody>
      </p:sp>
      <p:sp>
        <p:nvSpPr>
          <p:cNvPr id="4" name="Multiplication Sign 3">
            <a:hlinkClick r:id="rId9" action="ppaction://hlinksldjump"/>
            <a:extLst>
              <a:ext uri="{FF2B5EF4-FFF2-40B4-BE49-F238E27FC236}">
                <a16:creationId xmlns:a16="http://schemas.microsoft.com/office/drawing/2014/main" id="{B055966F-2483-4081-BCD1-680ECAE42D83}"/>
              </a:ext>
            </a:extLst>
          </p:cNvPr>
          <p:cNvSpPr/>
          <p:nvPr/>
        </p:nvSpPr>
        <p:spPr>
          <a:xfrm>
            <a:off x="10776795" y="5900784"/>
            <a:ext cx="1226634" cy="864841"/>
          </a:xfrm>
          <a:prstGeom prst="mathMultiply">
            <a:avLst/>
          </a:prstGeom>
        </p:spPr>
        <p:style>
          <a:lnRef idx="3">
            <a:schemeClr val="lt1"/>
          </a:lnRef>
          <a:fillRef idx="1">
            <a:schemeClr val="dk1"/>
          </a:fillRef>
          <a:effectRef idx="1">
            <a:schemeClr val="dk1"/>
          </a:effectRef>
          <a:fontRef idx="minor">
            <a:schemeClr val="lt1"/>
          </a:fontRef>
        </p:style>
        <p:txBody>
          <a:bodyPr rtlCol="0" anchor="ctr"/>
          <a:lstStyle/>
          <a:p>
            <a:pPr algn="ctr"/>
            <a:endParaRPr lang="vi-VN" dirty="0"/>
          </a:p>
        </p:txBody>
      </p:sp>
      <p:pic>
        <p:nvPicPr>
          <p:cNvPr id="15" name="Picture 14">
            <a:extLst>
              <a:ext uri="{FF2B5EF4-FFF2-40B4-BE49-F238E27FC236}">
                <a16:creationId xmlns:a16="http://schemas.microsoft.com/office/drawing/2014/main" id="{114C9EA6-B491-4E41-BC28-C22A897C4397}"/>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84632" y="3803905"/>
            <a:ext cx="2907792" cy="2907792"/>
          </a:xfrm>
          <a:prstGeom prst="rect">
            <a:avLst/>
          </a:prstGeom>
        </p:spPr>
      </p:pic>
      <p:sp>
        <p:nvSpPr>
          <p:cNvPr id="18" name="TextBox 17">
            <a:extLst>
              <a:ext uri="{FF2B5EF4-FFF2-40B4-BE49-F238E27FC236}">
                <a16:creationId xmlns:a16="http://schemas.microsoft.com/office/drawing/2014/main" id="{A7F04002-8736-4EEE-AF14-C5725711B4C3}"/>
              </a:ext>
            </a:extLst>
          </p:cNvPr>
          <p:cNvSpPr txBox="1"/>
          <p:nvPr/>
        </p:nvSpPr>
        <p:spPr>
          <a:xfrm>
            <a:off x="3684591" y="273893"/>
            <a:ext cx="7912608" cy="769441"/>
          </a:xfrm>
          <a:prstGeom prst="rect">
            <a:avLst/>
          </a:prstGeom>
          <a:noFill/>
          <a:effectLst>
            <a:glow rad="101600">
              <a:schemeClr val="accent4">
                <a:satMod val="175000"/>
                <a:alpha val="40000"/>
              </a:schemeClr>
            </a:glow>
          </a:effectLst>
        </p:spPr>
        <p:txBody>
          <a:bodyPr wrap="square" rtlCol="0">
            <a:spAutoFit/>
          </a:bodyPr>
          <a:lstStyle/>
          <a:p>
            <a:r>
              <a:rPr lang="en-US" sz="4400" dirty="0">
                <a:latin typeface="Times New Roman" panose="02020603050405020304" pitchFamily="18" charset="0"/>
                <a:cs typeface="Times New Roman" panose="02020603050405020304" pitchFamily="18" charset="0"/>
              </a:rPr>
              <a:t>BỨC TRANH VẼ AI?</a:t>
            </a:r>
            <a:endParaRPr lang="vi-VN"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467708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7"/>
                                        </p:tgtEl>
                                        <p:attrNameLst>
                                          <p:attrName>fillcolor</p:attrName>
                                        </p:attrNameLst>
                                      </p:cBhvr>
                                      <p:to>
                                        <a:srgbClr val="000000"/>
                                      </p:to>
                                    </p:animClr>
                                    <p:set>
                                      <p:cBhvr>
                                        <p:cTn id="7" dur="2000" fill="hold"/>
                                        <p:tgtEl>
                                          <p:spTgt spid="7"/>
                                        </p:tgtEl>
                                        <p:attrNameLst>
                                          <p:attrName>fill.type</p:attrName>
                                        </p:attrNameLst>
                                      </p:cBhvr>
                                      <p:to>
                                        <p:strVal val="solid"/>
                                      </p:to>
                                    </p:set>
                                    <p:set>
                                      <p:cBhvr>
                                        <p:cTn id="8" dur="2000" fill="hold"/>
                                        <p:tgtEl>
                                          <p:spTgt spid="7"/>
                                        </p:tgtEl>
                                        <p:attrNameLst>
                                          <p:attrName>fill.on</p:attrName>
                                        </p:attrNameLst>
                                      </p:cBhvr>
                                      <p:to>
                                        <p:strVal val="true"/>
                                      </p:to>
                                    </p:set>
                                  </p:childTnLst>
                                </p:cTn>
                              </p:par>
                              <p:par>
                                <p:cTn id="9" presetID="31" presetClass="exit" presetSubtype="0" fill="hold" grpId="0" nodeType="withEffect">
                                  <p:stCondLst>
                                    <p:cond delay="0"/>
                                  </p:stCondLst>
                                  <p:childTnLst>
                                    <p:anim calcmode="lin" valueType="num">
                                      <p:cBhvr>
                                        <p:cTn id="10" dur="1000"/>
                                        <p:tgtEl>
                                          <p:spTgt spid="7"/>
                                        </p:tgtEl>
                                        <p:attrNameLst>
                                          <p:attrName>ppt_w</p:attrName>
                                        </p:attrNameLst>
                                      </p:cBhvr>
                                      <p:tavLst>
                                        <p:tav tm="0">
                                          <p:val>
                                            <p:strVal val="ppt_w"/>
                                          </p:val>
                                        </p:tav>
                                        <p:tav tm="100000">
                                          <p:val>
                                            <p:fltVal val="0"/>
                                          </p:val>
                                        </p:tav>
                                      </p:tavLst>
                                    </p:anim>
                                    <p:anim calcmode="lin" valueType="num">
                                      <p:cBhvr>
                                        <p:cTn id="11" dur="1000"/>
                                        <p:tgtEl>
                                          <p:spTgt spid="7"/>
                                        </p:tgtEl>
                                        <p:attrNameLst>
                                          <p:attrName>ppt_h</p:attrName>
                                        </p:attrNameLst>
                                      </p:cBhvr>
                                      <p:tavLst>
                                        <p:tav tm="0">
                                          <p:val>
                                            <p:strVal val="ppt_h"/>
                                          </p:val>
                                        </p:tav>
                                        <p:tav tm="100000">
                                          <p:val>
                                            <p:fltVal val="0"/>
                                          </p:val>
                                        </p:tav>
                                      </p:tavLst>
                                    </p:anim>
                                    <p:anim calcmode="lin" valueType="num">
                                      <p:cBhvr>
                                        <p:cTn id="12" dur="1000"/>
                                        <p:tgtEl>
                                          <p:spTgt spid="7"/>
                                        </p:tgtEl>
                                        <p:attrNameLst>
                                          <p:attrName>style.rotation</p:attrName>
                                        </p:attrNameLst>
                                      </p:cBhvr>
                                      <p:tavLst>
                                        <p:tav tm="0">
                                          <p:val>
                                            <p:fltVal val="0"/>
                                          </p:val>
                                        </p:tav>
                                        <p:tav tm="100000">
                                          <p:val>
                                            <p:fltVal val="90"/>
                                          </p:val>
                                        </p:tav>
                                      </p:tavLst>
                                    </p:anim>
                                    <p:animEffect transition="out" filter="fade">
                                      <p:cBhvr>
                                        <p:cTn id="13" dur="1000"/>
                                        <p:tgtEl>
                                          <p:spTgt spid="7"/>
                                        </p:tgtEl>
                                      </p:cBhvr>
                                    </p:animEffect>
                                    <p:set>
                                      <p:cBhvr>
                                        <p:cTn id="14" dur="1" fill="hold">
                                          <p:stCondLst>
                                            <p:cond delay="9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5" restart="whenNotActive" fill="hold" evtFilter="cancelBubble" nodeType="interactiveSeq">
                <p:stCondLst>
                  <p:cond evt="onClick" delay="0">
                    <p:tgtEl>
                      <p:spTgt spid="8"/>
                    </p:tgtEl>
                  </p:cond>
                </p:stCondLst>
                <p:endSync evt="end" delay="0">
                  <p:rtn val="all"/>
                </p:endSync>
                <p:childTnLst>
                  <p:par>
                    <p:cTn id="16" fill="hold">
                      <p:stCondLst>
                        <p:cond delay="0"/>
                      </p:stCondLst>
                      <p:childTnLst>
                        <p:par>
                          <p:cTn id="17" fill="hold">
                            <p:stCondLst>
                              <p:cond delay="0"/>
                            </p:stCondLst>
                            <p:childTnLst>
                              <p:par>
                                <p:cTn id="18" presetID="1" presetClass="emph" presetSubtype="2" fill="hold" nodeType="clickEffect">
                                  <p:stCondLst>
                                    <p:cond delay="0"/>
                                  </p:stCondLst>
                                  <p:childTnLst>
                                    <p:animClr clrSpc="rgb" dir="cw">
                                      <p:cBhvr>
                                        <p:cTn id="19" dur="2000" fill="hold"/>
                                        <p:tgtEl>
                                          <p:spTgt spid="8"/>
                                        </p:tgtEl>
                                        <p:attrNameLst>
                                          <p:attrName>fillcolor</p:attrName>
                                        </p:attrNameLst>
                                      </p:cBhvr>
                                      <p:to>
                                        <a:srgbClr val="000000"/>
                                      </p:to>
                                    </p:animClr>
                                    <p:set>
                                      <p:cBhvr>
                                        <p:cTn id="20" dur="2000" fill="hold"/>
                                        <p:tgtEl>
                                          <p:spTgt spid="8"/>
                                        </p:tgtEl>
                                        <p:attrNameLst>
                                          <p:attrName>fill.type</p:attrName>
                                        </p:attrNameLst>
                                      </p:cBhvr>
                                      <p:to>
                                        <p:strVal val="solid"/>
                                      </p:to>
                                    </p:set>
                                    <p:set>
                                      <p:cBhvr>
                                        <p:cTn id="21" dur="2000" fill="hold"/>
                                        <p:tgtEl>
                                          <p:spTgt spid="8"/>
                                        </p:tgtEl>
                                        <p:attrNameLst>
                                          <p:attrName>fill.on</p:attrName>
                                        </p:attrNameLst>
                                      </p:cBhvr>
                                      <p:to>
                                        <p:strVal val="true"/>
                                      </p:to>
                                    </p:set>
                                  </p:childTnLst>
                                </p:cTn>
                              </p:par>
                              <p:par>
                                <p:cTn id="22" presetID="42" presetClass="exit" presetSubtype="0" fill="hold" grpId="0" nodeType="withEffect">
                                  <p:stCondLst>
                                    <p:cond delay="0"/>
                                  </p:stCondLst>
                                  <p:childTnLst>
                                    <p:animEffect transition="out" filter="fade">
                                      <p:cBhvr>
                                        <p:cTn id="23" dur="1000"/>
                                        <p:tgtEl>
                                          <p:spTgt spid="8"/>
                                        </p:tgtEl>
                                      </p:cBhvr>
                                    </p:animEffect>
                                    <p:anim calcmode="lin" valueType="num">
                                      <p:cBhvr>
                                        <p:cTn id="24" dur="1000"/>
                                        <p:tgtEl>
                                          <p:spTgt spid="8"/>
                                        </p:tgtEl>
                                        <p:attrNameLst>
                                          <p:attrName>ppt_x</p:attrName>
                                        </p:attrNameLst>
                                      </p:cBhvr>
                                      <p:tavLst>
                                        <p:tav tm="0">
                                          <p:val>
                                            <p:strVal val="ppt_x"/>
                                          </p:val>
                                        </p:tav>
                                        <p:tav tm="100000">
                                          <p:val>
                                            <p:strVal val="ppt_x"/>
                                          </p:val>
                                        </p:tav>
                                      </p:tavLst>
                                    </p:anim>
                                    <p:anim calcmode="lin" valueType="num">
                                      <p:cBhvr>
                                        <p:cTn id="25" dur="1000"/>
                                        <p:tgtEl>
                                          <p:spTgt spid="8"/>
                                        </p:tgtEl>
                                        <p:attrNameLst>
                                          <p:attrName>ppt_y</p:attrName>
                                        </p:attrNameLst>
                                      </p:cBhvr>
                                      <p:tavLst>
                                        <p:tav tm="0">
                                          <p:val>
                                            <p:strVal val="ppt_y"/>
                                          </p:val>
                                        </p:tav>
                                        <p:tav tm="100000">
                                          <p:val>
                                            <p:strVal val="ppt_y+.1"/>
                                          </p:val>
                                        </p:tav>
                                      </p:tavLst>
                                    </p:anim>
                                    <p:set>
                                      <p:cBhvr>
                                        <p:cTn id="26" dur="1" fill="hold">
                                          <p:stCondLst>
                                            <p:cond delay="9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27" restart="whenNotActive" fill="hold" evtFilter="cancelBubble" nodeType="interactiveSeq">
                <p:stCondLst>
                  <p:cond evt="onClick" delay="0">
                    <p:tgtEl>
                      <p:spTgt spid="9"/>
                    </p:tgtEl>
                  </p:cond>
                </p:stCondLst>
                <p:endSync evt="end" delay="0">
                  <p:rtn val="all"/>
                </p:endSync>
                <p:childTnLst>
                  <p:par>
                    <p:cTn id="28" fill="hold">
                      <p:stCondLst>
                        <p:cond delay="0"/>
                      </p:stCondLst>
                      <p:childTnLst>
                        <p:par>
                          <p:cTn id="29" fill="hold">
                            <p:stCondLst>
                              <p:cond delay="0"/>
                            </p:stCondLst>
                            <p:childTnLst>
                              <p:par>
                                <p:cTn id="30" presetID="1" presetClass="emph" presetSubtype="2" fill="hold" nodeType="clickEffect">
                                  <p:stCondLst>
                                    <p:cond delay="0"/>
                                  </p:stCondLst>
                                  <p:childTnLst>
                                    <p:animClr clrSpc="rgb" dir="cw">
                                      <p:cBhvr>
                                        <p:cTn id="31" dur="2000" fill="hold"/>
                                        <p:tgtEl>
                                          <p:spTgt spid="9"/>
                                        </p:tgtEl>
                                        <p:attrNameLst>
                                          <p:attrName>fillcolor</p:attrName>
                                        </p:attrNameLst>
                                      </p:cBhvr>
                                      <p:to>
                                        <a:srgbClr val="000000"/>
                                      </p:to>
                                    </p:animClr>
                                    <p:set>
                                      <p:cBhvr>
                                        <p:cTn id="32" dur="2000" fill="hold"/>
                                        <p:tgtEl>
                                          <p:spTgt spid="9"/>
                                        </p:tgtEl>
                                        <p:attrNameLst>
                                          <p:attrName>fill.type</p:attrName>
                                        </p:attrNameLst>
                                      </p:cBhvr>
                                      <p:to>
                                        <p:strVal val="solid"/>
                                      </p:to>
                                    </p:set>
                                    <p:set>
                                      <p:cBhvr>
                                        <p:cTn id="33" dur="2000" fill="hold"/>
                                        <p:tgtEl>
                                          <p:spTgt spid="9"/>
                                        </p:tgtEl>
                                        <p:attrNameLst>
                                          <p:attrName>fill.on</p:attrName>
                                        </p:attrNameLst>
                                      </p:cBhvr>
                                      <p:to>
                                        <p:strVal val="true"/>
                                      </p:to>
                                    </p:set>
                                  </p:childTnLst>
                                </p:cTn>
                              </p:par>
                              <p:par>
                                <p:cTn id="34" presetID="17" presetClass="exit" presetSubtype="10" fill="hold" grpId="0" nodeType="withEffect">
                                  <p:stCondLst>
                                    <p:cond delay="0"/>
                                  </p:stCondLst>
                                  <p:childTnLst>
                                    <p:anim calcmode="lin" valueType="num">
                                      <p:cBhvr>
                                        <p:cTn id="35" dur="500"/>
                                        <p:tgtEl>
                                          <p:spTgt spid="9"/>
                                        </p:tgtEl>
                                        <p:attrNameLst>
                                          <p:attrName>ppt_w</p:attrName>
                                        </p:attrNameLst>
                                      </p:cBhvr>
                                      <p:tavLst>
                                        <p:tav tm="0">
                                          <p:val>
                                            <p:strVal val="ppt_w"/>
                                          </p:val>
                                        </p:tav>
                                        <p:tav tm="100000">
                                          <p:val>
                                            <p:fltVal val="0"/>
                                          </p:val>
                                        </p:tav>
                                      </p:tavLst>
                                    </p:anim>
                                    <p:anim calcmode="lin" valueType="num">
                                      <p:cBhvr>
                                        <p:cTn id="36" dur="500"/>
                                        <p:tgtEl>
                                          <p:spTgt spid="9"/>
                                        </p:tgtEl>
                                        <p:attrNameLst>
                                          <p:attrName>ppt_h</p:attrName>
                                        </p:attrNameLst>
                                      </p:cBhvr>
                                      <p:tavLst>
                                        <p:tav tm="0">
                                          <p:val>
                                            <p:strVal val="ppt_h"/>
                                          </p:val>
                                        </p:tav>
                                        <p:tav tm="100000">
                                          <p:val>
                                            <p:strVal val="ppt_h"/>
                                          </p:val>
                                        </p:tav>
                                      </p:tavLst>
                                    </p:anim>
                                    <p:set>
                                      <p:cBhvr>
                                        <p:cTn id="37"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38" restart="whenNotActive" fill="hold" evtFilter="cancelBubble" nodeType="interactiveSeq">
                <p:stCondLst>
                  <p:cond evt="onClick" delay="0">
                    <p:tgtEl>
                      <p:spTgt spid="10"/>
                    </p:tgtEl>
                  </p:cond>
                </p:stCondLst>
                <p:endSync evt="end" delay="0">
                  <p:rtn val="all"/>
                </p:endSync>
                <p:childTnLst>
                  <p:par>
                    <p:cTn id="39" fill="hold">
                      <p:stCondLst>
                        <p:cond delay="0"/>
                      </p:stCondLst>
                      <p:childTnLst>
                        <p:par>
                          <p:cTn id="40" fill="hold">
                            <p:stCondLst>
                              <p:cond delay="0"/>
                            </p:stCondLst>
                            <p:childTnLst>
                              <p:par>
                                <p:cTn id="41" presetID="1" presetClass="emph" presetSubtype="2" fill="hold" nodeType="clickEffect">
                                  <p:stCondLst>
                                    <p:cond delay="0"/>
                                  </p:stCondLst>
                                  <p:childTnLst>
                                    <p:animClr clrSpc="rgb" dir="cw">
                                      <p:cBhvr>
                                        <p:cTn id="42" dur="2000" fill="hold"/>
                                        <p:tgtEl>
                                          <p:spTgt spid="10"/>
                                        </p:tgtEl>
                                        <p:attrNameLst>
                                          <p:attrName>fillcolor</p:attrName>
                                        </p:attrNameLst>
                                      </p:cBhvr>
                                      <p:to>
                                        <a:srgbClr val="000000"/>
                                      </p:to>
                                    </p:animClr>
                                    <p:set>
                                      <p:cBhvr>
                                        <p:cTn id="43" dur="2000" fill="hold"/>
                                        <p:tgtEl>
                                          <p:spTgt spid="10"/>
                                        </p:tgtEl>
                                        <p:attrNameLst>
                                          <p:attrName>fill.type</p:attrName>
                                        </p:attrNameLst>
                                      </p:cBhvr>
                                      <p:to>
                                        <p:strVal val="solid"/>
                                      </p:to>
                                    </p:set>
                                    <p:set>
                                      <p:cBhvr>
                                        <p:cTn id="44" dur="2000" fill="hold"/>
                                        <p:tgtEl>
                                          <p:spTgt spid="10"/>
                                        </p:tgtEl>
                                        <p:attrNameLst>
                                          <p:attrName>fill.on</p:attrName>
                                        </p:attrNameLst>
                                      </p:cBhvr>
                                      <p:to>
                                        <p:strVal val="true"/>
                                      </p:to>
                                    </p:set>
                                  </p:childTnLst>
                                </p:cTn>
                              </p:par>
                              <p:par>
                                <p:cTn id="45" presetID="37" presetClass="exit" presetSubtype="0" fill="hold" grpId="0" nodeType="withEffect">
                                  <p:stCondLst>
                                    <p:cond delay="0"/>
                                  </p:stCondLst>
                                  <p:childTnLst>
                                    <p:animEffect transition="out" filter="fade">
                                      <p:cBhvr>
                                        <p:cTn id="46" dur="1000"/>
                                        <p:tgtEl>
                                          <p:spTgt spid="10"/>
                                        </p:tgtEl>
                                      </p:cBhvr>
                                    </p:animEffect>
                                    <p:anim calcmode="lin" valueType="num">
                                      <p:cBhvr>
                                        <p:cTn id="47" dur="1000"/>
                                        <p:tgtEl>
                                          <p:spTgt spid="10"/>
                                        </p:tgtEl>
                                        <p:attrNameLst>
                                          <p:attrName>ppt_x</p:attrName>
                                        </p:attrNameLst>
                                      </p:cBhvr>
                                      <p:tavLst>
                                        <p:tav tm="0">
                                          <p:val>
                                            <p:strVal val="ppt_x"/>
                                          </p:val>
                                        </p:tav>
                                        <p:tav tm="100000">
                                          <p:val>
                                            <p:strVal val="ppt_x"/>
                                          </p:val>
                                        </p:tav>
                                      </p:tavLst>
                                    </p:anim>
                                    <p:anim calcmode="lin" valueType="num">
                                      <p:cBhvr>
                                        <p:cTn id="48" dur="100" decel="100000"/>
                                        <p:tgtEl>
                                          <p:spTgt spid="10"/>
                                        </p:tgtEl>
                                        <p:attrNameLst>
                                          <p:attrName>ppt_y</p:attrName>
                                        </p:attrNameLst>
                                      </p:cBhvr>
                                      <p:tavLst>
                                        <p:tav tm="0">
                                          <p:val>
                                            <p:strVal val="ppt_y"/>
                                          </p:val>
                                        </p:tav>
                                        <p:tav tm="100000">
                                          <p:val>
                                            <p:strVal val="ppt_y-.03"/>
                                          </p:val>
                                        </p:tav>
                                      </p:tavLst>
                                    </p:anim>
                                    <p:anim calcmode="lin" valueType="num">
                                      <p:cBhvr>
                                        <p:cTn id="49" dur="900" accel="100000">
                                          <p:stCondLst>
                                            <p:cond delay="100"/>
                                          </p:stCondLst>
                                        </p:cTn>
                                        <p:tgtEl>
                                          <p:spTgt spid="10"/>
                                        </p:tgtEl>
                                        <p:attrNameLst>
                                          <p:attrName>ppt_y</p:attrName>
                                        </p:attrNameLst>
                                      </p:cBhvr>
                                      <p:tavLst>
                                        <p:tav tm="0">
                                          <p:val>
                                            <p:strVal val="ppt_y"/>
                                          </p:val>
                                        </p:tav>
                                        <p:tav tm="100000">
                                          <p:val>
                                            <p:strVal val="ppt_y+1"/>
                                          </p:val>
                                        </p:tav>
                                      </p:tavLst>
                                    </p:anim>
                                    <p:set>
                                      <p:cBhvr>
                                        <p:cTn id="50" dur="1" fill="hold">
                                          <p:stCondLst>
                                            <p:cond delay="9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51" restart="whenNotActive" fill="hold" evtFilter="cancelBubble" nodeType="interactiveSeq">
                <p:stCondLst>
                  <p:cond evt="onClick" delay="0">
                    <p:tgtEl>
                      <p:spTgt spid="12"/>
                    </p:tgtEl>
                  </p:cond>
                </p:stCondLst>
                <p:endSync evt="end" delay="0">
                  <p:rtn val="all"/>
                </p:endSync>
                <p:childTnLst>
                  <p:par>
                    <p:cTn id="52" fill="hold">
                      <p:stCondLst>
                        <p:cond delay="0"/>
                      </p:stCondLst>
                      <p:childTnLst>
                        <p:par>
                          <p:cTn id="53" fill="hold">
                            <p:stCondLst>
                              <p:cond delay="0"/>
                            </p:stCondLst>
                            <p:childTnLst>
                              <p:par>
                                <p:cTn id="54" presetID="1" presetClass="emph" presetSubtype="2" fill="hold" nodeType="clickEffect">
                                  <p:stCondLst>
                                    <p:cond delay="0"/>
                                  </p:stCondLst>
                                  <p:childTnLst>
                                    <p:animClr clrSpc="rgb" dir="cw">
                                      <p:cBhvr>
                                        <p:cTn id="55" dur="2000" fill="hold"/>
                                        <p:tgtEl>
                                          <p:spTgt spid="12"/>
                                        </p:tgtEl>
                                        <p:attrNameLst>
                                          <p:attrName>fillcolor</p:attrName>
                                        </p:attrNameLst>
                                      </p:cBhvr>
                                      <p:to>
                                        <a:srgbClr val="000000"/>
                                      </p:to>
                                    </p:animClr>
                                    <p:set>
                                      <p:cBhvr>
                                        <p:cTn id="56" dur="2000" fill="hold"/>
                                        <p:tgtEl>
                                          <p:spTgt spid="12"/>
                                        </p:tgtEl>
                                        <p:attrNameLst>
                                          <p:attrName>fill.type</p:attrName>
                                        </p:attrNameLst>
                                      </p:cBhvr>
                                      <p:to>
                                        <p:strVal val="solid"/>
                                      </p:to>
                                    </p:set>
                                    <p:set>
                                      <p:cBhvr>
                                        <p:cTn id="57" dur="2000" fill="hold"/>
                                        <p:tgtEl>
                                          <p:spTgt spid="12"/>
                                        </p:tgtEl>
                                        <p:attrNameLst>
                                          <p:attrName>fill.on</p:attrName>
                                        </p:attrNameLst>
                                      </p:cBhvr>
                                      <p:to>
                                        <p:strVal val="true"/>
                                      </p:to>
                                    </p:set>
                                  </p:childTnLst>
                                </p:cTn>
                              </p:par>
                              <p:par>
                                <p:cTn id="58" presetID="17" presetClass="exit" presetSubtype="10" fill="hold" grpId="0" nodeType="withEffect">
                                  <p:stCondLst>
                                    <p:cond delay="0"/>
                                  </p:stCondLst>
                                  <p:childTnLst>
                                    <p:anim calcmode="lin" valueType="num">
                                      <p:cBhvr>
                                        <p:cTn id="59" dur="500"/>
                                        <p:tgtEl>
                                          <p:spTgt spid="12"/>
                                        </p:tgtEl>
                                        <p:attrNameLst>
                                          <p:attrName>ppt_w</p:attrName>
                                        </p:attrNameLst>
                                      </p:cBhvr>
                                      <p:tavLst>
                                        <p:tav tm="0">
                                          <p:val>
                                            <p:strVal val="ppt_w"/>
                                          </p:val>
                                        </p:tav>
                                        <p:tav tm="100000">
                                          <p:val>
                                            <p:fltVal val="0"/>
                                          </p:val>
                                        </p:tav>
                                      </p:tavLst>
                                    </p:anim>
                                    <p:anim calcmode="lin" valueType="num">
                                      <p:cBhvr>
                                        <p:cTn id="60" dur="500"/>
                                        <p:tgtEl>
                                          <p:spTgt spid="12"/>
                                        </p:tgtEl>
                                        <p:attrNameLst>
                                          <p:attrName>ppt_h</p:attrName>
                                        </p:attrNameLst>
                                      </p:cBhvr>
                                      <p:tavLst>
                                        <p:tav tm="0">
                                          <p:val>
                                            <p:strVal val="ppt_h"/>
                                          </p:val>
                                        </p:tav>
                                        <p:tav tm="100000">
                                          <p:val>
                                            <p:strVal val="ppt_h"/>
                                          </p:val>
                                        </p:tav>
                                      </p:tavLst>
                                    </p:anim>
                                    <p:set>
                                      <p:cBhvr>
                                        <p:cTn id="61"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62" restart="whenNotActive" fill="hold" evtFilter="cancelBubble" nodeType="interactiveSeq">
                <p:stCondLst>
                  <p:cond evt="onClick" delay="0">
                    <p:tgtEl>
                      <p:spTgt spid="11"/>
                    </p:tgtEl>
                  </p:cond>
                </p:stCondLst>
                <p:endSync evt="end" delay="0">
                  <p:rtn val="all"/>
                </p:endSync>
                <p:childTnLst>
                  <p:par>
                    <p:cTn id="63" fill="hold">
                      <p:stCondLst>
                        <p:cond delay="0"/>
                      </p:stCondLst>
                      <p:childTnLst>
                        <p:par>
                          <p:cTn id="64" fill="hold">
                            <p:stCondLst>
                              <p:cond delay="0"/>
                            </p:stCondLst>
                            <p:childTnLst>
                              <p:par>
                                <p:cTn id="65" presetID="1" presetClass="emph" presetSubtype="2" fill="hold" nodeType="clickEffect">
                                  <p:stCondLst>
                                    <p:cond delay="0"/>
                                  </p:stCondLst>
                                  <p:childTnLst>
                                    <p:animClr clrSpc="rgb" dir="cw">
                                      <p:cBhvr>
                                        <p:cTn id="66" dur="2000" fill="hold"/>
                                        <p:tgtEl>
                                          <p:spTgt spid="11"/>
                                        </p:tgtEl>
                                        <p:attrNameLst>
                                          <p:attrName>fillcolor</p:attrName>
                                        </p:attrNameLst>
                                      </p:cBhvr>
                                      <p:to>
                                        <a:srgbClr val="000000"/>
                                      </p:to>
                                    </p:animClr>
                                    <p:set>
                                      <p:cBhvr>
                                        <p:cTn id="67" dur="2000" fill="hold"/>
                                        <p:tgtEl>
                                          <p:spTgt spid="11"/>
                                        </p:tgtEl>
                                        <p:attrNameLst>
                                          <p:attrName>fill.type</p:attrName>
                                        </p:attrNameLst>
                                      </p:cBhvr>
                                      <p:to>
                                        <p:strVal val="solid"/>
                                      </p:to>
                                    </p:set>
                                    <p:set>
                                      <p:cBhvr>
                                        <p:cTn id="68" dur="2000" fill="hold"/>
                                        <p:tgtEl>
                                          <p:spTgt spid="11"/>
                                        </p:tgtEl>
                                        <p:attrNameLst>
                                          <p:attrName>fill.on</p:attrName>
                                        </p:attrNameLst>
                                      </p:cBhvr>
                                      <p:to>
                                        <p:strVal val="true"/>
                                      </p:to>
                                    </p:set>
                                  </p:childTnLst>
                                </p:cTn>
                              </p:par>
                              <p:par>
                                <p:cTn id="69" presetID="50" presetClass="exit" presetSubtype="0" accel="100000" fill="hold" grpId="0" nodeType="withEffect">
                                  <p:stCondLst>
                                    <p:cond delay="0"/>
                                  </p:stCondLst>
                                  <p:childTnLst>
                                    <p:anim calcmode="lin" valueType="num">
                                      <p:cBhvr>
                                        <p:cTn id="70" dur="1000"/>
                                        <p:tgtEl>
                                          <p:spTgt spid="11"/>
                                        </p:tgtEl>
                                        <p:attrNameLst>
                                          <p:attrName>ppt_w</p:attrName>
                                        </p:attrNameLst>
                                      </p:cBhvr>
                                      <p:tavLst>
                                        <p:tav tm="0">
                                          <p:val>
                                            <p:strVal val="ppt_w"/>
                                          </p:val>
                                        </p:tav>
                                        <p:tav tm="100000">
                                          <p:val>
                                            <p:strVal val="ppt_w+.3"/>
                                          </p:val>
                                        </p:tav>
                                      </p:tavLst>
                                    </p:anim>
                                    <p:anim calcmode="lin" valueType="num">
                                      <p:cBhvr>
                                        <p:cTn id="71" dur="1000"/>
                                        <p:tgtEl>
                                          <p:spTgt spid="11"/>
                                        </p:tgtEl>
                                        <p:attrNameLst>
                                          <p:attrName>ppt_h</p:attrName>
                                        </p:attrNameLst>
                                      </p:cBhvr>
                                      <p:tavLst>
                                        <p:tav tm="0">
                                          <p:val>
                                            <p:strVal val="ppt_h"/>
                                          </p:val>
                                        </p:tav>
                                        <p:tav tm="100000">
                                          <p:val>
                                            <p:strVal val="ppt_h"/>
                                          </p:val>
                                        </p:tav>
                                      </p:tavLst>
                                    </p:anim>
                                    <p:animEffect transition="out" filter="fade">
                                      <p:cBhvr>
                                        <p:cTn id="72" dur="1000"/>
                                        <p:tgtEl>
                                          <p:spTgt spid="11"/>
                                        </p:tgtEl>
                                      </p:cBhvr>
                                    </p:animEffect>
                                    <p:set>
                                      <p:cBhvr>
                                        <p:cTn id="73" dur="1" fill="hold">
                                          <p:stCondLst>
                                            <p:cond delay="9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childTnLst>
        </p:cTn>
      </p:par>
    </p:tnLst>
    <p:bldLst>
      <p:bldP spid="7" grpId="0" animBg="1"/>
      <p:bldP spid="8" grpId="0" animBg="1"/>
      <p:bldP spid="9" grpId="0" animBg="1"/>
      <p:bldP spid="10" grpId="0" animBg="1"/>
      <p:bldP spid="11"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peech Bubble: Rectangle with Corners Rounded 8">
            <a:extLst>
              <a:ext uri="{FF2B5EF4-FFF2-40B4-BE49-F238E27FC236}">
                <a16:creationId xmlns:a16="http://schemas.microsoft.com/office/drawing/2014/main" id="{B50B3A76-7E4C-4633-9DBF-47D07D5CA6BD}"/>
              </a:ext>
            </a:extLst>
          </p:cNvPr>
          <p:cNvSpPr/>
          <p:nvPr/>
        </p:nvSpPr>
        <p:spPr>
          <a:xfrm>
            <a:off x="796857" y="1475868"/>
            <a:ext cx="6033711" cy="1289747"/>
          </a:xfrm>
          <a:prstGeom prst="wedgeRoundRectCallout">
            <a:avLst/>
          </a:prstGeom>
        </p:spPr>
        <p:style>
          <a:lnRef idx="3">
            <a:schemeClr val="lt1"/>
          </a:lnRef>
          <a:fillRef idx="1">
            <a:schemeClr val="accent6"/>
          </a:fillRef>
          <a:effectRef idx="1">
            <a:schemeClr val="accent6"/>
          </a:effectRef>
          <a:fontRef idx="minor">
            <a:schemeClr val="lt1"/>
          </a:fontRef>
        </p:style>
        <p:txBody>
          <a:bodyPr rtlCol="0" anchor="ctr"/>
          <a:lstStyle/>
          <a:p>
            <a:r>
              <a:rPr lang="vi-VN" sz="2800" dirty="0">
                <a:solidFill>
                  <a:schemeClr val="tx1"/>
                </a:solidFill>
                <a:latin typeface="+mj-lt"/>
              </a:rPr>
              <a:t>Vua nào xuống chiếu dời đô</a:t>
            </a:r>
            <a:br>
              <a:rPr lang="vi-VN" sz="2800" dirty="0">
                <a:solidFill>
                  <a:schemeClr val="tx1"/>
                </a:solidFill>
                <a:latin typeface="+mj-lt"/>
              </a:rPr>
            </a:br>
            <a:r>
              <a:rPr lang="vi-VN" sz="2800" dirty="0">
                <a:solidFill>
                  <a:schemeClr val="tx1"/>
                </a:solidFill>
                <a:latin typeface="+mj-lt"/>
              </a:rPr>
              <a:t>Về Thăng Long vững cơ đồ nước Nam</a:t>
            </a:r>
          </a:p>
        </p:txBody>
      </p:sp>
      <p:sp>
        <p:nvSpPr>
          <p:cNvPr id="10" name="Rectangle 9">
            <a:extLst>
              <a:ext uri="{FF2B5EF4-FFF2-40B4-BE49-F238E27FC236}">
                <a16:creationId xmlns:a16="http://schemas.microsoft.com/office/drawing/2014/main" id="{04173074-B572-4EAB-A398-34B347DEAF15}"/>
              </a:ext>
            </a:extLst>
          </p:cNvPr>
          <p:cNvSpPr/>
          <p:nvPr/>
        </p:nvSpPr>
        <p:spPr>
          <a:xfrm>
            <a:off x="1040632" y="4608576"/>
            <a:ext cx="3897128" cy="595241"/>
          </a:xfrm>
          <a:prstGeom prst="rect">
            <a:avLst/>
          </a:prstGeom>
          <a:gradFill flip="none" rotWithShape="1">
            <a:path path="rect">
              <a:fillToRect l="100000" t="100000"/>
            </a:path>
            <a:tileRect r="-100000" b="-100000"/>
          </a:gradFill>
          <a:ln>
            <a:solidFill>
              <a:schemeClr val="bg1"/>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vi-VN" sz="4000" b="1" dirty="0">
                <a:solidFill>
                  <a:schemeClr val="tx1"/>
                </a:solidFill>
                <a:latin typeface="+mj-lt"/>
              </a:rPr>
              <a:t>Lý Thái Tổ</a:t>
            </a:r>
          </a:p>
        </p:txBody>
      </p:sp>
      <p:sp>
        <p:nvSpPr>
          <p:cNvPr id="11" name="Arrow: Pentagon 10">
            <a:hlinkClick r:id="rId2" action="ppaction://hlinksldjump">
              <a:snd r:embed="rId3" name="arrow.wav"/>
            </a:hlinkClick>
            <a:extLst>
              <a:ext uri="{FF2B5EF4-FFF2-40B4-BE49-F238E27FC236}">
                <a16:creationId xmlns:a16="http://schemas.microsoft.com/office/drawing/2014/main" id="{A22B8208-68BF-43ED-B02F-C64EB5D73C58}"/>
              </a:ext>
            </a:extLst>
          </p:cNvPr>
          <p:cNvSpPr/>
          <p:nvPr/>
        </p:nvSpPr>
        <p:spPr>
          <a:xfrm flipH="1">
            <a:off x="9722069" y="6222123"/>
            <a:ext cx="2123090" cy="378373"/>
          </a:xfrm>
          <a:prstGeom prst="homePlate">
            <a:avLst/>
          </a:prstGeom>
          <a:solidFill>
            <a:srgbClr val="92D050">
              <a:alpha val="50000"/>
            </a:srgbClr>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vi-VN" dirty="0"/>
          </a:p>
        </p:txBody>
      </p:sp>
      <p:pic>
        <p:nvPicPr>
          <p:cNvPr id="5" name="Picture 4">
            <a:extLst>
              <a:ext uri="{FF2B5EF4-FFF2-40B4-BE49-F238E27FC236}">
                <a16:creationId xmlns:a16="http://schemas.microsoft.com/office/drawing/2014/main" id="{55329560-FDDB-4610-BD83-2BDC9C94FD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12124" y="2765615"/>
            <a:ext cx="4561985" cy="3373421"/>
          </a:xfrm>
          <a:prstGeom prst="rect">
            <a:avLst/>
          </a:prstGeom>
        </p:spPr>
      </p:pic>
      <p:sp>
        <p:nvSpPr>
          <p:cNvPr id="6" name="TextBox 5">
            <a:extLst>
              <a:ext uri="{FF2B5EF4-FFF2-40B4-BE49-F238E27FC236}">
                <a16:creationId xmlns:a16="http://schemas.microsoft.com/office/drawing/2014/main" id="{37FF147D-ACEA-4279-A9C6-3B6B84FCFD5F}"/>
              </a:ext>
            </a:extLst>
          </p:cNvPr>
          <p:cNvSpPr txBox="1"/>
          <p:nvPr/>
        </p:nvSpPr>
        <p:spPr>
          <a:xfrm>
            <a:off x="4792717" y="257504"/>
            <a:ext cx="6400800" cy="646331"/>
          </a:xfrm>
          <a:prstGeom prst="rect">
            <a:avLst/>
          </a:prstGeom>
          <a:noFill/>
        </p:spPr>
        <p:txBody>
          <a:bodyPr wrap="square" rtlCol="0">
            <a:spAutoFit/>
          </a:bodyPr>
          <a:lstStyle/>
          <a:p>
            <a:r>
              <a:rPr lang="vi-VN" sz="3600" dirty="0">
                <a:latin typeface="+mj-lt"/>
              </a:rPr>
              <a:t>CÂU SỐ 1</a:t>
            </a:r>
          </a:p>
        </p:txBody>
      </p:sp>
      <p:pic>
        <p:nvPicPr>
          <p:cNvPr id="3" name="Picture 2">
            <a:extLst>
              <a:ext uri="{FF2B5EF4-FFF2-40B4-BE49-F238E27FC236}">
                <a16:creationId xmlns:a16="http://schemas.microsoft.com/office/drawing/2014/main" id="{03DF3E02-88EE-43C7-AD85-5E1B0C1C360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90872" y="133251"/>
            <a:ext cx="2276856" cy="981385"/>
          </a:xfrm>
          <a:prstGeom prst="rect">
            <a:avLst/>
          </a:prstGeom>
        </p:spPr>
      </p:pic>
    </p:spTree>
    <p:extLst>
      <p:ext uri="{BB962C8B-B14F-4D97-AF65-F5344CB8AC3E}">
        <p14:creationId xmlns:p14="http://schemas.microsoft.com/office/powerpoint/2010/main" val="490591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par>
                                <p:cTn id="17" presetID="2" presetClass="entr" presetSubtype="4"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peech Bubble: Rectangle with Corners Rounded 8">
            <a:extLst>
              <a:ext uri="{FF2B5EF4-FFF2-40B4-BE49-F238E27FC236}">
                <a16:creationId xmlns:a16="http://schemas.microsoft.com/office/drawing/2014/main" id="{B50B3A76-7E4C-4633-9DBF-47D07D5CA6BD}"/>
              </a:ext>
            </a:extLst>
          </p:cNvPr>
          <p:cNvSpPr/>
          <p:nvPr/>
        </p:nvSpPr>
        <p:spPr>
          <a:xfrm>
            <a:off x="803583" y="1392120"/>
            <a:ext cx="3946149" cy="2082599"/>
          </a:xfrm>
          <a:prstGeom prst="wedgeRoundRect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vi-VN" sz="2800" dirty="0">
                <a:latin typeface="+mj-lt"/>
              </a:rPr>
              <a:t>Dù đứng yên một chỗ</a:t>
            </a:r>
            <a:br>
              <a:rPr lang="vi-VN" sz="2800" dirty="0">
                <a:latin typeface="+mj-lt"/>
              </a:rPr>
            </a:br>
            <a:r>
              <a:rPr lang="vi-VN" sz="2800" dirty="0">
                <a:latin typeface="+mj-lt"/>
              </a:rPr>
              <a:t>Vẫn đưa bạn lên cao</a:t>
            </a:r>
            <a:br>
              <a:rPr lang="vi-VN" sz="2800" dirty="0">
                <a:latin typeface="+mj-lt"/>
              </a:rPr>
            </a:br>
            <a:r>
              <a:rPr lang="vi-VN" sz="2800" dirty="0">
                <a:latin typeface="+mj-lt"/>
              </a:rPr>
              <a:t>Bạn bước cho cẩn thận</a:t>
            </a:r>
            <a:br>
              <a:rPr lang="vi-VN" sz="2800" dirty="0">
                <a:latin typeface="+mj-lt"/>
              </a:rPr>
            </a:br>
            <a:r>
              <a:rPr lang="vi-VN" sz="2800" dirty="0">
                <a:latin typeface="+mj-lt"/>
              </a:rPr>
              <a:t>Kẻo có khi ngã nhào</a:t>
            </a:r>
          </a:p>
        </p:txBody>
      </p:sp>
      <p:sp>
        <p:nvSpPr>
          <p:cNvPr id="10" name="Rectangle 9">
            <a:extLst>
              <a:ext uri="{FF2B5EF4-FFF2-40B4-BE49-F238E27FC236}">
                <a16:creationId xmlns:a16="http://schemas.microsoft.com/office/drawing/2014/main" id="{04173074-B572-4EAB-A398-34B347DEAF15}"/>
              </a:ext>
            </a:extLst>
          </p:cNvPr>
          <p:cNvSpPr/>
          <p:nvPr/>
        </p:nvSpPr>
        <p:spPr>
          <a:xfrm>
            <a:off x="1338703" y="4931326"/>
            <a:ext cx="3701436" cy="53455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vi-VN" sz="4000" b="1" dirty="0">
                <a:solidFill>
                  <a:schemeClr val="tx1"/>
                </a:solidFill>
                <a:latin typeface="Times New Roman" panose="02020603050405020304" pitchFamily="18" charset="0"/>
              </a:rPr>
              <a:t>Cái thang</a:t>
            </a:r>
            <a:endParaRPr kumimoji="0" lang="vi-VN" sz="4000" b="1" i="0" u="none" strike="noStrike" kern="1200" cap="none" spc="0" normalizeH="0" baseline="0" noProof="0" dirty="0">
              <a:ln>
                <a:noFill/>
              </a:ln>
              <a:solidFill>
                <a:schemeClr val="tx1"/>
              </a:solidFill>
              <a:effectLst/>
              <a:uLnTx/>
              <a:uFillTx/>
              <a:latin typeface="Times New Roman" panose="02020603050405020304" pitchFamily="18" charset="0"/>
            </a:endParaRPr>
          </a:p>
        </p:txBody>
      </p:sp>
      <p:sp>
        <p:nvSpPr>
          <p:cNvPr id="11" name="Arrow: Pentagon 10">
            <a:hlinkClick r:id="rId2" action="ppaction://hlinksldjump">
              <a:snd r:embed="rId3" name="arrow.wav"/>
            </a:hlinkClick>
            <a:extLst>
              <a:ext uri="{FF2B5EF4-FFF2-40B4-BE49-F238E27FC236}">
                <a16:creationId xmlns:a16="http://schemas.microsoft.com/office/drawing/2014/main" id="{A22B8208-68BF-43ED-B02F-C64EB5D73C58}"/>
              </a:ext>
            </a:extLst>
          </p:cNvPr>
          <p:cNvSpPr/>
          <p:nvPr/>
        </p:nvSpPr>
        <p:spPr>
          <a:xfrm flipH="1">
            <a:off x="9722069" y="6222123"/>
            <a:ext cx="2123090" cy="378373"/>
          </a:xfrm>
          <a:prstGeom prst="homePlate">
            <a:avLst/>
          </a:prstGeom>
          <a:solidFill>
            <a:schemeClr val="accent2">
              <a:lumMod val="40000"/>
              <a:lumOff val="60000"/>
              <a:alpha val="50000"/>
            </a:schemeClr>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14" name="Picture 13">
            <a:extLst>
              <a:ext uri="{FF2B5EF4-FFF2-40B4-BE49-F238E27FC236}">
                <a16:creationId xmlns:a16="http://schemas.microsoft.com/office/drawing/2014/main" id="{7E269689-E2D4-4413-BDCE-C9985D016D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51298" y="1183509"/>
            <a:ext cx="2464044" cy="5416987"/>
          </a:xfrm>
          <a:prstGeom prst="rect">
            <a:avLst/>
          </a:prstGeom>
        </p:spPr>
      </p:pic>
      <p:sp>
        <p:nvSpPr>
          <p:cNvPr id="15" name="TextBox 14">
            <a:extLst>
              <a:ext uri="{FF2B5EF4-FFF2-40B4-BE49-F238E27FC236}">
                <a16:creationId xmlns:a16="http://schemas.microsoft.com/office/drawing/2014/main" id="{B7BC111F-93FF-4E23-B323-5707D9DD0A39}"/>
              </a:ext>
            </a:extLst>
          </p:cNvPr>
          <p:cNvSpPr txBox="1"/>
          <p:nvPr/>
        </p:nvSpPr>
        <p:spPr>
          <a:xfrm>
            <a:off x="4824248" y="150515"/>
            <a:ext cx="6400800" cy="646331"/>
          </a:xfrm>
          <a:prstGeom prst="rect">
            <a:avLst/>
          </a:prstGeom>
          <a:noFill/>
        </p:spPr>
        <p:txBody>
          <a:bodyPr wrap="square" rtlCol="0">
            <a:spAutoFit/>
          </a:bodyPr>
          <a:lstStyle/>
          <a:p>
            <a:r>
              <a:rPr lang="vi-VN" sz="3600" dirty="0">
                <a:latin typeface="+mj-lt"/>
              </a:rPr>
              <a:t>CÂU SỐ 2</a:t>
            </a:r>
          </a:p>
        </p:txBody>
      </p:sp>
      <p:pic>
        <p:nvPicPr>
          <p:cNvPr id="7" name="Picture 6">
            <a:extLst>
              <a:ext uri="{FF2B5EF4-FFF2-40B4-BE49-F238E27FC236}">
                <a16:creationId xmlns:a16="http://schemas.microsoft.com/office/drawing/2014/main" id="{BF77D321-4286-4B8F-86DC-C06AFB26598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74442" y="-17013"/>
            <a:ext cx="2276856" cy="981385"/>
          </a:xfrm>
          <a:prstGeom prst="rect">
            <a:avLst/>
          </a:prstGeom>
        </p:spPr>
      </p:pic>
    </p:spTree>
    <p:extLst>
      <p:ext uri="{BB962C8B-B14F-4D97-AF65-F5344CB8AC3E}">
        <p14:creationId xmlns:p14="http://schemas.microsoft.com/office/powerpoint/2010/main" val="359495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par>
                                <p:cTn id="17" presetID="1"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path" presetSubtype="0" accel="50000" decel="50000" fill="hold" nodeType="withEffect">
                                  <p:stCondLst>
                                    <p:cond delay="0"/>
                                  </p:stCondLst>
                                  <p:childTnLst>
                                    <p:animMotion origin="layout" path="M -3.95833E-6 -2.59259E-6 C 0.06901 -2.59259E-6 0.125 0.05602 0.125 0.125 C 0.125 0.19398 0.06901 0.25 -3.95833E-6 0.25 C -0.06901 0.25 -0.125 0.19398 -0.125 0.125 C -0.125 0.05602 -0.06901 -2.59259E-6 -3.95833E-6 -2.59259E-6 Z " pathEditMode="relative" rAng="0" ptsTypes="AAAAA">
                                      <p:cBhvr>
                                        <p:cTn id="20" dur="2000" fill="hold"/>
                                        <p:tgtEl>
                                          <p:spTgt spid="14"/>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peech Bubble: Rectangle with Corners Rounded 8">
            <a:extLst>
              <a:ext uri="{FF2B5EF4-FFF2-40B4-BE49-F238E27FC236}">
                <a16:creationId xmlns:a16="http://schemas.microsoft.com/office/drawing/2014/main" id="{B50B3A76-7E4C-4633-9DBF-47D07D5CA6BD}"/>
              </a:ext>
            </a:extLst>
          </p:cNvPr>
          <p:cNvSpPr/>
          <p:nvPr/>
        </p:nvSpPr>
        <p:spPr>
          <a:xfrm>
            <a:off x="703925" y="1422530"/>
            <a:ext cx="5724308" cy="1072824"/>
          </a:xfrm>
          <a:prstGeom prst="wedgeRoundRectCallout">
            <a:avLst/>
          </a:prstGeom>
        </p:spPr>
        <p:style>
          <a:lnRef idx="1">
            <a:schemeClr val="accent1"/>
          </a:lnRef>
          <a:fillRef idx="2">
            <a:schemeClr val="accent1"/>
          </a:fillRef>
          <a:effectRef idx="1">
            <a:schemeClr val="accent1"/>
          </a:effectRef>
          <a:fontRef idx="minor">
            <a:schemeClr val="dk1"/>
          </a:fontRef>
        </p:style>
        <p:txBody>
          <a:bodyPr rtlCol="0" anchor="ctr"/>
          <a:lstStyle/>
          <a:p>
            <a:endParaRPr lang="vi-VN" sz="2800" dirty="0">
              <a:latin typeface="+mj-lt"/>
            </a:endParaRPr>
          </a:p>
          <a:p>
            <a:r>
              <a:rPr lang="vi-VN" sz="2800" dirty="0">
                <a:latin typeface="+mj-lt"/>
              </a:rPr>
              <a:t>Cây gì không lá, không hoa</a:t>
            </a:r>
            <a:br>
              <a:rPr lang="vi-VN" sz="2800" dirty="0">
                <a:latin typeface="+mj-lt"/>
              </a:rPr>
            </a:br>
            <a:r>
              <a:rPr lang="vi-VN" sz="2800" dirty="0">
                <a:latin typeface="+mj-lt"/>
              </a:rPr>
              <a:t>Sáng đêm sinh nhật cả nhà vây quanh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vi-VN" sz="32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mn-cs"/>
            </a:endParaRPr>
          </a:p>
        </p:txBody>
      </p:sp>
      <p:sp>
        <p:nvSpPr>
          <p:cNvPr id="10" name="Rectangle 9">
            <a:extLst>
              <a:ext uri="{FF2B5EF4-FFF2-40B4-BE49-F238E27FC236}">
                <a16:creationId xmlns:a16="http://schemas.microsoft.com/office/drawing/2014/main" id="{04173074-B572-4EAB-A398-34B347DEAF15}"/>
              </a:ext>
            </a:extLst>
          </p:cNvPr>
          <p:cNvSpPr/>
          <p:nvPr/>
        </p:nvSpPr>
        <p:spPr>
          <a:xfrm>
            <a:off x="703925" y="4668524"/>
            <a:ext cx="3663526" cy="52891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vi-VN" sz="4000" b="1" dirty="0">
                <a:solidFill>
                  <a:schemeClr val="tx1"/>
                </a:solidFill>
                <a:latin typeface="Times New Roman" panose="02020603050405020304" pitchFamily="18" charset="0"/>
              </a:rPr>
              <a:t>Cây nến</a:t>
            </a:r>
            <a:endParaRPr kumimoji="0" lang="vi-VN" sz="4000" b="1" i="0" u="none" strike="noStrike" kern="1200" cap="none" spc="0" normalizeH="0" baseline="0" noProof="0" dirty="0">
              <a:ln>
                <a:noFill/>
              </a:ln>
              <a:solidFill>
                <a:schemeClr val="tx1"/>
              </a:solidFill>
              <a:effectLst/>
              <a:uLnTx/>
              <a:uFillTx/>
              <a:latin typeface="Times New Roman" panose="02020603050405020304" pitchFamily="18" charset="0"/>
            </a:endParaRPr>
          </a:p>
        </p:txBody>
      </p:sp>
      <p:sp>
        <p:nvSpPr>
          <p:cNvPr id="11" name="Arrow: Pentagon 10">
            <a:hlinkClick r:id="rId2" action="ppaction://hlinksldjump">
              <a:snd r:embed="rId3" name="arrow.wav"/>
            </a:hlinkClick>
            <a:extLst>
              <a:ext uri="{FF2B5EF4-FFF2-40B4-BE49-F238E27FC236}">
                <a16:creationId xmlns:a16="http://schemas.microsoft.com/office/drawing/2014/main" id="{A22B8208-68BF-43ED-B02F-C64EB5D73C58}"/>
              </a:ext>
            </a:extLst>
          </p:cNvPr>
          <p:cNvSpPr/>
          <p:nvPr/>
        </p:nvSpPr>
        <p:spPr>
          <a:xfrm flipH="1">
            <a:off x="9722069" y="6222123"/>
            <a:ext cx="2123090" cy="378373"/>
          </a:xfrm>
          <a:prstGeom prst="homePlate">
            <a:avLst/>
          </a:prstGeom>
          <a:solidFill>
            <a:schemeClr val="accent5">
              <a:lumMod val="40000"/>
              <a:lumOff val="60000"/>
              <a:alpha val="50000"/>
            </a:schemeClr>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3" name="Picture 2">
            <a:extLst>
              <a:ext uri="{FF2B5EF4-FFF2-40B4-BE49-F238E27FC236}">
                <a16:creationId xmlns:a16="http://schemas.microsoft.com/office/drawing/2014/main" id="{EC94A4C3-54FB-43D4-BC52-7ED52E9967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88006" y="2953512"/>
            <a:ext cx="4313193" cy="3646985"/>
          </a:xfrm>
          <a:prstGeom prst="rect">
            <a:avLst/>
          </a:prstGeom>
        </p:spPr>
      </p:pic>
      <p:sp>
        <p:nvSpPr>
          <p:cNvPr id="7" name="TextBox 6">
            <a:extLst>
              <a:ext uri="{FF2B5EF4-FFF2-40B4-BE49-F238E27FC236}">
                <a16:creationId xmlns:a16="http://schemas.microsoft.com/office/drawing/2014/main" id="{46A243D8-418D-49D5-B0EC-758AFA8F0AAD}"/>
              </a:ext>
            </a:extLst>
          </p:cNvPr>
          <p:cNvSpPr txBox="1"/>
          <p:nvPr/>
        </p:nvSpPr>
        <p:spPr>
          <a:xfrm>
            <a:off x="4824248" y="150515"/>
            <a:ext cx="6400800" cy="646331"/>
          </a:xfrm>
          <a:prstGeom prst="rect">
            <a:avLst/>
          </a:prstGeom>
          <a:noFill/>
        </p:spPr>
        <p:txBody>
          <a:bodyPr wrap="square" rtlCol="0">
            <a:spAutoFit/>
          </a:bodyPr>
          <a:lstStyle/>
          <a:p>
            <a:r>
              <a:rPr lang="vi-VN" sz="3600" dirty="0">
                <a:latin typeface="+mj-lt"/>
              </a:rPr>
              <a:t>CÂU SỐ 3</a:t>
            </a:r>
          </a:p>
        </p:txBody>
      </p:sp>
      <p:pic>
        <p:nvPicPr>
          <p:cNvPr id="8" name="Picture 7">
            <a:extLst>
              <a:ext uri="{FF2B5EF4-FFF2-40B4-BE49-F238E27FC236}">
                <a16:creationId xmlns:a16="http://schemas.microsoft.com/office/drawing/2014/main" id="{D4FD37D2-23F5-470F-B39E-5F0A9D1DC92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74442" y="-17013"/>
            <a:ext cx="2276856" cy="981385"/>
          </a:xfrm>
          <a:prstGeom prst="rect">
            <a:avLst/>
          </a:prstGeom>
        </p:spPr>
      </p:pic>
    </p:spTree>
    <p:extLst>
      <p:ext uri="{BB962C8B-B14F-4D97-AF65-F5344CB8AC3E}">
        <p14:creationId xmlns:p14="http://schemas.microsoft.com/office/powerpoint/2010/main" val="2732643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par>
                                <p:cTn id="17" presetID="1" presetClass="entr" presetSubtype="0" fill="hold" nodeType="withEffect">
                                  <p:stCondLst>
                                    <p:cond delay="0"/>
                                  </p:stCondLst>
                                  <p:childTnLst>
                                    <p:set>
                                      <p:cBhvr>
                                        <p:cTn id="18" dur="1" fill="hold">
                                          <p:stCondLst>
                                            <p:cond delay="0"/>
                                          </p:stCondLst>
                                        </p:cTn>
                                        <p:tgtEl>
                                          <p:spTgt spid="3"/>
                                        </p:tgtEl>
                                        <p:attrNameLst>
                                          <p:attrName>style.visibility</p:attrName>
                                        </p:attrNameLst>
                                      </p:cBhvr>
                                      <p:to>
                                        <p:strVal val="visible"/>
                                      </p:to>
                                    </p:set>
                                  </p:childTnLst>
                                </p:cTn>
                              </p:par>
                              <p:par>
                                <p:cTn id="19" presetID="35" presetClass="path" presetSubtype="0" accel="50000" decel="50000" fill="hold" nodeType="withEffect">
                                  <p:stCondLst>
                                    <p:cond delay="0"/>
                                  </p:stCondLst>
                                  <p:childTnLst>
                                    <p:animMotion origin="layout" path="M 3.125E-6 2.22222E-6 L -0.25 2.22222E-6 " pathEditMode="relative" rAng="0" ptsTypes="AA">
                                      <p:cBhvr>
                                        <p:cTn id="20" dur="2000" spd="-100000" fill="hold"/>
                                        <p:tgtEl>
                                          <p:spTgt spid="3"/>
                                        </p:tgtEl>
                                        <p:attrNameLst>
                                          <p:attrName>ppt_x</p:attrName>
                                          <p:attrName>ppt_y</p:attrName>
                                        </p:attrNameLst>
                                      </p:cBhvr>
                                      <p:rCtr x="-1250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2680F72-48B3-4335-BF5F-16BD762DC5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2589" y="1388627"/>
            <a:ext cx="4278489" cy="4278489"/>
          </a:xfrm>
          <a:prstGeom prst="rect">
            <a:avLst/>
          </a:prstGeom>
        </p:spPr>
      </p:pic>
      <p:sp>
        <p:nvSpPr>
          <p:cNvPr id="9" name="Speech Bubble: Rectangle with Corners Rounded 8">
            <a:extLst>
              <a:ext uri="{FF2B5EF4-FFF2-40B4-BE49-F238E27FC236}">
                <a16:creationId xmlns:a16="http://schemas.microsoft.com/office/drawing/2014/main" id="{B50B3A76-7E4C-4633-9DBF-47D07D5CA6BD}"/>
              </a:ext>
            </a:extLst>
          </p:cNvPr>
          <p:cNvSpPr/>
          <p:nvPr/>
        </p:nvSpPr>
        <p:spPr>
          <a:xfrm>
            <a:off x="496420" y="1364172"/>
            <a:ext cx="5410604" cy="2362866"/>
          </a:xfrm>
          <a:prstGeom prst="wedgeRoundRectCallout">
            <a:avLst/>
          </a:prstGeom>
          <a:solidFill>
            <a:srgbClr val="FF66FF"/>
          </a:solidFill>
        </p:spPr>
        <p:style>
          <a:lnRef idx="3">
            <a:schemeClr val="lt1"/>
          </a:lnRef>
          <a:fillRef idx="1">
            <a:schemeClr val="accent6"/>
          </a:fillRef>
          <a:effectRef idx="1">
            <a:schemeClr val="accent6"/>
          </a:effectRef>
          <a:fontRef idx="minor">
            <a:schemeClr val="lt1"/>
          </a:fontRef>
        </p:style>
        <p:txBody>
          <a:bodyPr rtlCol="0" anchor="ctr"/>
          <a:lstStyle/>
          <a:p>
            <a:r>
              <a:rPr lang="vi-VN" sz="2800" dirty="0">
                <a:solidFill>
                  <a:schemeClr val="tx1"/>
                </a:solidFill>
                <a:latin typeface="+mj-lt"/>
              </a:rPr>
              <a:t>Có mặt mà chẳng có đầu</a:t>
            </a:r>
            <a:br>
              <a:rPr lang="vi-VN" sz="2800" dirty="0">
                <a:solidFill>
                  <a:schemeClr val="tx1"/>
                </a:solidFill>
                <a:latin typeface="+mj-lt"/>
              </a:rPr>
            </a:br>
            <a:r>
              <a:rPr lang="vi-VN" sz="2800" dirty="0">
                <a:solidFill>
                  <a:schemeClr val="tx1"/>
                </a:solidFill>
                <a:latin typeface="+mj-lt"/>
              </a:rPr>
              <a:t>Bốn chân có đủ không cần có tay</a:t>
            </a:r>
            <a:br>
              <a:rPr lang="vi-VN" sz="2800" dirty="0">
                <a:solidFill>
                  <a:schemeClr val="tx1"/>
                </a:solidFill>
                <a:latin typeface="+mj-lt"/>
              </a:rPr>
            </a:br>
            <a:r>
              <a:rPr lang="vi-VN" sz="2800" dirty="0">
                <a:solidFill>
                  <a:schemeClr val="tx1"/>
                </a:solidFill>
                <a:latin typeface="+mj-lt"/>
              </a:rPr>
              <a:t>Học trò kẻ dở, người hay</a:t>
            </a:r>
            <a:r>
              <a:rPr lang="en-US" sz="2800" dirty="0">
                <a:solidFill>
                  <a:schemeClr val="tx1"/>
                </a:solidFill>
                <a:latin typeface="+mj-lt"/>
              </a:rPr>
              <a:t>                          </a:t>
            </a:r>
            <a:br>
              <a:rPr lang="vi-VN" sz="2800" dirty="0">
                <a:solidFill>
                  <a:schemeClr val="tx1"/>
                </a:solidFill>
                <a:latin typeface="+mj-lt"/>
              </a:rPr>
            </a:br>
            <a:r>
              <a:rPr lang="vi-VN" sz="2800" dirty="0">
                <a:solidFill>
                  <a:schemeClr val="tx1"/>
                </a:solidFill>
                <a:latin typeface="+mj-lt"/>
              </a:rPr>
              <a:t>Ai ai cũng phải hàng ngày nhớ em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vi-VN" sz="32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mn-cs"/>
            </a:endParaRPr>
          </a:p>
        </p:txBody>
      </p:sp>
      <p:sp>
        <p:nvSpPr>
          <p:cNvPr id="10" name="Rectangle 9">
            <a:extLst>
              <a:ext uri="{FF2B5EF4-FFF2-40B4-BE49-F238E27FC236}">
                <a16:creationId xmlns:a16="http://schemas.microsoft.com/office/drawing/2014/main" id="{04173074-B572-4EAB-A398-34B347DEAF15}"/>
              </a:ext>
            </a:extLst>
          </p:cNvPr>
          <p:cNvSpPr/>
          <p:nvPr/>
        </p:nvSpPr>
        <p:spPr>
          <a:xfrm>
            <a:off x="1423626" y="5046998"/>
            <a:ext cx="3614718" cy="543699"/>
          </a:xfrm>
          <a:prstGeom prst="rect">
            <a:avLst/>
          </a:prstGeom>
          <a:solidFill>
            <a:srgbClr val="FF66FF"/>
          </a:solidFill>
          <a:ln>
            <a:solidFill>
              <a:srgbClr val="992F8C"/>
            </a:solidFill>
          </a:ln>
        </p:spPr>
        <p:style>
          <a:lnRef idx="1">
            <a:schemeClr val="accent6"/>
          </a:lnRef>
          <a:fillRef idx="3">
            <a:schemeClr val="accent6"/>
          </a:fillRef>
          <a:effectRef idx="2">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vi-VN" sz="4000" b="1" dirty="0">
                <a:solidFill>
                  <a:schemeClr val="tx1"/>
                </a:solidFill>
                <a:latin typeface="Times New Roman" panose="02020603050405020304" pitchFamily="18" charset="0"/>
              </a:rPr>
              <a:t>Cái bàn</a:t>
            </a:r>
            <a:endParaRPr kumimoji="0" lang="vi-VN" sz="4000" b="1" i="0" u="none" strike="noStrike" kern="1200" cap="none" spc="0" normalizeH="0" baseline="0" noProof="0" dirty="0">
              <a:ln>
                <a:noFill/>
              </a:ln>
              <a:solidFill>
                <a:schemeClr val="tx1"/>
              </a:solidFill>
              <a:effectLst/>
              <a:uLnTx/>
              <a:uFillTx/>
              <a:latin typeface="Times New Roman" panose="02020603050405020304" pitchFamily="18" charset="0"/>
            </a:endParaRPr>
          </a:p>
        </p:txBody>
      </p:sp>
      <p:sp>
        <p:nvSpPr>
          <p:cNvPr id="11" name="Arrow: Pentagon 10">
            <a:hlinkClick r:id="rId3" action="ppaction://hlinksldjump">
              <a:snd r:embed="rId4" name="arrow.wav"/>
            </a:hlinkClick>
            <a:extLst>
              <a:ext uri="{FF2B5EF4-FFF2-40B4-BE49-F238E27FC236}">
                <a16:creationId xmlns:a16="http://schemas.microsoft.com/office/drawing/2014/main" id="{A22B8208-68BF-43ED-B02F-C64EB5D73C58}"/>
              </a:ext>
            </a:extLst>
          </p:cNvPr>
          <p:cNvSpPr/>
          <p:nvPr/>
        </p:nvSpPr>
        <p:spPr>
          <a:xfrm flipH="1">
            <a:off x="9722069" y="6222123"/>
            <a:ext cx="2123090" cy="378373"/>
          </a:xfrm>
          <a:prstGeom prst="homePlate">
            <a:avLst/>
          </a:prstGeom>
          <a:solidFill>
            <a:srgbClr val="FF66FF">
              <a:alpha val="50000"/>
            </a:srgbClr>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 name="TextBox 6">
            <a:extLst>
              <a:ext uri="{FF2B5EF4-FFF2-40B4-BE49-F238E27FC236}">
                <a16:creationId xmlns:a16="http://schemas.microsoft.com/office/drawing/2014/main" id="{DFD94790-0B62-476B-92D9-9819FD73AA2A}"/>
              </a:ext>
            </a:extLst>
          </p:cNvPr>
          <p:cNvSpPr txBox="1"/>
          <p:nvPr/>
        </p:nvSpPr>
        <p:spPr>
          <a:xfrm>
            <a:off x="4824248" y="150515"/>
            <a:ext cx="6400800" cy="646331"/>
          </a:xfrm>
          <a:prstGeom prst="rect">
            <a:avLst/>
          </a:prstGeom>
          <a:noFill/>
        </p:spPr>
        <p:txBody>
          <a:bodyPr wrap="square" rtlCol="0">
            <a:spAutoFit/>
          </a:bodyPr>
          <a:lstStyle/>
          <a:p>
            <a:r>
              <a:rPr lang="vi-VN" sz="3600" dirty="0">
                <a:latin typeface="+mj-lt"/>
              </a:rPr>
              <a:t>CÂU SỐ 4</a:t>
            </a:r>
          </a:p>
        </p:txBody>
      </p:sp>
      <p:pic>
        <p:nvPicPr>
          <p:cNvPr id="8" name="Picture 7">
            <a:extLst>
              <a:ext uri="{FF2B5EF4-FFF2-40B4-BE49-F238E27FC236}">
                <a16:creationId xmlns:a16="http://schemas.microsoft.com/office/drawing/2014/main" id="{ADBC4338-68BC-44B5-A88C-DC78E9AC6C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74442" y="-17013"/>
            <a:ext cx="2276856" cy="981385"/>
          </a:xfrm>
          <a:prstGeom prst="rect">
            <a:avLst/>
          </a:prstGeom>
        </p:spPr>
      </p:pic>
    </p:spTree>
    <p:extLst>
      <p:ext uri="{BB962C8B-B14F-4D97-AF65-F5344CB8AC3E}">
        <p14:creationId xmlns:p14="http://schemas.microsoft.com/office/powerpoint/2010/main" val="4080281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par>
                                <p:cTn id="17" presetID="1" presetClass="entr" presetSubtype="0" fill="hold" nodeType="withEffect">
                                  <p:stCondLst>
                                    <p:cond delay="0"/>
                                  </p:stCondLst>
                                  <p:childTnLst>
                                    <p:set>
                                      <p:cBhvr>
                                        <p:cTn id="18" dur="1" fill="hold">
                                          <p:stCondLst>
                                            <p:cond delay="0"/>
                                          </p:stCondLst>
                                        </p:cTn>
                                        <p:tgtEl>
                                          <p:spTgt spid="3"/>
                                        </p:tgtEl>
                                        <p:attrNameLst>
                                          <p:attrName>style.visibility</p:attrName>
                                        </p:attrNameLst>
                                      </p:cBhvr>
                                      <p:to>
                                        <p:strVal val="visible"/>
                                      </p:to>
                                    </p:set>
                                  </p:childTnLst>
                                </p:cTn>
                              </p:par>
                              <p:par>
                                <p:cTn id="19" presetID="1" presetClass="path" presetSubtype="0" accel="50000" decel="50000" fill="hold" nodeType="withEffect">
                                  <p:stCondLst>
                                    <p:cond delay="0"/>
                                  </p:stCondLst>
                                  <p:childTnLst>
                                    <p:animMotion origin="layout" path="M -3.54167E-6 -1.85185E-6 C 0.06901 -1.85185E-6 0.125 0.05602 0.125 0.125 C 0.125 0.19398 0.06901 0.25 -3.54167E-6 0.25 C -0.06901 0.25 -0.125 0.19398 -0.125 0.125 C -0.125 0.05602 -0.06901 -1.85185E-6 -3.54167E-6 -1.85185E-6 Z " pathEditMode="relative" rAng="0" ptsTypes="AAAAA">
                                      <p:cBhvr>
                                        <p:cTn id="20" dur="2000" fill="hold"/>
                                        <p:tgtEl>
                                          <p:spTgt spid="3"/>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E408C43-A662-4FA5-A188-55E04F4915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1996964"/>
            <a:ext cx="4309243" cy="4309243"/>
          </a:xfrm>
          <a:prstGeom prst="rect">
            <a:avLst/>
          </a:prstGeom>
        </p:spPr>
      </p:pic>
      <p:sp>
        <p:nvSpPr>
          <p:cNvPr id="9" name="Speech Bubble: Rectangle with Corners Rounded 8">
            <a:extLst>
              <a:ext uri="{FF2B5EF4-FFF2-40B4-BE49-F238E27FC236}">
                <a16:creationId xmlns:a16="http://schemas.microsoft.com/office/drawing/2014/main" id="{B50B3A76-7E4C-4633-9DBF-47D07D5CA6BD}"/>
              </a:ext>
            </a:extLst>
          </p:cNvPr>
          <p:cNvSpPr/>
          <p:nvPr/>
        </p:nvSpPr>
        <p:spPr>
          <a:xfrm>
            <a:off x="521590" y="1388256"/>
            <a:ext cx="5775578" cy="1552467"/>
          </a:xfrm>
          <a:prstGeom prst="wedgeRoundRectCallout">
            <a:avLst/>
          </a:prstGeom>
        </p:spPr>
        <p:style>
          <a:lnRef idx="3">
            <a:schemeClr val="lt1"/>
          </a:lnRef>
          <a:fillRef idx="1">
            <a:schemeClr val="accent3"/>
          </a:fillRef>
          <a:effectRef idx="1">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vi-VN" sz="2800" dirty="0">
                <a:solidFill>
                  <a:schemeClr val="tx1"/>
                </a:solidFill>
                <a:latin typeface="Times New Roman" panose="02020603050405020304" pitchFamily="18" charset="0"/>
              </a:rPr>
              <a:t>Muốn tìm nam, bắc, đông, tây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dirty="0">
                <a:ln>
                  <a:noFill/>
                </a:ln>
                <a:solidFill>
                  <a:schemeClr val="tx1"/>
                </a:solidFill>
                <a:effectLst/>
                <a:uLnTx/>
                <a:uFillTx/>
                <a:latin typeface="Times New Roman" panose="02020603050405020304" pitchFamily="18" charset="0"/>
              </a:rPr>
              <a:t>Nhìn mặt tôi, sẽ biết ngay hướng nào</a:t>
            </a:r>
          </a:p>
        </p:txBody>
      </p:sp>
      <p:sp>
        <p:nvSpPr>
          <p:cNvPr id="10" name="Rectangle 9">
            <a:extLst>
              <a:ext uri="{FF2B5EF4-FFF2-40B4-BE49-F238E27FC236}">
                <a16:creationId xmlns:a16="http://schemas.microsoft.com/office/drawing/2014/main" id="{04173074-B572-4EAB-A398-34B347DEAF15}"/>
              </a:ext>
            </a:extLst>
          </p:cNvPr>
          <p:cNvSpPr/>
          <p:nvPr/>
        </p:nvSpPr>
        <p:spPr>
          <a:xfrm>
            <a:off x="1245161" y="4809744"/>
            <a:ext cx="3162247" cy="481026"/>
          </a:xfrm>
          <a:prstGeom prst="rect">
            <a:avLst/>
          </a:prstGeom>
          <a:ln>
            <a:solidFill>
              <a:schemeClr val="bg1">
                <a:lumMod val="50000"/>
              </a:schemeClr>
            </a:solidFill>
          </a:ln>
        </p:spPr>
        <p:style>
          <a:lnRef idx="3">
            <a:schemeClr val="lt1"/>
          </a:lnRef>
          <a:fillRef idx="1">
            <a:schemeClr val="accent3"/>
          </a:fillRef>
          <a:effectRef idx="1">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40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La bàn</a:t>
            </a:r>
          </a:p>
        </p:txBody>
      </p:sp>
      <p:sp>
        <p:nvSpPr>
          <p:cNvPr id="11" name="Arrow: Pentagon 10">
            <a:hlinkClick r:id="rId4" action="ppaction://hlinksldjump">
              <a:snd r:embed="rId5" name="arrow.wav"/>
            </a:hlinkClick>
            <a:extLst>
              <a:ext uri="{FF2B5EF4-FFF2-40B4-BE49-F238E27FC236}">
                <a16:creationId xmlns:a16="http://schemas.microsoft.com/office/drawing/2014/main" id="{A22B8208-68BF-43ED-B02F-C64EB5D73C58}"/>
              </a:ext>
            </a:extLst>
          </p:cNvPr>
          <p:cNvSpPr/>
          <p:nvPr/>
        </p:nvSpPr>
        <p:spPr>
          <a:xfrm flipH="1">
            <a:off x="9722069" y="6222123"/>
            <a:ext cx="2123090" cy="378373"/>
          </a:xfrm>
          <a:prstGeom prst="homePlate">
            <a:avLst/>
          </a:prstGeom>
          <a:solidFill>
            <a:schemeClr val="lt1">
              <a:alpha val="50000"/>
            </a:schemeClr>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 name="TextBox 6">
            <a:extLst>
              <a:ext uri="{FF2B5EF4-FFF2-40B4-BE49-F238E27FC236}">
                <a16:creationId xmlns:a16="http://schemas.microsoft.com/office/drawing/2014/main" id="{4794FBD1-789B-4223-8DF9-2132F6D27B5E}"/>
              </a:ext>
            </a:extLst>
          </p:cNvPr>
          <p:cNvSpPr txBox="1"/>
          <p:nvPr/>
        </p:nvSpPr>
        <p:spPr>
          <a:xfrm>
            <a:off x="4824248" y="150515"/>
            <a:ext cx="6400800" cy="646331"/>
          </a:xfrm>
          <a:prstGeom prst="rect">
            <a:avLst/>
          </a:prstGeom>
          <a:noFill/>
        </p:spPr>
        <p:txBody>
          <a:bodyPr wrap="square" rtlCol="0">
            <a:spAutoFit/>
          </a:bodyPr>
          <a:lstStyle/>
          <a:p>
            <a:r>
              <a:rPr lang="vi-VN" sz="3600" dirty="0">
                <a:latin typeface="+mj-lt"/>
              </a:rPr>
              <a:t>CÂU SỐ 5</a:t>
            </a:r>
          </a:p>
        </p:txBody>
      </p:sp>
      <p:pic>
        <p:nvPicPr>
          <p:cNvPr id="8" name="Picture 7">
            <a:extLst>
              <a:ext uri="{FF2B5EF4-FFF2-40B4-BE49-F238E27FC236}">
                <a16:creationId xmlns:a16="http://schemas.microsoft.com/office/drawing/2014/main" id="{64D91BA3-DC48-4D12-906C-B994CE4EDB1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74442" y="-17013"/>
            <a:ext cx="2276856" cy="981385"/>
          </a:xfrm>
          <a:prstGeom prst="rect">
            <a:avLst/>
          </a:prstGeom>
        </p:spPr>
      </p:pic>
    </p:spTree>
    <p:extLst>
      <p:ext uri="{BB962C8B-B14F-4D97-AF65-F5344CB8AC3E}">
        <p14:creationId xmlns:p14="http://schemas.microsoft.com/office/powerpoint/2010/main" val="144728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par>
                                <p:cTn id="17" presetID="1" presetClass="entr" presetSubtype="0" fill="hold" nodeType="withEffect">
                                  <p:stCondLst>
                                    <p:cond delay="0"/>
                                  </p:stCondLst>
                                  <p:childTnLst>
                                    <p:set>
                                      <p:cBhvr>
                                        <p:cTn id="18" dur="1" fill="hold">
                                          <p:stCondLst>
                                            <p:cond delay="0"/>
                                          </p:stCondLst>
                                        </p:cTn>
                                        <p:tgtEl>
                                          <p:spTgt spid="3"/>
                                        </p:tgtEl>
                                        <p:attrNameLst>
                                          <p:attrName>style.visibility</p:attrName>
                                        </p:attrNameLst>
                                      </p:cBhvr>
                                      <p:to>
                                        <p:strVal val="visible"/>
                                      </p:to>
                                    </p:set>
                                  </p:childTnLst>
                                </p:cTn>
                              </p:par>
                              <p:par>
                                <p:cTn id="19" presetID="58" presetClass="path" presetSubtype="0" accel="50000" decel="50000" fill="hold" nodeType="withEffect">
                                  <p:stCondLst>
                                    <p:cond delay="0"/>
                                  </p:stCondLst>
                                  <p:childTnLst>
                                    <p:animMotion origin="layout" path="M -2.70833E-6 -4.07407E-6 L 0.03998 0.0669 C 0.04896 0.08102 0.05404 0.10209 0.05404 0.12408 C 0.05404 0.14908 0.04896 0.16899 0.03998 0.18311 L -2.70833E-6 0.25 " pathEditMode="relative" rAng="0" ptsTypes="AAAAA">
                                      <p:cBhvr>
                                        <p:cTn id="20" dur="2000" spd="-100000" fill="hold"/>
                                        <p:tgtEl>
                                          <p:spTgt spid="3"/>
                                        </p:tgtEl>
                                        <p:attrNameLst>
                                          <p:attrName>ppt_x</p:attrName>
                                          <p:attrName>ppt_y</p:attrName>
                                        </p:attrNameLst>
                                      </p:cBhvr>
                                      <p:rCtr x="2695"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peech Bubble: Rectangle with Corners Rounded 8">
            <a:extLst>
              <a:ext uri="{FF2B5EF4-FFF2-40B4-BE49-F238E27FC236}">
                <a16:creationId xmlns:a16="http://schemas.microsoft.com/office/drawing/2014/main" id="{B50B3A76-7E4C-4633-9DBF-47D07D5CA6BD}"/>
              </a:ext>
            </a:extLst>
          </p:cNvPr>
          <p:cNvSpPr/>
          <p:nvPr/>
        </p:nvSpPr>
        <p:spPr>
          <a:xfrm>
            <a:off x="506972" y="1364817"/>
            <a:ext cx="5755767" cy="1100324"/>
          </a:xfrm>
          <a:prstGeom prst="wedgeRoundRectCallout">
            <a:avLst/>
          </a:prstGeom>
          <a:solidFill>
            <a:srgbClr val="FF5757"/>
          </a:solidFill>
        </p:spPr>
        <p:style>
          <a:lnRef idx="3">
            <a:schemeClr val="lt1"/>
          </a:lnRef>
          <a:fillRef idx="1">
            <a:schemeClr val="accent6"/>
          </a:fillRef>
          <a:effectRef idx="1">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dirty="0">
                <a:ln>
                  <a:noFill/>
                </a:ln>
                <a:solidFill>
                  <a:schemeClr val="tx1"/>
                </a:solidFill>
                <a:effectLst/>
                <a:uLnTx/>
                <a:uFillTx/>
                <a:latin typeface="Times New Roman" panose="02020603050405020304" pitchFamily="18" charset="0"/>
              </a:rPr>
              <a:t>Hoa gì trắng xóa núi đồi</a:t>
            </a:r>
          </a:p>
          <a:p>
            <a:pPr marL="0" marR="0" lvl="0" indent="0" algn="ctr" defTabSz="914400" rtl="0" eaLnBrk="1" fontAlgn="auto" latinLnBrk="0" hangingPunct="1">
              <a:lnSpc>
                <a:spcPct val="100000"/>
              </a:lnSpc>
              <a:spcBef>
                <a:spcPts val="0"/>
              </a:spcBef>
              <a:spcAft>
                <a:spcPts val="0"/>
              </a:spcAft>
              <a:buClrTx/>
              <a:buSzTx/>
              <a:buFontTx/>
              <a:buNone/>
              <a:tabLst/>
              <a:defRPr/>
            </a:pPr>
            <a:r>
              <a:rPr lang="vi-VN" sz="2800" dirty="0">
                <a:solidFill>
                  <a:schemeClr val="tx1"/>
                </a:solidFill>
                <a:latin typeface="Times New Roman" panose="02020603050405020304" pitchFamily="18" charset="0"/>
              </a:rPr>
              <a:t>Bản làng thêm đẹp khi trời vào xuân?</a:t>
            </a:r>
            <a:endParaRPr kumimoji="0" lang="vi-VN" sz="2800" b="0" i="0" u="none" strike="noStrike" kern="1200" cap="none" spc="0" normalizeH="0" baseline="0" noProof="0" dirty="0">
              <a:ln>
                <a:noFill/>
              </a:ln>
              <a:solidFill>
                <a:schemeClr val="tx1"/>
              </a:solidFill>
              <a:effectLst/>
              <a:uLnTx/>
              <a:uFillTx/>
              <a:latin typeface="Times New Roman" panose="02020603050405020304" pitchFamily="18" charset="0"/>
            </a:endParaRPr>
          </a:p>
        </p:txBody>
      </p:sp>
      <p:sp>
        <p:nvSpPr>
          <p:cNvPr id="10" name="Rectangle 9">
            <a:extLst>
              <a:ext uri="{FF2B5EF4-FFF2-40B4-BE49-F238E27FC236}">
                <a16:creationId xmlns:a16="http://schemas.microsoft.com/office/drawing/2014/main" id="{04173074-B572-4EAB-A398-34B347DEAF15}"/>
              </a:ext>
            </a:extLst>
          </p:cNvPr>
          <p:cNvSpPr/>
          <p:nvPr/>
        </p:nvSpPr>
        <p:spPr>
          <a:xfrm>
            <a:off x="1286807" y="4853887"/>
            <a:ext cx="3195611" cy="516685"/>
          </a:xfrm>
          <a:prstGeom prst="rect">
            <a:avLst/>
          </a:prstGeom>
          <a:solidFill>
            <a:srgbClr val="FF5757"/>
          </a:solidFill>
          <a:ln>
            <a:solidFill>
              <a:srgbClr val="FF0000"/>
            </a:solidFill>
          </a:ln>
        </p:spPr>
        <p:style>
          <a:lnRef idx="1">
            <a:schemeClr val="accent6"/>
          </a:lnRef>
          <a:fillRef idx="3">
            <a:schemeClr val="accent6"/>
          </a:fillRef>
          <a:effectRef idx="2">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vi-VN" sz="4000" b="1" dirty="0">
                <a:solidFill>
                  <a:schemeClr val="tx1"/>
                </a:solidFill>
                <a:latin typeface="Times New Roman" panose="02020603050405020304" pitchFamily="18" charset="0"/>
              </a:rPr>
              <a:t>Hoa ban</a:t>
            </a:r>
            <a:endParaRPr kumimoji="0" lang="vi-VN" sz="4000" b="1" i="0" u="none" strike="noStrike" kern="1200" cap="none" spc="0" normalizeH="0" baseline="0" noProof="0" dirty="0">
              <a:ln>
                <a:noFill/>
              </a:ln>
              <a:solidFill>
                <a:schemeClr val="tx1"/>
              </a:solidFill>
              <a:effectLst/>
              <a:uLnTx/>
              <a:uFillTx/>
              <a:latin typeface="Times New Roman" panose="02020603050405020304" pitchFamily="18" charset="0"/>
            </a:endParaRPr>
          </a:p>
        </p:txBody>
      </p:sp>
      <p:sp>
        <p:nvSpPr>
          <p:cNvPr id="11" name="Arrow: Pentagon 10">
            <a:hlinkClick r:id="rId2" action="ppaction://hlinksldjump">
              <a:snd r:embed="rId3" name="arrow.wav"/>
            </a:hlinkClick>
            <a:extLst>
              <a:ext uri="{FF2B5EF4-FFF2-40B4-BE49-F238E27FC236}">
                <a16:creationId xmlns:a16="http://schemas.microsoft.com/office/drawing/2014/main" id="{A22B8208-68BF-43ED-B02F-C64EB5D73C58}"/>
              </a:ext>
            </a:extLst>
          </p:cNvPr>
          <p:cNvSpPr/>
          <p:nvPr/>
        </p:nvSpPr>
        <p:spPr>
          <a:xfrm flipH="1">
            <a:off x="9722069" y="6222123"/>
            <a:ext cx="2123090" cy="378373"/>
          </a:xfrm>
          <a:prstGeom prst="homePlate">
            <a:avLst/>
          </a:prstGeom>
          <a:solidFill>
            <a:srgbClr val="FF5757"/>
          </a:soli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dirty="0">
              <a:ln>
                <a:solidFill>
                  <a:schemeClr val="bg1"/>
                </a:solidFill>
              </a:ln>
              <a:solidFill>
                <a:schemeClr val="bg1"/>
              </a:solidFill>
              <a:effectLst/>
              <a:uLnTx/>
              <a:uFillTx/>
              <a:latin typeface="Arial" panose="020B0604020202020204" pitchFamily="34" charset="0"/>
              <a:ea typeface="+mn-ea"/>
              <a:cs typeface="+mn-cs"/>
            </a:endParaRPr>
          </a:p>
        </p:txBody>
      </p:sp>
      <p:pic>
        <p:nvPicPr>
          <p:cNvPr id="3" name="Picture 2">
            <a:extLst>
              <a:ext uri="{FF2B5EF4-FFF2-40B4-BE49-F238E27FC236}">
                <a16:creationId xmlns:a16="http://schemas.microsoft.com/office/drawing/2014/main" id="{67AA2F2B-3146-455E-8F2D-E8F3EA8AFA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50992" y="2865586"/>
            <a:ext cx="4838332" cy="3208024"/>
          </a:xfrm>
          <a:prstGeom prst="rect">
            <a:avLst/>
          </a:prstGeom>
        </p:spPr>
      </p:pic>
      <p:sp>
        <p:nvSpPr>
          <p:cNvPr id="7" name="TextBox 6">
            <a:extLst>
              <a:ext uri="{FF2B5EF4-FFF2-40B4-BE49-F238E27FC236}">
                <a16:creationId xmlns:a16="http://schemas.microsoft.com/office/drawing/2014/main" id="{4C13F7D7-F9E9-4C42-A743-DBD8029368C6}"/>
              </a:ext>
            </a:extLst>
          </p:cNvPr>
          <p:cNvSpPr txBox="1"/>
          <p:nvPr/>
        </p:nvSpPr>
        <p:spPr>
          <a:xfrm>
            <a:off x="4824248" y="150515"/>
            <a:ext cx="6400800" cy="646331"/>
          </a:xfrm>
          <a:prstGeom prst="rect">
            <a:avLst/>
          </a:prstGeom>
          <a:noFill/>
        </p:spPr>
        <p:txBody>
          <a:bodyPr wrap="square" rtlCol="0">
            <a:spAutoFit/>
          </a:bodyPr>
          <a:lstStyle/>
          <a:p>
            <a:r>
              <a:rPr lang="vi-VN" sz="3600" dirty="0">
                <a:latin typeface="+mj-lt"/>
              </a:rPr>
              <a:t>CÂU SỐ 6</a:t>
            </a:r>
          </a:p>
        </p:txBody>
      </p:sp>
      <p:pic>
        <p:nvPicPr>
          <p:cNvPr id="8" name="Picture 7">
            <a:extLst>
              <a:ext uri="{FF2B5EF4-FFF2-40B4-BE49-F238E27FC236}">
                <a16:creationId xmlns:a16="http://schemas.microsoft.com/office/drawing/2014/main" id="{456B35CE-671D-4467-9260-314731B8D52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74442" y="-17013"/>
            <a:ext cx="2276856" cy="981385"/>
          </a:xfrm>
          <a:prstGeom prst="rect">
            <a:avLst/>
          </a:prstGeom>
        </p:spPr>
      </p:pic>
    </p:spTree>
    <p:extLst>
      <p:ext uri="{BB962C8B-B14F-4D97-AF65-F5344CB8AC3E}">
        <p14:creationId xmlns:p14="http://schemas.microsoft.com/office/powerpoint/2010/main" val="1745915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par>
                                <p:cTn id="17" presetID="22" presetClass="entr" presetSubtype="4"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DE0CBC-6862-48BF-A320-92B69D6624C6}"/>
              </a:ext>
            </a:extLst>
          </p:cNvPr>
          <p:cNvSpPr txBox="1"/>
          <p:nvPr/>
        </p:nvSpPr>
        <p:spPr>
          <a:xfrm>
            <a:off x="517600" y="1375614"/>
            <a:ext cx="8668149" cy="584775"/>
          </a:xfrm>
          <a:prstGeom prst="rect">
            <a:avLst/>
          </a:prstGeom>
          <a:noFill/>
        </p:spPr>
        <p:txBody>
          <a:bodyPr wrap="square" rtlCol="0">
            <a:spAutoFit/>
          </a:bodyPr>
          <a:lstStyle/>
          <a:p>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Bài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tập</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đọc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các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em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vừa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học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có</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tên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là</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gì</a:t>
            </a:r>
            <a:r>
              <a:rPr lang="en-US" sz="3200" i="1" dirty="0">
                <a:latin typeface="Times New Roman" panose="02020603050405020304" pitchFamily="18" charset="0"/>
                <a:cs typeface="Times New Roman" panose="02020603050405020304" pitchFamily="18" charset="0"/>
              </a:rPr>
              <a:t>?</a:t>
            </a:r>
            <a:endParaRPr lang="vi-VN" sz="3200" i="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B9111F03-E1EC-4E01-AE53-7E710E187129}"/>
              </a:ext>
            </a:extLst>
          </p:cNvPr>
          <p:cNvSpPr txBox="1"/>
          <p:nvPr/>
        </p:nvSpPr>
        <p:spPr>
          <a:xfrm>
            <a:off x="825859" y="2249657"/>
            <a:ext cx="10540282"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Bài</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tập</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đọc</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vừa</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học</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có</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tên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là</a:t>
            </a:r>
            <a:r>
              <a:rPr lang="en-US" sz="3200" dirty="0">
                <a:solidFill>
                  <a:srgbClr val="0070C0"/>
                </a:solidFill>
                <a:latin typeface="Times New Roman" panose="02020603050405020304" pitchFamily="18" charset="0"/>
                <a:cs typeface="Times New Roman" panose="02020603050405020304" pitchFamily="18" charset="0"/>
              </a:rPr>
              <a:t> </a:t>
            </a:r>
            <a:r>
              <a:rPr lang="en-US" sz="3200" i="1" dirty="0" err="1">
                <a:solidFill>
                  <a:srgbClr val="0070C0"/>
                </a:solidFill>
                <a:latin typeface="Times New Roman" panose="02020603050405020304" pitchFamily="18" charset="0"/>
                <a:cs typeface="Times New Roman" panose="02020603050405020304" pitchFamily="18" charset="0"/>
              </a:rPr>
              <a:t>Dế</a:t>
            </a:r>
            <a:r>
              <a:rPr lang="en-US" sz="3200" i="1" dirty="0">
                <a:solidFill>
                  <a:srgbClr val="0070C0"/>
                </a:solidFill>
                <a:latin typeface="Times New Roman" panose="02020603050405020304" pitchFamily="18" charset="0"/>
                <a:cs typeface="Times New Roman" panose="02020603050405020304" pitchFamily="18" charset="0"/>
              </a:rPr>
              <a:t> </a:t>
            </a:r>
            <a:r>
              <a:rPr lang="en-US" sz="3200" i="1" dirty="0" err="1">
                <a:solidFill>
                  <a:srgbClr val="0070C0"/>
                </a:solidFill>
                <a:latin typeface="Times New Roman" panose="02020603050405020304" pitchFamily="18" charset="0"/>
                <a:cs typeface="Times New Roman" panose="02020603050405020304" pitchFamily="18" charset="0"/>
              </a:rPr>
              <a:t>Mèn</a:t>
            </a:r>
            <a:r>
              <a:rPr lang="en-US" sz="3200" i="1" dirty="0">
                <a:solidFill>
                  <a:srgbClr val="0070C0"/>
                </a:solidFill>
                <a:latin typeface="Times New Roman" panose="02020603050405020304" pitchFamily="18" charset="0"/>
                <a:cs typeface="Times New Roman" panose="02020603050405020304" pitchFamily="18" charset="0"/>
              </a:rPr>
              <a:t> </a:t>
            </a:r>
            <a:r>
              <a:rPr lang="en-US" sz="3200" i="1" dirty="0" err="1">
                <a:solidFill>
                  <a:srgbClr val="0070C0"/>
                </a:solidFill>
                <a:latin typeface="Times New Roman" panose="02020603050405020304" pitchFamily="18" charset="0"/>
                <a:cs typeface="Times New Roman" panose="02020603050405020304" pitchFamily="18" charset="0"/>
              </a:rPr>
              <a:t>bênh</a:t>
            </a:r>
            <a:r>
              <a:rPr lang="en-US" sz="3200" i="1" dirty="0">
                <a:solidFill>
                  <a:srgbClr val="0070C0"/>
                </a:solidFill>
                <a:latin typeface="Times New Roman" panose="02020603050405020304" pitchFamily="18" charset="0"/>
                <a:cs typeface="Times New Roman" panose="02020603050405020304" pitchFamily="18" charset="0"/>
              </a:rPr>
              <a:t> </a:t>
            </a:r>
            <a:r>
              <a:rPr lang="en-US" sz="3200" i="1" dirty="0" err="1">
                <a:solidFill>
                  <a:srgbClr val="0070C0"/>
                </a:solidFill>
                <a:latin typeface="Times New Roman" panose="02020603050405020304" pitchFamily="18" charset="0"/>
                <a:cs typeface="Times New Roman" panose="02020603050405020304" pitchFamily="18" charset="0"/>
              </a:rPr>
              <a:t>vực</a:t>
            </a:r>
            <a:r>
              <a:rPr lang="en-US" sz="3200" i="1" dirty="0">
                <a:solidFill>
                  <a:srgbClr val="0070C0"/>
                </a:solidFill>
                <a:latin typeface="Times New Roman" panose="02020603050405020304" pitchFamily="18" charset="0"/>
                <a:cs typeface="Times New Roman" panose="02020603050405020304" pitchFamily="18" charset="0"/>
              </a:rPr>
              <a:t> </a:t>
            </a:r>
            <a:r>
              <a:rPr lang="en-US" sz="3200" i="1" dirty="0" err="1">
                <a:solidFill>
                  <a:srgbClr val="0070C0"/>
                </a:solidFill>
                <a:latin typeface="Times New Roman" panose="02020603050405020304" pitchFamily="18" charset="0"/>
                <a:cs typeface="Times New Roman" panose="02020603050405020304" pitchFamily="18" charset="0"/>
              </a:rPr>
              <a:t>kẻ</a:t>
            </a:r>
            <a:r>
              <a:rPr lang="en-US" sz="3200" i="1" dirty="0">
                <a:solidFill>
                  <a:srgbClr val="0070C0"/>
                </a:solidFill>
                <a:latin typeface="Times New Roman" panose="02020603050405020304" pitchFamily="18" charset="0"/>
                <a:cs typeface="Times New Roman" panose="02020603050405020304" pitchFamily="18" charset="0"/>
              </a:rPr>
              <a:t> </a:t>
            </a:r>
            <a:r>
              <a:rPr lang="en-US" sz="3200" i="1" dirty="0" err="1">
                <a:solidFill>
                  <a:srgbClr val="0070C0"/>
                </a:solidFill>
                <a:latin typeface="Times New Roman" panose="02020603050405020304" pitchFamily="18" charset="0"/>
                <a:cs typeface="Times New Roman" panose="02020603050405020304" pitchFamily="18" charset="0"/>
              </a:rPr>
              <a:t>yếu</a:t>
            </a:r>
            <a:r>
              <a:rPr lang="en-US" sz="3200" i="1" dirty="0">
                <a:solidFill>
                  <a:srgbClr val="0070C0"/>
                </a:solidFill>
                <a:latin typeface="Times New Roman" panose="02020603050405020304" pitchFamily="18" charset="0"/>
                <a:cs typeface="Times New Roman" panose="02020603050405020304" pitchFamily="18" charset="0"/>
              </a:rPr>
              <a:t>.</a:t>
            </a:r>
            <a:endParaRPr lang="vi-VN" sz="3200" i="1" dirty="0">
              <a:solidFill>
                <a:srgbClr val="0070C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297B5C56-1B69-4A20-B281-A7BF76C9B084}"/>
              </a:ext>
            </a:extLst>
          </p:cNvPr>
          <p:cNvSpPr txBox="1"/>
          <p:nvPr/>
        </p:nvSpPr>
        <p:spPr>
          <a:xfrm>
            <a:off x="517599" y="3022843"/>
            <a:ext cx="10352169" cy="584775"/>
          </a:xfrm>
          <a:prstGeom prst="rect">
            <a:avLst/>
          </a:prstGeom>
          <a:noFill/>
        </p:spPr>
        <p:txBody>
          <a:bodyPr wrap="square" rtlCol="0">
            <a:spAutoFit/>
          </a:bodyPr>
          <a:lstStyle/>
          <a:p>
            <a:r>
              <a:rPr lang="en-US" sz="3200" dirty="0">
                <a:solidFill>
                  <a:srgbClr val="FF0000"/>
                </a:solidFill>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Nêu</a:t>
            </a:r>
            <a:r>
              <a:rPr lang="en-US" sz="3200" i="1" dirty="0">
                <a:latin typeface="Times New Roman" panose="02020603050405020304" pitchFamily="18" charset="0"/>
                <a:cs typeface="Times New Roman" panose="02020603050405020304" pitchFamily="18" charset="0"/>
              </a:rPr>
              <a:t> n</a:t>
            </a:r>
            <a:r>
              <a:rPr lang="vi-VN" sz="3200" i="1" dirty="0">
                <a:latin typeface="Times New Roman" panose="02020603050405020304" pitchFamily="18" charset="0"/>
                <a:cs typeface="Times New Roman" panose="02020603050405020304" pitchFamily="18" charset="0"/>
              </a:rPr>
              <a:t>ội dung bài tập đọc Dế Mèn b</a:t>
            </a:r>
            <a:r>
              <a:rPr lang="en-US" sz="3200" i="1" dirty="0">
                <a:latin typeface="Times New Roman" panose="02020603050405020304" pitchFamily="18" charset="0"/>
                <a:cs typeface="Times New Roman" panose="02020603050405020304" pitchFamily="18" charset="0"/>
              </a:rPr>
              <a:t>ê</a:t>
            </a:r>
            <a:r>
              <a:rPr lang="vi-VN" sz="3200" i="1" dirty="0">
                <a:latin typeface="Times New Roman" panose="02020603050405020304" pitchFamily="18" charset="0"/>
                <a:cs typeface="Times New Roman" panose="02020603050405020304" pitchFamily="18" charset="0"/>
              </a:rPr>
              <a:t>nh việc kẻ yếu.</a:t>
            </a:r>
          </a:p>
        </p:txBody>
      </p:sp>
      <p:sp>
        <p:nvSpPr>
          <p:cNvPr id="5" name="TextBox 4">
            <a:extLst>
              <a:ext uri="{FF2B5EF4-FFF2-40B4-BE49-F238E27FC236}">
                <a16:creationId xmlns:a16="http://schemas.microsoft.com/office/drawing/2014/main" id="{386720AE-4820-4F4B-856F-68D41B4EEEF7}"/>
              </a:ext>
            </a:extLst>
          </p:cNvPr>
          <p:cNvSpPr txBox="1"/>
          <p:nvPr/>
        </p:nvSpPr>
        <p:spPr>
          <a:xfrm>
            <a:off x="825859" y="3896886"/>
            <a:ext cx="10853928" cy="2062103"/>
          </a:xfrm>
          <a:prstGeom prst="rect">
            <a:avLst/>
          </a:prstGeom>
          <a:noFill/>
        </p:spPr>
        <p:txBody>
          <a:bodyPr wrap="square" rtlCol="0">
            <a:spAutoFit/>
          </a:bodyPr>
          <a:lstStyle/>
          <a:p>
            <a:r>
              <a:rPr lang="en-US" sz="3200" dirty="0">
                <a:latin typeface="+mj-lt"/>
              </a:rPr>
              <a:t>	</a:t>
            </a:r>
            <a:r>
              <a:rPr lang="vi-VN" sz="3200" dirty="0">
                <a:latin typeface="+mj-lt"/>
              </a:rPr>
              <a:t> </a:t>
            </a:r>
            <a:r>
              <a:rPr lang="vi-VN" sz="3200" dirty="0">
                <a:solidFill>
                  <a:srgbClr val="0070C0"/>
                </a:solidFill>
                <a:latin typeface="+mj-lt"/>
              </a:rPr>
              <a:t>Ca ngợi Dế Mèn có tấm lòng hào hiệp, sẵn sàng làm việc nghĩa: bênh vực kẻ yếu đuối, đạp đổ những áp bức, bất công trong cuộc sống.</a:t>
            </a:r>
          </a:p>
          <a:p>
            <a:r>
              <a:rPr lang="vi-VN" sz="3200" dirty="0">
                <a:solidFill>
                  <a:srgbClr val="0070C0"/>
                </a:solidFill>
                <a:latin typeface="+mj-lt"/>
              </a:rPr>
              <a:t> </a:t>
            </a:r>
          </a:p>
        </p:txBody>
      </p:sp>
    </p:spTree>
    <p:extLst>
      <p:ext uri="{BB962C8B-B14F-4D97-AF65-F5344CB8AC3E}">
        <p14:creationId xmlns:p14="http://schemas.microsoft.com/office/powerpoint/2010/main" val="3798443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51274F-838F-4DC6-88A4-F7FB99574095}"/>
              </a:ext>
            </a:extLst>
          </p:cNvPr>
          <p:cNvSpPr txBox="1"/>
          <p:nvPr/>
        </p:nvSpPr>
        <p:spPr>
          <a:xfrm>
            <a:off x="0" y="2651760"/>
            <a:ext cx="12192000" cy="1200329"/>
          </a:xfrm>
          <a:prstGeom prst="rect">
            <a:avLst/>
          </a:prstGeom>
          <a:noFill/>
        </p:spPr>
        <p:txBody>
          <a:bodyPr wrap="square" rtlCol="0">
            <a:spAutoFit/>
          </a:bodyPr>
          <a:lstStyle/>
          <a:p>
            <a:pPr algn="ctr"/>
            <a:r>
              <a:rPr lang="en-US" sz="3600" dirty="0">
                <a:solidFill>
                  <a:schemeClr val="bg1"/>
                </a:solidFill>
                <a:latin typeface="Times New Roman" panose="02020603050405020304" pitchFamily="18" charset="0"/>
                <a:cs typeface="Times New Roman" panose="02020603050405020304" pitchFamily="18" charset="0"/>
              </a:rPr>
              <a:t>TIẾT HỌC KẾT THÚC. </a:t>
            </a:r>
          </a:p>
          <a:p>
            <a:pPr algn="ctr"/>
            <a:r>
              <a:rPr lang="en-US" sz="3600" dirty="0">
                <a:solidFill>
                  <a:schemeClr val="bg1"/>
                </a:solidFill>
                <a:latin typeface="Times New Roman" panose="02020603050405020304" pitchFamily="18" charset="0"/>
                <a:cs typeface="Times New Roman" panose="02020603050405020304" pitchFamily="18" charset="0"/>
              </a:rPr>
              <a:t>CHÚC CÁC EM CHĂM NGOAN, HỌC GIỎI</a:t>
            </a:r>
            <a:r>
              <a:rPr lang="en-US" sz="3600" dirty="0">
                <a:solidFill>
                  <a:schemeClr val="bg1"/>
                </a:solidFill>
              </a:rPr>
              <a:t>.</a:t>
            </a:r>
            <a:endParaRPr lang="vi-VN" sz="3600" dirty="0">
              <a:solidFill>
                <a:schemeClr val="bg1"/>
              </a:solidFill>
            </a:endParaRPr>
          </a:p>
        </p:txBody>
      </p:sp>
      <p:sp>
        <p:nvSpPr>
          <p:cNvPr id="3" name="TextBox 2">
            <a:extLst>
              <a:ext uri="{FF2B5EF4-FFF2-40B4-BE49-F238E27FC236}">
                <a16:creationId xmlns:a16="http://schemas.microsoft.com/office/drawing/2014/main" id="{CA1BB2D6-E7F2-497A-B0E5-122DD082987A}"/>
              </a:ext>
            </a:extLst>
          </p:cNvPr>
          <p:cNvSpPr txBox="1"/>
          <p:nvPr/>
        </p:nvSpPr>
        <p:spPr>
          <a:xfrm>
            <a:off x="813816" y="2713315"/>
            <a:ext cx="9957816" cy="1077218"/>
          </a:xfrm>
          <a:prstGeom prst="rect">
            <a:avLst/>
          </a:prstGeom>
          <a:noFill/>
        </p:spPr>
        <p:txBody>
          <a:bodyPr wrap="square" rtlCol="0">
            <a:spAutoFit/>
          </a:bodyPr>
          <a:lstStyle/>
          <a:p>
            <a:pPr algn="ctr"/>
            <a:r>
              <a:rPr lang="vi-VN" sz="3200" b="1" dirty="0">
                <a:latin typeface="+mj-lt"/>
              </a:rPr>
              <a:t>TIẾT HỌC KẾT THÚC.</a:t>
            </a:r>
          </a:p>
          <a:p>
            <a:pPr algn="ctr"/>
            <a:r>
              <a:rPr lang="vi-VN" sz="3200" b="1" dirty="0">
                <a:latin typeface="+mj-lt"/>
              </a:rPr>
              <a:t>CHÚC CÁC EM CHĂM NGOAN HỌC GIỎI</a:t>
            </a:r>
          </a:p>
        </p:txBody>
      </p:sp>
      <p:pic>
        <p:nvPicPr>
          <p:cNvPr id="5" name="Picture 4">
            <a:extLst>
              <a:ext uri="{FF2B5EF4-FFF2-40B4-BE49-F238E27FC236}">
                <a16:creationId xmlns:a16="http://schemas.microsoft.com/office/drawing/2014/main" id="{C3962203-C108-48B8-BAC9-D5114FD96A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0624" y="1052836"/>
            <a:ext cx="10735056" cy="5448548"/>
          </a:xfrm>
          <a:prstGeom prst="rect">
            <a:avLst/>
          </a:prstGeom>
        </p:spPr>
      </p:pic>
    </p:spTree>
    <p:extLst>
      <p:ext uri="{BB962C8B-B14F-4D97-AF65-F5344CB8AC3E}">
        <p14:creationId xmlns:p14="http://schemas.microsoft.com/office/powerpoint/2010/main" val="297750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2.08333E-7 3.7037E-7 C 0.08555 3.7037E-7 0.15534 0.06018 0.15534 0.13472 C 0.15534 0.2088 0.08555 0.26944 -2.08333E-7 0.26944 C -0.08581 0.26944 -0.15534 0.2088 -0.15534 0.13472 C -0.15534 0.06018 -0.08581 3.7037E-7 -2.08333E-7 3.7037E-7 Z " pathEditMode="relative" rAng="0" ptsTypes="AAAAA">
                                      <p:cBhvr>
                                        <p:cTn id="6" dur="2000" fill="hold"/>
                                        <p:tgtEl>
                                          <p:spTgt spid="3"/>
                                        </p:tgtEl>
                                        <p:attrNameLst>
                                          <p:attrName>ppt_x</p:attrName>
                                          <p:attrName>ppt_y</p:attrName>
                                        </p:attrNameLst>
                                      </p:cBhvr>
                                      <p:rCtr x="0" y="1347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39D9F7-B31C-476A-933C-011E17574997}"/>
              </a:ext>
            </a:extLst>
          </p:cNvPr>
          <p:cNvSpPr txBox="1"/>
          <p:nvPr/>
        </p:nvSpPr>
        <p:spPr>
          <a:xfrm>
            <a:off x="-476806" y="2157324"/>
            <a:ext cx="12192000" cy="584775"/>
          </a:xfrm>
          <a:prstGeom prst="rect">
            <a:avLst/>
          </a:prstGeom>
          <a:noFill/>
        </p:spPr>
        <p:txBody>
          <a:bodyPr wrap="square" rtlCol="0">
            <a:spAutoFit/>
          </a:bodyPr>
          <a:lstStyle/>
          <a:p>
            <a:pPr algn="ctr"/>
            <a:r>
              <a:rPr lang="en-US" sz="3200" dirty="0" err="1">
                <a:latin typeface="Times New Roman" panose="02020603050405020304" pitchFamily="18" charset="0"/>
                <a:cs typeface="Times New Roman" panose="02020603050405020304" pitchFamily="18" charset="0"/>
              </a:rPr>
              <a:t>Chính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viết</a:t>
            </a:r>
            <a:r>
              <a:rPr lang="en-US" sz="3200"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416AFC0-3B75-4E1C-83F5-EFBEFF77DAAC}"/>
              </a:ext>
            </a:extLst>
          </p:cNvPr>
          <p:cNvSpPr txBox="1"/>
          <p:nvPr/>
        </p:nvSpPr>
        <p:spPr>
          <a:xfrm>
            <a:off x="2356256" y="2988321"/>
            <a:ext cx="6774575" cy="646331"/>
          </a:xfrm>
          <a:prstGeom prst="rect">
            <a:avLst/>
          </a:prstGeom>
          <a:noFill/>
        </p:spPr>
        <p:txBody>
          <a:bodyPr wrap="square" rtlCol="0">
            <a:spAutoFit/>
          </a:bodyPr>
          <a:lstStyle/>
          <a:p>
            <a:pPr algn="ctr"/>
            <a:r>
              <a:rPr lang="en-US" sz="3600" b="1" i="1" dirty="0" err="1">
                <a:solidFill>
                  <a:srgbClr val="FF0000"/>
                </a:solidFill>
                <a:latin typeface="Times New Roman" panose="02020603050405020304" pitchFamily="18" charset="0"/>
                <a:cs typeface="Times New Roman" panose="02020603050405020304" pitchFamily="18" charset="0"/>
              </a:rPr>
              <a:t>Dế</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FF0000"/>
                </a:solidFill>
                <a:latin typeface="Times New Roman" panose="02020603050405020304" pitchFamily="18" charset="0"/>
                <a:cs typeface="Times New Roman" panose="02020603050405020304" pitchFamily="18" charset="0"/>
              </a:rPr>
              <a:t>Mèn</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FF0000"/>
                </a:solidFill>
                <a:latin typeface="Times New Roman" panose="02020603050405020304" pitchFamily="18" charset="0"/>
                <a:cs typeface="Times New Roman" panose="02020603050405020304" pitchFamily="18" charset="0"/>
              </a:rPr>
              <a:t>bênh</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FF0000"/>
                </a:solidFill>
                <a:latin typeface="Times New Roman" panose="02020603050405020304" pitchFamily="18" charset="0"/>
                <a:cs typeface="Times New Roman" panose="02020603050405020304" pitchFamily="18" charset="0"/>
              </a:rPr>
              <a:t>vực</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FF0000"/>
                </a:solidFill>
                <a:latin typeface="Times New Roman" panose="02020603050405020304" pitchFamily="18" charset="0"/>
                <a:cs typeface="Times New Roman" panose="02020603050405020304" pitchFamily="18" charset="0"/>
              </a:rPr>
              <a:t>kẻ</a:t>
            </a:r>
            <a:r>
              <a:rPr lang="en-US" sz="3600" b="1" i="1" dirty="0">
                <a:solidFill>
                  <a:srgbClr val="FF0000"/>
                </a:solidFill>
                <a:latin typeface="Times New Roman" panose="02020603050405020304" pitchFamily="18" charset="0"/>
                <a:cs typeface="Times New Roman" panose="02020603050405020304" pitchFamily="18" charset="0"/>
              </a:rPr>
              <a:t> </a:t>
            </a:r>
            <a:r>
              <a:rPr lang="en-US" sz="3600" b="1" i="1" dirty="0" err="1">
                <a:solidFill>
                  <a:srgbClr val="FF0000"/>
                </a:solidFill>
                <a:latin typeface="Times New Roman" panose="02020603050405020304" pitchFamily="18" charset="0"/>
                <a:cs typeface="Times New Roman" panose="02020603050405020304" pitchFamily="18" charset="0"/>
              </a:rPr>
              <a:t>yếu</a:t>
            </a:r>
            <a:endParaRPr lang="vi-VN" sz="3600" b="1"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4644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416AFC0-3B75-4E1C-83F5-EFBEFF77DAAC}"/>
              </a:ext>
            </a:extLst>
          </p:cNvPr>
          <p:cNvSpPr txBox="1"/>
          <p:nvPr/>
        </p:nvSpPr>
        <p:spPr>
          <a:xfrm>
            <a:off x="3488571" y="482255"/>
            <a:ext cx="4881381" cy="584775"/>
          </a:xfrm>
          <a:prstGeom prst="rect">
            <a:avLst/>
          </a:prstGeom>
          <a:noFill/>
        </p:spPr>
        <p:txBody>
          <a:bodyPr wrap="square" rtlCol="0">
            <a:spAutoFit/>
          </a:bodyPr>
          <a:lstStyle/>
          <a:p>
            <a:pPr algn="ctr"/>
            <a:r>
              <a:rPr lang="en-US" sz="3200" b="1" dirty="0">
                <a:solidFill>
                  <a:schemeClr val="accent1"/>
                </a:solidFill>
                <a:latin typeface="Times New Roman" panose="02020603050405020304" pitchFamily="18" charset="0"/>
                <a:cs typeface="Times New Roman" panose="02020603050405020304" pitchFamily="18" charset="0"/>
              </a:rPr>
              <a:t>YÊU CẦU CẦN ĐẠT</a:t>
            </a:r>
          </a:p>
        </p:txBody>
      </p:sp>
      <p:sp>
        <p:nvSpPr>
          <p:cNvPr id="5" name="Text Box 16"/>
          <p:cNvSpPr txBox="1">
            <a:spLocks noChangeArrowheads="1"/>
          </p:cNvSpPr>
          <p:nvPr/>
        </p:nvSpPr>
        <p:spPr bwMode="black">
          <a:xfrm>
            <a:off x="1429556" y="1430700"/>
            <a:ext cx="9272788"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Wingdings" panose="05000000000000000000" pitchFamily="2" charset="2"/>
              <a:buChar char="ü"/>
            </a:pP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Nghe</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viết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đúng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chính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tả</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trình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bày</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đúng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một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đoạn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trong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TĐ </a:t>
            </a:r>
            <a:r>
              <a:rPr lang="en-US" sz="3200" b="1" i="1" dirty="0" err="1">
                <a:solidFill>
                  <a:srgbClr val="FF0000"/>
                </a:solidFill>
                <a:latin typeface="Times New Roman" panose="02020603050405020304" pitchFamily="18" charset="0"/>
                <a:cs typeface="Times New Roman" panose="02020603050405020304" pitchFamily="18" charset="0"/>
              </a:rPr>
              <a:t>Dế</a:t>
            </a:r>
            <a:r>
              <a:rPr lang="en-US" sz="3200" b="1" i="1" dirty="0">
                <a:solidFill>
                  <a:srgbClr val="FF0000"/>
                </a:solidFill>
                <a:latin typeface="Times New Roman" panose="02020603050405020304" pitchFamily="18" charset="0"/>
                <a:cs typeface="Times New Roman" panose="02020603050405020304" pitchFamily="18" charset="0"/>
              </a:rPr>
              <a:t> </a:t>
            </a:r>
            <a:r>
              <a:rPr lang="en-US" sz="3200" b="1" i="1" dirty="0" err="1">
                <a:solidFill>
                  <a:srgbClr val="FF0000"/>
                </a:solidFill>
                <a:latin typeface="Times New Roman" panose="02020603050405020304" pitchFamily="18" charset="0"/>
                <a:cs typeface="Times New Roman" panose="02020603050405020304" pitchFamily="18" charset="0"/>
              </a:rPr>
              <a:t>Mèn</a:t>
            </a:r>
            <a:r>
              <a:rPr lang="en-US" sz="3200" b="1" i="1" dirty="0">
                <a:solidFill>
                  <a:srgbClr val="FF0000"/>
                </a:solidFill>
                <a:latin typeface="Times New Roman" panose="02020603050405020304" pitchFamily="18" charset="0"/>
                <a:cs typeface="Times New Roman" panose="02020603050405020304" pitchFamily="18" charset="0"/>
              </a:rPr>
              <a:t> </a:t>
            </a:r>
            <a:r>
              <a:rPr lang="en-US" sz="3200" b="1" i="1" dirty="0" err="1">
                <a:solidFill>
                  <a:srgbClr val="FF0000"/>
                </a:solidFill>
                <a:latin typeface="Times New Roman" panose="02020603050405020304" pitchFamily="18" charset="0"/>
                <a:cs typeface="Times New Roman" panose="02020603050405020304" pitchFamily="18" charset="0"/>
              </a:rPr>
              <a:t>bênh</a:t>
            </a:r>
            <a:r>
              <a:rPr lang="en-US" sz="3200" b="1" i="1" dirty="0">
                <a:solidFill>
                  <a:srgbClr val="FF0000"/>
                </a:solidFill>
                <a:latin typeface="Times New Roman" panose="02020603050405020304" pitchFamily="18" charset="0"/>
                <a:cs typeface="Times New Roman" panose="02020603050405020304" pitchFamily="18" charset="0"/>
              </a:rPr>
              <a:t> </a:t>
            </a:r>
            <a:r>
              <a:rPr lang="en-US" sz="3200" b="1" i="1" dirty="0" err="1">
                <a:solidFill>
                  <a:srgbClr val="FF0000"/>
                </a:solidFill>
                <a:latin typeface="Times New Roman" panose="02020603050405020304" pitchFamily="18" charset="0"/>
                <a:cs typeface="Times New Roman" panose="02020603050405020304" pitchFamily="18" charset="0"/>
              </a:rPr>
              <a:t>vực</a:t>
            </a:r>
            <a:r>
              <a:rPr lang="en-US" sz="3200" b="1" i="1" dirty="0">
                <a:solidFill>
                  <a:srgbClr val="FF0000"/>
                </a:solidFill>
                <a:latin typeface="Times New Roman" panose="02020603050405020304" pitchFamily="18" charset="0"/>
                <a:cs typeface="Times New Roman" panose="02020603050405020304" pitchFamily="18" charset="0"/>
              </a:rPr>
              <a:t> </a:t>
            </a:r>
            <a:r>
              <a:rPr lang="en-US" sz="3200" b="1" i="1" dirty="0" err="1">
                <a:solidFill>
                  <a:srgbClr val="FF0000"/>
                </a:solidFill>
                <a:latin typeface="Times New Roman" panose="02020603050405020304" pitchFamily="18" charset="0"/>
                <a:cs typeface="Times New Roman" panose="02020603050405020304" pitchFamily="18" charset="0"/>
              </a:rPr>
              <a:t>kẻ</a:t>
            </a:r>
            <a:r>
              <a:rPr lang="en-US" sz="3200" b="1" i="1" dirty="0">
                <a:solidFill>
                  <a:srgbClr val="FF0000"/>
                </a:solidFill>
                <a:latin typeface="Times New Roman" panose="02020603050405020304" pitchFamily="18" charset="0"/>
                <a:cs typeface="Times New Roman" panose="02020603050405020304" pitchFamily="18" charset="0"/>
              </a:rPr>
              <a:t> </a:t>
            </a:r>
            <a:r>
              <a:rPr lang="en-US" sz="3200" b="1" i="1" dirty="0" err="1">
                <a:solidFill>
                  <a:srgbClr val="FF0000"/>
                </a:solidFill>
                <a:latin typeface="Times New Roman" panose="02020603050405020304" pitchFamily="18" charset="0"/>
                <a:cs typeface="Times New Roman" panose="02020603050405020304" pitchFamily="18" charset="0"/>
              </a:rPr>
              <a:t>yếu</a:t>
            </a:r>
            <a:r>
              <a:rPr lang="en-US" sz="3200" b="1" dirty="0">
                <a:solidFill>
                  <a:srgbClr val="FF0000"/>
                </a:solidFill>
                <a:latin typeface="Times New Roman" panose="02020603050405020304" pitchFamily="18" charset="0"/>
                <a:cs typeface="Times New Roman" panose="02020603050405020304" pitchFamily="18" charset="0"/>
              </a:rPr>
              <a:t>.</a:t>
            </a:r>
          </a:p>
          <a:p>
            <a:pPr marL="0" indent="0">
              <a:buNone/>
            </a:pPr>
            <a:endParaRPr lang="vi-VN" sz="3200" b="1" dirty="0">
              <a:solidFill>
                <a:srgbClr val="FF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3200" b="1" dirty="0" err="1">
                <a:solidFill>
                  <a:srgbClr val="FF0000"/>
                </a:solidFill>
                <a:latin typeface="Times New Roman" panose="02020603050405020304" pitchFamily="18" charset="0"/>
                <a:cs typeface="Times New Roman" panose="02020603050405020304" pitchFamily="18" charset="0"/>
              </a:rPr>
              <a:t>Làm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đúng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các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tập</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phân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biệt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những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tiếng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âm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đầu</a:t>
            </a:r>
            <a:r>
              <a:rPr lang="en-US" sz="3200" b="1" dirty="0">
                <a:solidFill>
                  <a:srgbClr val="FF0000"/>
                </a:solidFill>
                <a:latin typeface="Times New Roman" panose="02020603050405020304" pitchFamily="18" charset="0"/>
                <a:cs typeface="Times New Roman" panose="02020603050405020304" pitchFamily="18" charset="0"/>
              </a:rPr>
              <a:t> l/n </a:t>
            </a:r>
            <a:r>
              <a:rPr lang="en-US" sz="3200" b="1" dirty="0" err="1">
                <a:solidFill>
                  <a:srgbClr val="FF0000"/>
                </a:solidFill>
                <a:latin typeface="Times New Roman" panose="02020603050405020304" pitchFamily="18" charset="0"/>
                <a:cs typeface="Times New Roman" panose="02020603050405020304" pitchFamily="18" charset="0"/>
              </a:rPr>
              <a:t>thông</a:t>
            </a:r>
            <a:r>
              <a:rPr lang="en-US" sz="3200" b="1" dirty="0">
                <a:solidFill>
                  <a:srgbClr val="FF0000"/>
                </a:solidFill>
                <a:latin typeface="Times New Roman" panose="02020603050405020304" pitchFamily="18" charset="0"/>
                <a:cs typeface="Times New Roman" panose="02020603050405020304" pitchFamily="18" charset="0"/>
              </a:rPr>
              <a:t> qua </a:t>
            </a:r>
            <a:r>
              <a:rPr lang="en-US" sz="3200" b="1" dirty="0" err="1">
                <a:solidFill>
                  <a:srgbClr val="FF0000"/>
                </a:solidFill>
                <a:latin typeface="Times New Roman" panose="02020603050405020304" pitchFamily="18" charset="0"/>
                <a:cs typeface="Times New Roman" panose="02020603050405020304" pitchFamily="18" charset="0"/>
              </a:rPr>
              <a:t>bài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tập</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chính</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tả</a:t>
            </a:r>
            <a:r>
              <a:rPr lang="en-US" sz="3200" b="1" dirty="0">
                <a:solidFill>
                  <a:srgbClr val="FF0000"/>
                </a:solidFill>
                <a:latin typeface="Times New Roman" panose="02020603050405020304" pitchFamily="18" charset="0"/>
                <a:cs typeface="Times New Roman" panose="02020603050405020304" pitchFamily="18" charset="0"/>
              </a:rPr>
              <a:t>.</a:t>
            </a:r>
            <a:endParaRPr lang="vi-VN"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4649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47F100B-5CB2-487C-9138-9AAE8CE60F80}"/>
              </a:ext>
            </a:extLst>
          </p:cNvPr>
          <p:cNvSpPr txBox="1"/>
          <p:nvPr/>
        </p:nvSpPr>
        <p:spPr>
          <a:xfrm>
            <a:off x="873512" y="136238"/>
            <a:ext cx="10214517" cy="6340197"/>
          </a:xfrm>
          <a:prstGeom prst="rect">
            <a:avLst/>
          </a:prstGeom>
          <a:noFill/>
        </p:spPr>
        <p:txBody>
          <a:bodyPr wrap="square" rtlCol="0">
            <a:spAutoFit/>
          </a:bodyPr>
          <a:lstStyle/>
          <a:p>
            <a:pPr algn="ctr"/>
            <a:r>
              <a:rPr lang="vi-VN" sz="3600" b="1" dirty="0">
                <a:latin typeface="HP001" pitchFamily="34" charset="0"/>
              </a:rPr>
              <a:t>Dế Mèn bênh vực kẻ yếu</a:t>
            </a:r>
          </a:p>
          <a:p>
            <a:pPr algn="ctr"/>
            <a:endParaRPr lang="vi-VN" sz="3200" dirty="0">
              <a:latin typeface="+mj-lt"/>
            </a:endParaRPr>
          </a:p>
          <a:p>
            <a:pPr algn="just"/>
            <a:r>
              <a:rPr lang="vi-VN" sz="3200" dirty="0">
                <a:latin typeface="+mj-lt"/>
              </a:rPr>
              <a:t>      </a:t>
            </a:r>
            <a:r>
              <a:rPr lang="vi-VN" sz="3200" b="1" dirty="0">
                <a:latin typeface="HP001" pitchFamily="34" charset="0"/>
              </a:rPr>
              <a:t>Một hôm, qua một vùng cỏ xước xanh dài. Tôi chợt nghe tiếng khóc tỉ tê. Đi được vài bước nữa, tôi gặp chị Nhà Trò ngồi gục đầu bên tảng đá cuội.</a:t>
            </a:r>
          </a:p>
          <a:p>
            <a:pPr algn="just"/>
            <a:r>
              <a:rPr lang="vi-VN" sz="3200" b="1" dirty="0">
                <a:latin typeface="HP001" pitchFamily="34" charset="0"/>
              </a:rPr>
              <a:t>       Chị Nhà Trò đã bé nhỏ lại gầy yếu quá, người bự những phấn, như mới lột. Chị mặc áo thâm dài, đôi chỗ chấm điểm vàng, hai cánh mỏng như cánh bướm non, lại ngắn chùn chùn. Hình như cánh yếu quá, chưa quen mở, mà cho dù có khỏe cũng chẳng bay được xa. Tôi đến gần, chị Nhà Trò vẫn khóc.</a:t>
            </a:r>
          </a:p>
          <a:p>
            <a:br>
              <a:rPr lang="vi-VN" dirty="0"/>
            </a:br>
            <a:br>
              <a:rPr lang="vi-VN" dirty="0"/>
            </a:br>
            <a:endParaRPr lang="vi-VN" dirty="0"/>
          </a:p>
        </p:txBody>
      </p:sp>
      <p:sp>
        <p:nvSpPr>
          <p:cNvPr id="2" name="TextBox 1">
            <a:extLst>
              <a:ext uri="{FF2B5EF4-FFF2-40B4-BE49-F238E27FC236}">
                <a16:creationId xmlns:a16="http://schemas.microsoft.com/office/drawing/2014/main" id="{3EB9DE6F-DEBE-44C9-BC93-6B25AC28474A}"/>
              </a:ext>
            </a:extLst>
          </p:cNvPr>
          <p:cNvSpPr txBox="1"/>
          <p:nvPr/>
        </p:nvSpPr>
        <p:spPr>
          <a:xfrm>
            <a:off x="7704824" y="5902364"/>
            <a:ext cx="3502152" cy="461665"/>
          </a:xfrm>
          <a:prstGeom prst="rect">
            <a:avLst/>
          </a:prstGeom>
          <a:noFill/>
        </p:spPr>
        <p:txBody>
          <a:bodyPr wrap="square" rtlCol="0">
            <a:spAutoFit/>
          </a:bodyPr>
          <a:lstStyle/>
          <a:p>
            <a:r>
              <a:rPr lang="vi-VN" sz="2400" i="1" dirty="0">
                <a:latin typeface="+mj-lt"/>
              </a:rPr>
              <a:t>Theo</a:t>
            </a:r>
            <a:r>
              <a:rPr lang="vi-VN" sz="2400" dirty="0">
                <a:latin typeface="+mj-lt"/>
              </a:rPr>
              <a:t> </a:t>
            </a:r>
            <a:r>
              <a:rPr lang="vi-VN" sz="2400" b="1" dirty="0">
                <a:latin typeface="+mj-lt"/>
              </a:rPr>
              <a:t>TÔ HOÀI</a:t>
            </a:r>
          </a:p>
        </p:txBody>
      </p:sp>
    </p:spTree>
    <p:extLst>
      <p:ext uri="{BB962C8B-B14F-4D97-AF65-F5344CB8AC3E}">
        <p14:creationId xmlns:p14="http://schemas.microsoft.com/office/powerpoint/2010/main" val="1891387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9A2037DE-0C43-49EC-8067-BF695236C6AC}"/>
              </a:ext>
            </a:extLst>
          </p:cNvPr>
          <p:cNvSpPr txBox="1"/>
          <p:nvPr/>
        </p:nvSpPr>
        <p:spPr>
          <a:xfrm>
            <a:off x="969895" y="1675507"/>
            <a:ext cx="5611879" cy="584775"/>
          </a:xfrm>
          <a:prstGeom prst="rect">
            <a:avLst/>
          </a:prstGeom>
          <a:noFill/>
        </p:spPr>
        <p:txBody>
          <a:bodyPr wrap="square" rtlCol="0">
            <a:spAutoFit/>
          </a:bodyPr>
          <a:lstStyle/>
          <a:p>
            <a:r>
              <a:rPr lang="vi-VN" sz="3200" dirty="0">
                <a:solidFill>
                  <a:srgbClr val="FF0000"/>
                </a:solidFill>
                <a:latin typeface="+mj-lt"/>
              </a:rPr>
              <a:t>1. Đoạn trích có mấy đoạn văn?</a:t>
            </a:r>
          </a:p>
        </p:txBody>
      </p:sp>
      <p:sp>
        <p:nvSpPr>
          <p:cNvPr id="12" name="TextBox 11">
            <a:extLst>
              <a:ext uri="{FF2B5EF4-FFF2-40B4-BE49-F238E27FC236}">
                <a16:creationId xmlns:a16="http://schemas.microsoft.com/office/drawing/2014/main" id="{7778C810-6F36-4301-A7FD-31CAEC5FF8E6}"/>
              </a:ext>
            </a:extLst>
          </p:cNvPr>
          <p:cNvSpPr txBox="1"/>
          <p:nvPr/>
        </p:nvSpPr>
        <p:spPr>
          <a:xfrm>
            <a:off x="3126634" y="2591117"/>
            <a:ext cx="6084904" cy="584775"/>
          </a:xfrm>
          <a:prstGeom prst="rect">
            <a:avLst/>
          </a:prstGeom>
          <a:noFill/>
        </p:spPr>
        <p:txBody>
          <a:bodyPr wrap="square" rtlCol="0">
            <a:spAutoFit/>
          </a:bodyPr>
          <a:lstStyle/>
          <a:p>
            <a:r>
              <a:rPr lang="vi-VN" sz="3200" dirty="0">
                <a:solidFill>
                  <a:srgbClr val="0070C0"/>
                </a:solidFill>
                <a:latin typeface="+mj-lt"/>
              </a:rPr>
              <a:t>Đoạn trích có 2 đoạn văn.</a:t>
            </a:r>
          </a:p>
        </p:txBody>
      </p:sp>
      <p:sp>
        <p:nvSpPr>
          <p:cNvPr id="13" name="TextBox 12">
            <a:extLst>
              <a:ext uri="{FF2B5EF4-FFF2-40B4-BE49-F238E27FC236}">
                <a16:creationId xmlns:a16="http://schemas.microsoft.com/office/drawing/2014/main" id="{14488799-6770-4166-981F-2544EA6B9557}"/>
              </a:ext>
            </a:extLst>
          </p:cNvPr>
          <p:cNvSpPr txBox="1"/>
          <p:nvPr/>
        </p:nvSpPr>
        <p:spPr>
          <a:xfrm>
            <a:off x="969894" y="3466664"/>
            <a:ext cx="6084903" cy="584775"/>
          </a:xfrm>
          <a:prstGeom prst="rect">
            <a:avLst/>
          </a:prstGeom>
          <a:noFill/>
        </p:spPr>
        <p:txBody>
          <a:bodyPr wrap="square" rtlCol="0">
            <a:spAutoFit/>
          </a:bodyPr>
          <a:lstStyle/>
          <a:p>
            <a:r>
              <a:rPr lang="vi-VN" sz="3200" dirty="0">
                <a:solidFill>
                  <a:srgbClr val="FF0000"/>
                </a:solidFill>
                <a:latin typeface="+mj-lt"/>
              </a:rPr>
              <a:t>2. Mỗi đoạn văn có bao nhiêu câu?</a:t>
            </a:r>
          </a:p>
        </p:txBody>
      </p:sp>
      <p:sp>
        <p:nvSpPr>
          <p:cNvPr id="14" name="TextBox 13">
            <a:extLst>
              <a:ext uri="{FF2B5EF4-FFF2-40B4-BE49-F238E27FC236}">
                <a16:creationId xmlns:a16="http://schemas.microsoft.com/office/drawing/2014/main" id="{8C764016-3263-421F-AF5B-5441A44E4738}"/>
              </a:ext>
            </a:extLst>
          </p:cNvPr>
          <p:cNvSpPr txBox="1"/>
          <p:nvPr/>
        </p:nvSpPr>
        <p:spPr>
          <a:xfrm>
            <a:off x="3162693" y="4342211"/>
            <a:ext cx="4548630" cy="1077218"/>
          </a:xfrm>
          <a:prstGeom prst="rect">
            <a:avLst/>
          </a:prstGeom>
          <a:noFill/>
        </p:spPr>
        <p:txBody>
          <a:bodyPr wrap="square" rtlCol="0">
            <a:spAutoFit/>
          </a:bodyPr>
          <a:lstStyle/>
          <a:p>
            <a:pPr marL="285750" indent="-285750">
              <a:buFontTx/>
              <a:buChar char="-"/>
            </a:pPr>
            <a:r>
              <a:rPr lang="vi-VN" sz="3200" dirty="0">
                <a:solidFill>
                  <a:srgbClr val="0070C0"/>
                </a:solidFill>
                <a:latin typeface="+mj-lt"/>
              </a:rPr>
              <a:t>Đoạn 1: gồm 2 câu</a:t>
            </a:r>
          </a:p>
          <a:p>
            <a:pPr marL="285750" indent="-285750">
              <a:buFontTx/>
              <a:buChar char="-"/>
            </a:pPr>
            <a:r>
              <a:rPr lang="vi-VN" sz="3200" dirty="0">
                <a:solidFill>
                  <a:srgbClr val="0070C0"/>
                </a:solidFill>
                <a:latin typeface="+mj-lt"/>
              </a:rPr>
              <a:t>Đoạn 2: gồm 4 câu</a:t>
            </a:r>
          </a:p>
        </p:txBody>
      </p:sp>
    </p:spTree>
    <p:extLst>
      <p:ext uri="{BB962C8B-B14F-4D97-AF65-F5344CB8AC3E}">
        <p14:creationId xmlns:p14="http://schemas.microsoft.com/office/powerpoint/2010/main" val="3291717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additive="base">
                                        <p:cTn id="20" dur="500" fill="hold"/>
                                        <p:tgtEl>
                                          <p:spTgt spid="13"/>
                                        </p:tgtEl>
                                        <p:attrNameLst>
                                          <p:attrName>ppt_x</p:attrName>
                                        </p:attrNameLst>
                                      </p:cBhvr>
                                      <p:tavLst>
                                        <p:tav tm="0">
                                          <p:val>
                                            <p:strVal val="#ppt_x"/>
                                          </p:val>
                                        </p:tav>
                                        <p:tav tm="100000">
                                          <p:val>
                                            <p:strVal val="#ppt_x"/>
                                          </p:val>
                                        </p:tav>
                                      </p:tavLst>
                                    </p:anim>
                                    <p:anim calcmode="lin" valueType="num">
                                      <p:cBhvr additive="base">
                                        <p:cTn id="2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47F100B-5CB2-487C-9138-9AAE8CE60F80}"/>
              </a:ext>
            </a:extLst>
          </p:cNvPr>
          <p:cNvSpPr txBox="1"/>
          <p:nvPr/>
        </p:nvSpPr>
        <p:spPr>
          <a:xfrm>
            <a:off x="873512" y="136238"/>
            <a:ext cx="10428472" cy="4401205"/>
          </a:xfrm>
          <a:prstGeom prst="rect">
            <a:avLst/>
          </a:prstGeom>
          <a:noFill/>
        </p:spPr>
        <p:txBody>
          <a:bodyPr wrap="square" rtlCol="0">
            <a:spAutoFit/>
          </a:bodyPr>
          <a:lstStyle/>
          <a:p>
            <a:pPr algn="ctr"/>
            <a:r>
              <a:rPr lang="vi-VN" sz="3600" b="1" dirty="0">
                <a:latin typeface="+mj-lt"/>
              </a:rPr>
              <a:t>Dế Mèn bênh bực kẻ yếu</a:t>
            </a:r>
          </a:p>
          <a:p>
            <a:pPr algn="ctr"/>
            <a:endParaRPr lang="vi-VN" sz="3200" dirty="0">
              <a:latin typeface="+mj-lt"/>
            </a:endParaRPr>
          </a:p>
          <a:p>
            <a:r>
              <a:rPr lang="vi-VN" sz="3200" dirty="0">
                <a:latin typeface="+mj-lt"/>
              </a:rPr>
              <a:t>     </a:t>
            </a:r>
            <a:r>
              <a:rPr lang="vi-VN" sz="2400" dirty="0">
                <a:latin typeface="+mj-lt"/>
              </a:rPr>
              <a:t> Một hôm, qua một vùng cỏ xước xanh dài. Tôi chợt nghe tiếng khóc tỉ tê. Đi được vài bước nữa, tôi gặp chị Nhà Trò ngồi gục đầu bên tảng đá cuội.</a:t>
            </a:r>
          </a:p>
          <a:p>
            <a:r>
              <a:rPr lang="vi-VN" sz="2400" dirty="0">
                <a:latin typeface="+mj-lt"/>
              </a:rPr>
              <a:t>        Chị Nhà Trò đã bé nhỏ lại gầy yếu quá, người bự những phấn, như mới lột. Chị mặc áo thâm dài, đôi chỗ chấm điểm vàng, hai cánh mỏng như cánh bướm non, lại ngắn chùn chùn. Hình như cánh yếu quá, chưa quen mở, mà cho dù có khỏe cũng chẳng bay được xa. Tôi đến gần, chị Nhà Trò vẫn khóc.</a:t>
            </a:r>
          </a:p>
          <a:p>
            <a:br>
              <a:rPr lang="vi-VN" sz="2400" dirty="0"/>
            </a:br>
            <a:br>
              <a:rPr lang="vi-VN" dirty="0"/>
            </a:br>
            <a:endParaRPr lang="vi-VN" dirty="0"/>
          </a:p>
        </p:txBody>
      </p:sp>
      <p:sp>
        <p:nvSpPr>
          <p:cNvPr id="7" name="TextBox 6">
            <a:extLst>
              <a:ext uri="{FF2B5EF4-FFF2-40B4-BE49-F238E27FC236}">
                <a16:creationId xmlns:a16="http://schemas.microsoft.com/office/drawing/2014/main" id="{0369BB7E-E18D-4E22-82F0-384FBC4A649D}"/>
              </a:ext>
            </a:extLst>
          </p:cNvPr>
          <p:cNvSpPr txBox="1"/>
          <p:nvPr/>
        </p:nvSpPr>
        <p:spPr>
          <a:xfrm>
            <a:off x="799468" y="3782485"/>
            <a:ext cx="8390252" cy="954107"/>
          </a:xfrm>
          <a:prstGeom prst="rect">
            <a:avLst/>
          </a:prstGeom>
          <a:noFill/>
        </p:spPr>
        <p:txBody>
          <a:bodyPr wrap="square" rtlCol="0">
            <a:spAutoFit/>
          </a:bodyPr>
          <a:lstStyle/>
          <a:p>
            <a:r>
              <a:rPr lang="vi-VN" sz="2800" dirty="0">
                <a:solidFill>
                  <a:srgbClr val="FF0000"/>
                </a:solidFill>
                <a:latin typeface="+mj-lt"/>
              </a:rPr>
              <a:t>3. Trong mỗi đoạn trích có những chữ nào phải viết hoa?        </a:t>
            </a:r>
          </a:p>
          <a:p>
            <a:r>
              <a:rPr lang="vi-VN" sz="2800" dirty="0">
                <a:solidFill>
                  <a:srgbClr val="FF0000"/>
                </a:solidFill>
                <a:latin typeface="+mj-lt"/>
              </a:rPr>
              <a:t>    Vì sao phải viết hoa?</a:t>
            </a:r>
          </a:p>
        </p:txBody>
      </p:sp>
      <p:sp>
        <p:nvSpPr>
          <p:cNvPr id="8" name="TextBox 7">
            <a:extLst>
              <a:ext uri="{FF2B5EF4-FFF2-40B4-BE49-F238E27FC236}">
                <a16:creationId xmlns:a16="http://schemas.microsoft.com/office/drawing/2014/main" id="{8C4F06F7-865D-4DE2-95B2-5E8EE8A49ACC}"/>
              </a:ext>
            </a:extLst>
          </p:cNvPr>
          <p:cNvSpPr txBox="1"/>
          <p:nvPr/>
        </p:nvSpPr>
        <p:spPr>
          <a:xfrm>
            <a:off x="2226824" y="4924875"/>
            <a:ext cx="8199438" cy="954107"/>
          </a:xfrm>
          <a:prstGeom prst="rect">
            <a:avLst/>
          </a:prstGeom>
          <a:noFill/>
        </p:spPr>
        <p:txBody>
          <a:bodyPr wrap="square" rtlCol="0">
            <a:spAutoFit/>
          </a:bodyPr>
          <a:lstStyle/>
          <a:p>
            <a:r>
              <a:rPr lang="vi-VN" sz="2800" dirty="0">
                <a:solidFill>
                  <a:srgbClr val="0070C0"/>
                </a:solidFill>
                <a:latin typeface="+mj-lt"/>
              </a:rPr>
              <a:t>Vì đây là những chữ đầu câu, chữ đầu đoạn và những chữ ghi tên riêng nên yêu cầu chúng ta phải viết hoa. </a:t>
            </a:r>
          </a:p>
        </p:txBody>
      </p:sp>
      <p:cxnSp>
        <p:nvCxnSpPr>
          <p:cNvPr id="3" name="Straight Connector 2">
            <a:extLst>
              <a:ext uri="{FF2B5EF4-FFF2-40B4-BE49-F238E27FC236}">
                <a16:creationId xmlns:a16="http://schemas.microsoft.com/office/drawing/2014/main" id="{03EC23BD-C3FC-464D-870E-C7F4D012DBCE}"/>
              </a:ext>
            </a:extLst>
          </p:cNvPr>
          <p:cNvCxnSpPr>
            <a:cxnSpLocks/>
          </p:cNvCxnSpPr>
          <p:nvPr/>
        </p:nvCxnSpPr>
        <p:spPr>
          <a:xfrm>
            <a:off x="1524000" y="1714500"/>
            <a:ext cx="561975"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5" name="Straight Connector 14">
            <a:extLst>
              <a:ext uri="{FF2B5EF4-FFF2-40B4-BE49-F238E27FC236}">
                <a16:creationId xmlns:a16="http://schemas.microsoft.com/office/drawing/2014/main" id="{33274B53-F01C-45AA-A3C0-1303C6048BB1}"/>
              </a:ext>
            </a:extLst>
          </p:cNvPr>
          <p:cNvCxnSpPr>
            <a:cxnSpLocks/>
          </p:cNvCxnSpPr>
          <p:nvPr/>
        </p:nvCxnSpPr>
        <p:spPr>
          <a:xfrm>
            <a:off x="6819900" y="1714500"/>
            <a:ext cx="476250"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6" name="Straight Connector 15">
            <a:extLst>
              <a:ext uri="{FF2B5EF4-FFF2-40B4-BE49-F238E27FC236}">
                <a16:creationId xmlns:a16="http://schemas.microsoft.com/office/drawing/2014/main" id="{A9536F0D-F408-4054-9C0F-AB19CDEA3699}"/>
              </a:ext>
            </a:extLst>
          </p:cNvPr>
          <p:cNvCxnSpPr>
            <a:cxnSpLocks/>
          </p:cNvCxnSpPr>
          <p:nvPr/>
        </p:nvCxnSpPr>
        <p:spPr>
          <a:xfrm>
            <a:off x="10534650" y="1714500"/>
            <a:ext cx="361950"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C070C90E-8B40-41F3-B385-4565A98DFD1C}"/>
              </a:ext>
            </a:extLst>
          </p:cNvPr>
          <p:cNvCxnSpPr>
            <a:cxnSpLocks/>
          </p:cNvCxnSpPr>
          <p:nvPr/>
        </p:nvCxnSpPr>
        <p:spPr>
          <a:xfrm>
            <a:off x="4752975" y="2095500"/>
            <a:ext cx="1019175"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0BA2A218-941B-400C-9C88-99094EF56096}"/>
              </a:ext>
            </a:extLst>
          </p:cNvPr>
          <p:cNvCxnSpPr>
            <a:cxnSpLocks/>
          </p:cNvCxnSpPr>
          <p:nvPr/>
        </p:nvCxnSpPr>
        <p:spPr>
          <a:xfrm>
            <a:off x="1524000" y="2457450"/>
            <a:ext cx="1581150"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20" name="Straight Connector 19">
            <a:extLst>
              <a:ext uri="{FF2B5EF4-FFF2-40B4-BE49-F238E27FC236}">
                <a16:creationId xmlns:a16="http://schemas.microsoft.com/office/drawing/2014/main" id="{7BD8DFCE-B241-4039-BCB7-5DA9E7282C41}"/>
              </a:ext>
            </a:extLst>
          </p:cNvPr>
          <p:cNvCxnSpPr>
            <a:cxnSpLocks/>
          </p:cNvCxnSpPr>
          <p:nvPr/>
        </p:nvCxnSpPr>
        <p:spPr>
          <a:xfrm>
            <a:off x="962025" y="2819400"/>
            <a:ext cx="476250"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22" name="Straight Connector 21">
            <a:extLst>
              <a:ext uri="{FF2B5EF4-FFF2-40B4-BE49-F238E27FC236}">
                <a16:creationId xmlns:a16="http://schemas.microsoft.com/office/drawing/2014/main" id="{2C0B5853-9A54-4A45-B2DA-DC1E10461FC2}"/>
              </a:ext>
            </a:extLst>
          </p:cNvPr>
          <p:cNvCxnSpPr>
            <a:cxnSpLocks/>
          </p:cNvCxnSpPr>
          <p:nvPr/>
        </p:nvCxnSpPr>
        <p:spPr>
          <a:xfrm>
            <a:off x="3409950" y="3190875"/>
            <a:ext cx="609600"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24" name="Straight Connector 23">
            <a:extLst>
              <a:ext uri="{FF2B5EF4-FFF2-40B4-BE49-F238E27FC236}">
                <a16:creationId xmlns:a16="http://schemas.microsoft.com/office/drawing/2014/main" id="{57CBD85A-D797-40AD-A84A-A683BD76FF3E}"/>
              </a:ext>
            </a:extLst>
          </p:cNvPr>
          <p:cNvCxnSpPr>
            <a:cxnSpLocks/>
          </p:cNvCxnSpPr>
          <p:nvPr/>
        </p:nvCxnSpPr>
        <p:spPr>
          <a:xfrm>
            <a:off x="6096000" y="3600450"/>
            <a:ext cx="1019175"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27" name="Straight Connector 26">
            <a:extLst>
              <a:ext uri="{FF2B5EF4-FFF2-40B4-BE49-F238E27FC236}">
                <a16:creationId xmlns:a16="http://schemas.microsoft.com/office/drawing/2014/main" id="{E7E1AB40-9434-47AC-A533-7E3F8B247DF5}"/>
              </a:ext>
            </a:extLst>
          </p:cNvPr>
          <p:cNvCxnSpPr>
            <a:cxnSpLocks/>
          </p:cNvCxnSpPr>
          <p:nvPr/>
        </p:nvCxnSpPr>
        <p:spPr>
          <a:xfrm>
            <a:off x="4086225" y="3600450"/>
            <a:ext cx="447675" cy="0"/>
          </a:xfrm>
          <a:prstGeom prst="line">
            <a:avLst/>
          </a:prstGeom>
          <a:ln w="3810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823638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ppt_x"/>
                                          </p:val>
                                        </p:tav>
                                        <p:tav tm="100000">
                                          <p:val>
                                            <p:strVal val="#ppt_x"/>
                                          </p:val>
                                        </p:tav>
                                      </p:tavLst>
                                    </p:anim>
                                    <p:anim calcmode="lin" valueType="num">
                                      <p:cBhvr additive="base">
                                        <p:cTn id="16" dur="500" fill="hold"/>
                                        <p:tgtEl>
                                          <p:spTgt spid="1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ppt_x"/>
                                          </p:val>
                                        </p:tav>
                                        <p:tav tm="100000">
                                          <p:val>
                                            <p:strVal val="#ppt_x"/>
                                          </p:val>
                                        </p:tav>
                                      </p:tavLst>
                                    </p:anim>
                                    <p:anim calcmode="lin" valueType="num">
                                      <p:cBhvr additive="base">
                                        <p:cTn id="24" dur="500" fill="hold"/>
                                        <p:tgtEl>
                                          <p:spTgt spid="18"/>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500" fill="hold"/>
                                        <p:tgtEl>
                                          <p:spTgt spid="20"/>
                                        </p:tgtEl>
                                        <p:attrNameLst>
                                          <p:attrName>ppt_x</p:attrName>
                                        </p:attrNameLst>
                                      </p:cBhvr>
                                      <p:tavLst>
                                        <p:tav tm="0">
                                          <p:val>
                                            <p:strVal val="#ppt_x"/>
                                          </p:val>
                                        </p:tav>
                                        <p:tav tm="100000">
                                          <p:val>
                                            <p:strVal val="#ppt_x"/>
                                          </p:val>
                                        </p:tav>
                                      </p:tavLst>
                                    </p:anim>
                                    <p:anim calcmode="lin" valueType="num">
                                      <p:cBhvr additive="base">
                                        <p:cTn id="28" dur="500" fill="hold"/>
                                        <p:tgtEl>
                                          <p:spTgt spid="20"/>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500" fill="hold"/>
                                        <p:tgtEl>
                                          <p:spTgt spid="27"/>
                                        </p:tgtEl>
                                        <p:attrNameLst>
                                          <p:attrName>ppt_x</p:attrName>
                                        </p:attrNameLst>
                                      </p:cBhvr>
                                      <p:tavLst>
                                        <p:tav tm="0">
                                          <p:val>
                                            <p:strVal val="#ppt_x"/>
                                          </p:val>
                                        </p:tav>
                                        <p:tav tm="100000">
                                          <p:val>
                                            <p:strVal val="#ppt_x"/>
                                          </p:val>
                                        </p:tav>
                                      </p:tavLst>
                                    </p:anim>
                                    <p:anim calcmode="lin" valueType="num">
                                      <p:cBhvr additive="base">
                                        <p:cTn id="32" dur="500" fill="hold"/>
                                        <p:tgtEl>
                                          <p:spTgt spid="27"/>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additive="base">
                                        <p:cTn id="35" dur="500" fill="hold"/>
                                        <p:tgtEl>
                                          <p:spTgt spid="24"/>
                                        </p:tgtEl>
                                        <p:attrNameLst>
                                          <p:attrName>ppt_x</p:attrName>
                                        </p:attrNameLst>
                                      </p:cBhvr>
                                      <p:tavLst>
                                        <p:tav tm="0">
                                          <p:val>
                                            <p:strVal val="#ppt_x"/>
                                          </p:val>
                                        </p:tav>
                                        <p:tav tm="100000">
                                          <p:val>
                                            <p:strVal val="#ppt_x"/>
                                          </p:val>
                                        </p:tav>
                                      </p:tavLst>
                                    </p:anim>
                                    <p:anim calcmode="lin" valueType="num">
                                      <p:cBhvr additive="base">
                                        <p:cTn id="36" dur="500" fill="hold"/>
                                        <p:tgtEl>
                                          <p:spTgt spid="24"/>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additive="base">
                                        <p:cTn id="39" dur="500" fill="hold"/>
                                        <p:tgtEl>
                                          <p:spTgt spid="22"/>
                                        </p:tgtEl>
                                        <p:attrNameLst>
                                          <p:attrName>ppt_x</p:attrName>
                                        </p:attrNameLst>
                                      </p:cBhvr>
                                      <p:tavLst>
                                        <p:tav tm="0">
                                          <p:val>
                                            <p:strVal val="#ppt_x"/>
                                          </p:val>
                                        </p:tav>
                                        <p:tav tm="100000">
                                          <p:val>
                                            <p:strVal val="#ppt_x"/>
                                          </p:val>
                                        </p:tav>
                                      </p:tavLst>
                                    </p:anim>
                                    <p:anim calcmode="lin" valueType="num">
                                      <p:cBhvr additive="base">
                                        <p:cTn id="4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1000"/>
                                        <p:tgtEl>
                                          <p:spTgt spid="8"/>
                                        </p:tgtEl>
                                      </p:cBhvr>
                                    </p:animEffect>
                                    <p:anim calcmode="lin" valueType="num">
                                      <p:cBhvr>
                                        <p:cTn id="46" dur="1000" fill="hold"/>
                                        <p:tgtEl>
                                          <p:spTgt spid="8"/>
                                        </p:tgtEl>
                                        <p:attrNameLst>
                                          <p:attrName>ppt_x</p:attrName>
                                        </p:attrNameLst>
                                      </p:cBhvr>
                                      <p:tavLst>
                                        <p:tav tm="0">
                                          <p:val>
                                            <p:strVal val="#ppt_x"/>
                                          </p:val>
                                        </p:tav>
                                        <p:tav tm="100000">
                                          <p:val>
                                            <p:strVal val="#ppt_x"/>
                                          </p:val>
                                        </p:tav>
                                      </p:tavLst>
                                    </p:anim>
                                    <p:anim calcmode="lin" valueType="num">
                                      <p:cBhvr>
                                        <p:cTn id="4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47F100B-5CB2-487C-9138-9AAE8CE60F80}"/>
              </a:ext>
            </a:extLst>
          </p:cNvPr>
          <p:cNvSpPr txBox="1"/>
          <p:nvPr/>
        </p:nvSpPr>
        <p:spPr>
          <a:xfrm>
            <a:off x="873512" y="136238"/>
            <a:ext cx="10428472" cy="4401205"/>
          </a:xfrm>
          <a:prstGeom prst="rect">
            <a:avLst/>
          </a:prstGeom>
          <a:noFill/>
        </p:spPr>
        <p:txBody>
          <a:bodyPr wrap="square" rtlCol="0">
            <a:spAutoFit/>
          </a:bodyPr>
          <a:lstStyle/>
          <a:p>
            <a:pPr algn="ctr"/>
            <a:r>
              <a:rPr lang="vi-VN" sz="3600" b="1" dirty="0">
                <a:latin typeface="+mj-lt"/>
              </a:rPr>
              <a:t>Dế Mèn bênh bực kẻ yếu</a:t>
            </a:r>
          </a:p>
          <a:p>
            <a:pPr algn="ctr"/>
            <a:endParaRPr lang="vi-VN" sz="3200" dirty="0">
              <a:latin typeface="+mj-lt"/>
            </a:endParaRPr>
          </a:p>
          <a:p>
            <a:r>
              <a:rPr lang="vi-VN" sz="3200" dirty="0">
                <a:latin typeface="+mj-lt"/>
              </a:rPr>
              <a:t>     </a:t>
            </a:r>
            <a:r>
              <a:rPr lang="vi-VN" sz="2400" dirty="0">
                <a:latin typeface="+mj-lt"/>
              </a:rPr>
              <a:t> Một hôm, qua một vùng cỏ xước xanh dài. Tôi chợt nghe tiếng khóc tỉ tê. Đi được vài bước nữa, tôi gặp chị Nhà Trò ngồi gục đầu bên tảng đá cuội.</a:t>
            </a:r>
          </a:p>
          <a:p>
            <a:r>
              <a:rPr lang="vi-VN" sz="2400" dirty="0">
                <a:latin typeface="+mj-lt"/>
              </a:rPr>
              <a:t>        Chị Nhà Trò đã bé nhỏ lại gầy yếu quá, người bự những phấn, như mới lột. Chị mặc áo thâm dài, đôi chỗ chấm điểm vàng, hai cánh mỏng như cánh bướm non, lại ngắn chùn chùn. Hình như cánh yếu quá, chưa quen mở, mà cho dù có khỏe cũng chẳng bay được xa. Tôi đến gần, chị Nhà Trò vẫn khóc.</a:t>
            </a:r>
          </a:p>
          <a:p>
            <a:br>
              <a:rPr lang="vi-VN" sz="2400" dirty="0"/>
            </a:br>
            <a:br>
              <a:rPr lang="vi-VN" dirty="0"/>
            </a:br>
            <a:endParaRPr lang="vi-VN" dirty="0"/>
          </a:p>
        </p:txBody>
      </p:sp>
      <p:cxnSp>
        <p:nvCxnSpPr>
          <p:cNvPr id="17" name="Straight Connector 16">
            <a:extLst>
              <a:ext uri="{FF2B5EF4-FFF2-40B4-BE49-F238E27FC236}">
                <a16:creationId xmlns:a16="http://schemas.microsoft.com/office/drawing/2014/main" id="{C070C90E-8B40-41F3-B385-4565A98DFD1C}"/>
              </a:ext>
            </a:extLst>
          </p:cNvPr>
          <p:cNvCxnSpPr>
            <a:cxnSpLocks/>
          </p:cNvCxnSpPr>
          <p:nvPr/>
        </p:nvCxnSpPr>
        <p:spPr>
          <a:xfrm>
            <a:off x="4746047" y="2060725"/>
            <a:ext cx="1019175"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8" name="Straight Connector 17">
            <a:extLst>
              <a:ext uri="{FF2B5EF4-FFF2-40B4-BE49-F238E27FC236}">
                <a16:creationId xmlns:a16="http://schemas.microsoft.com/office/drawing/2014/main" id="{0BA2A218-941B-400C-9C88-99094EF56096}"/>
              </a:ext>
            </a:extLst>
          </p:cNvPr>
          <p:cNvCxnSpPr>
            <a:cxnSpLocks/>
          </p:cNvCxnSpPr>
          <p:nvPr/>
        </p:nvCxnSpPr>
        <p:spPr>
          <a:xfrm>
            <a:off x="2075688" y="2457450"/>
            <a:ext cx="1029462"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22" name="Straight Connector 21">
            <a:extLst>
              <a:ext uri="{FF2B5EF4-FFF2-40B4-BE49-F238E27FC236}">
                <a16:creationId xmlns:a16="http://schemas.microsoft.com/office/drawing/2014/main" id="{2C0B5853-9A54-4A45-B2DA-DC1E10461FC2}"/>
              </a:ext>
            </a:extLst>
          </p:cNvPr>
          <p:cNvCxnSpPr>
            <a:cxnSpLocks/>
          </p:cNvCxnSpPr>
          <p:nvPr/>
        </p:nvCxnSpPr>
        <p:spPr>
          <a:xfrm>
            <a:off x="9772927" y="2415886"/>
            <a:ext cx="815409"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24" name="Straight Connector 23">
            <a:extLst>
              <a:ext uri="{FF2B5EF4-FFF2-40B4-BE49-F238E27FC236}">
                <a16:creationId xmlns:a16="http://schemas.microsoft.com/office/drawing/2014/main" id="{57CBD85A-D797-40AD-A84A-A683BD76FF3E}"/>
              </a:ext>
            </a:extLst>
          </p:cNvPr>
          <p:cNvCxnSpPr>
            <a:cxnSpLocks/>
          </p:cNvCxnSpPr>
          <p:nvPr/>
        </p:nvCxnSpPr>
        <p:spPr>
          <a:xfrm>
            <a:off x="9831844" y="2796218"/>
            <a:ext cx="1240108" cy="0"/>
          </a:xfrm>
          <a:prstGeom prst="line">
            <a:avLst/>
          </a:prstGeom>
          <a:ln w="38100"/>
        </p:spPr>
        <p:style>
          <a:lnRef idx="1">
            <a:schemeClr val="accent2"/>
          </a:lnRef>
          <a:fillRef idx="0">
            <a:schemeClr val="accent2"/>
          </a:fillRef>
          <a:effectRef idx="0">
            <a:schemeClr val="accent2"/>
          </a:effectRef>
          <a:fontRef idx="minor">
            <a:schemeClr val="tx1"/>
          </a:fontRef>
        </p:style>
      </p:cxnSp>
      <p:sp>
        <p:nvSpPr>
          <p:cNvPr id="19" name="TextBox 18">
            <a:extLst>
              <a:ext uri="{FF2B5EF4-FFF2-40B4-BE49-F238E27FC236}">
                <a16:creationId xmlns:a16="http://schemas.microsoft.com/office/drawing/2014/main" id="{C7FB1C3B-C847-4FBB-A5F3-25EE985A9667}"/>
              </a:ext>
            </a:extLst>
          </p:cNvPr>
          <p:cNvSpPr txBox="1"/>
          <p:nvPr/>
        </p:nvSpPr>
        <p:spPr>
          <a:xfrm>
            <a:off x="850392" y="3780308"/>
            <a:ext cx="6666571"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4. </a:t>
            </a:r>
            <a:r>
              <a:rPr lang="en-US" sz="2800" dirty="0" err="1">
                <a:solidFill>
                  <a:srgbClr val="FF0000"/>
                </a:solidFill>
                <a:latin typeface="Times New Roman" panose="02020603050405020304" pitchFamily="18" charset="0"/>
                <a:cs typeface="Times New Roman" panose="02020603050405020304" pitchFamily="18" charset="0"/>
              </a:rPr>
              <a:t>Đoạn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trích</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cho</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em</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biết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về</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điều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gì</a:t>
            </a:r>
            <a:r>
              <a:rPr lang="en-US" sz="2800" dirty="0">
                <a:solidFill>
                  <a:srgbClr val="FF0000"/>
                </a:solidFill>
                <a:latin typeface="Times New Roman" panose="02020603050405020304" pitchFamily="18" charset="0"/>
                <a:cs typeface="Times New Roman" panose="02020603050405020304" pitchFamily="18" charset="0"/>
              </a:rPr>
              <a:t>?</a:t>
            </a:r>
            <a:endParaRPr lang="vi-VN" sz="2800" dirty="0">
              <a:solidFill>
                <a:srgbClr val="FF0000"/>
              </a:solidFill>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20D51FAD-42C6-435F-8B51-BEC20A3844F2}"/>
              </a:ext>
            </a:extLst>
          </p:cNvPr>
          <p:cNvSpPr txBox="1"/>
          <p:nvPr/>
        </p:nvSpPr>
        <p:spPr>
          <a:xfrm>
            <a:off x="1775087" y="4379206"/>
            <a:ext cx="10089625" cy="954107"/>
          </a:xfrm>
          <a:prstGeom prst="rect">
            <a:avLst/>
          </a:prstGeom>
          <a:noFill/>
        </p:spPr>
        <p:txBody>
          <a:bodyPr wrap="square" rtlCol="0">
            <a:spAutoFit/>
          </a:bodyPr>
          <a:lstStyle/>
          <a:p>
            <a:r>
              <a:rPr lang="en-US" sz="2800" dirty="0" err="1">
                <a:solidFill>
                  <a:srgbClr val="0070C0"/>
                </a:solidFill>
                <a:latin typeface="Times New Roman" panose="02020603050405020304" pitchFamily="18" charset="0"/>
                <a:cs typeface="Times New Roman" panose="02020603050405020304" pitchFamily="18" charset="0"/>
              </a:rPr>
              <a:t>Đoạn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trích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cho</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em</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biết</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hoàn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cảnh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Dế</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Mèn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gặp</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Nhà</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Trò</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và</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hình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dáng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yếu</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ớt</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đáng</a:t>
            </a:r>
            <a:r>
              <a:rPr lang="en-US" sz="2800" dirty="0">
                <a:solidFill>
                  <a:srgbClr val="0070C0"/>
                </a:solidFill>
                <a:latin typeface="Times New Roman" panose="02020603050405020304" pitchFamily="18" charset="0"/>
                <a:cs typeface="Times New Roman" panose="02020603050405020304" pitchFamily="18" charset="0"/>
              </a:rPr>
              <a:t> </a:t>
            </a:r>
            <a:r>
              <a:rPr lang="vi-VN" sz="2800" dirty="0">
                <a:solidFill>
                  <a:srgbClr val="0070C0"/>
                </a:solidFill>
                <a:latin typeface="Times New Roman" panose="02020603050405020304" pitchFamily="18" charset="0"/>
                <a:cs typeface="Times New Roman" panose="02020603050405020304" pitchFamily="18" charset="0"/>
              </a:rPr>
              <a:t>thương của Nhà Trò.</a:t>
            </a:r>
          </a:p>
        </p:txBody>
      </p:sp>
      <p:cxnSp>
        <p:nvCxnSpPr>
          <p:cNvPr id="23" name="Straight Connector 22">
            <a:extLst>
              <a:ext uri="{FF2B5EF4-FFF2-40B4-BE49-F238E27FC236}">
                <a16:creationId xmlns:a16="http://schemas.microsoft.com/office/drawing/2014/main" id="{42372F15-C694-4076-A5D9-D9F96E61B2F8}"/>
              </a:ext>
            </a:extLst>
          </p:cNvPr>
          <p:cNvCxnSpPr>
            <a:cxnSpLocks/>
          </p:cNvCxnSpPr>
          <p:nvPr/>
        </p:nvCxnSpPr>
        <p:spPr>
          <a:xfrm>
            <a:off x="8602841" y="2083308"/>
            <a:ext cx="904841"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3" name="Straight Connector 12">
            <a:extLst>
              <a:ext uri="{FF2B5EF4-FFF2-40B4-BE49-F238E27FC236}">
                <a16:creationId xmlns:a16="http://schemas.microsoft.com/office/drawing/2014/main" id="{57CBD85A-D797-40AD-A84A-A683BD76FF3E}"/>
              </a:ext>
            </a:extLst>
          </p:cNvPr>
          <p:cNvCxnSpPr>
            <a:cxnSpLocks/>
          </p:cNvCxnSpPr>
          <p:nvPr/>
        </p:nvCxnSpPr>
        <p:spPr>
          <a:xfrm>
            <a:off x="6204332" y="3521493"/>
            <a:ext cx="1019175" cy="0"/>
          </a:xfrm>
          <a:prstGeom prst="line">
            <a:avLst/>
          </a:prstGeom>
          <a:ln w="3810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31031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additive="base">
                                        <p:cTn id="14" dur="500" fill="hold"/>
                                        <p:tgtEl>
                                          <p:spTgt spid="21"/>
                                        </p:tgtEl>
                                        <p:attrNameLst>
                                          <p:attrName>ppt_x</p:attrName>
                                        </p:attrNameLst>
                                      </p:cBhvr>
                                      <p:tavLst>
                                        <p:tav tm="0">
                                          <p:val>
                                            <p:strVal val="#ppt_x"/>
                                          </p:val>
                                        </p:tav>
                                        <p:tav tm="100000">
                                          <p:val>
                                            <p:strVal val="#ppt_x"/>
                                          </p:val>
                                        </p:tav>
                                      </p:tavLst>
                                    </p:anim>
                                    <p:anim calcmode="lin" valueType="num">
                                      <p:cBhvr additive="base">
                                        <p:cTn id="15"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barn(inVertical)">
                                      <p:cBhvr>
                                        <p:cTn id="20" dur="500"/>
                                        <p:tgtEl>
                                          <p:spTgt spid="17"/>
                                        </p:tgtEl>
                                      </p:cBhvr>
                                    </p:animEffect>
                                  </p:childTnLst>
                                </p:cTn>
                              </p:par>
                              <p:par>
                                <p:cTn id="21" presetID="16" presetClass="entr" presetSubtype="21"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barn(inVertical)">
                                      <p:cBhvr>
                                        <p:cTn id="23" dur="500"/>
                                        <p:tgtEl>
                                          <p:spTgt spid="18"/>
                                        </p:tgtEl>
                                      </p:cBhvr>
                                    </p:animEffect>
                                  </p:childTnLst>
                                </p:cTn>
                              </p:par>
                              <p:par>
                                <p:cTn id="24" presetID="16" presetClass="entr" presetSubtype="21" fill="hold" nodeType="with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barn(inVertical)">
                                      <p:cBhvr>
                                        <p:cTn id="26" dur="500"/>
                                        <p:tgtEl>
                                          <p:spTgt spid="24"/>
                                        </p:tgtEl>
                                      </p:cBhvr>
                                    </p:animEffect>
                                  </p:childTnLst>
                                </p:cTn>
                              </p:par>
                              <p:par>
                                <p:cTn id="27" presetID="16" presetClass="entr" presetSubtype="21" fill="hold" nodeType="with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barn(inVertical)">
                                      <p:cBhvr>
                                        <p:cTn id="29" dur="500"/>
                                        <p:tgtEl>
                                          <p:spTgt spid="22"/>
                                        </p:tgtEl>
                                      </p:cBhvr>
                                    </p:animEffect>
                                  </p:childTnLst>
                                </p:cTn>
                              </p:par>
                              <p:par>
                                <p:cTn id="30" presetID="16" presetClass="entr" presetSubtype="21" fill="hold" nodeType="with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barn(inVertical)">
                                      <p:cBhvr>
                                        <p:cTn id="32" dur="500"/>
                                        <p:tgtEl>
                                          <p:spTgt spid="23"/>
                                        </p:tgtEl>
                                      </p:cBhvr>
                                    </p:animEffect>
                                  </p:childTnLst>
                                </p:cTn>
                              </p:par>
                              <p:par>
                                <p:cTn id="33" presetID="16" presetClass="entr" presetSubtype="21"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barn(inVertical)">
                                      <p:cBhvr>
                                        <p:cTn id="3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C92CE5A-C579-4CE7-891C-833A61723303}"/>
              </a:ext>
            </a:extLst>
          </p:cNvPr>
          <p:cNvSpPr txBox="1"/>
          <p:nvPr/>
        </p:nvSpPr>
        <p:spPr>
          <a:xfrm>
            <a:off x="1597152" y="1746504"/>
            <a:ext cx="3416381" cy="923330"/>
          </a:xfrm>
          <a:prstGeom prst="rect">
            <a:avLst/>
          </a:prstGeom>
          <a:noFill/>
        </p:spPr>
        <p:txBody>
          <a:bodyPr wrap="square" rtlCol="0">
            <a:spAutoFit/>
          </a:bodyPr>
          <a:lstStyle/>
          <a:p>
            <a:r>
              <a:rPr lang="en-US" sz="5400" b="1" dirty="0" err="1">
                <a:latin typeface="+mj-lt"/>
              </a:rPr>
              <a:t>mới</a:t>
            </a:r>
            <a:r>
              <a:rPr lang="en-US" sz="5400" b="1" dirty="0">
                <a:latin typeface="+mj-lt"/>
              </a:rPr>
              <a:t> </a:t>
            </a:r>
            <a:r>
              <a:rPr lang="en-US" sz="5400" b="1" dirty="0" err="1">
                <a:latin typeface="+mj-lt"/>
              </a:rPr>
              <a:t>lột</a:t>
            </a:r>
            <a:endParaRPr lang="vi-VN" sz="5400" b="1" dirty="0">
              <a:latin typeface="+mj-lt"/>
            </a:endParaRPr>
          </a:p>
        </p:txBody>
      </p:sp>
      <p:sp>
        <p:nvSpPr>
          <p:cNvPr id="5" name="TextBox 4">
            <a:extLst>
              <a:ext uri="{FF2B5EF4-FFF2-40B4-BE49-F238E27FC236}">
                <a16:creationId xmlns:a16="http://schemas.microsoft.com/office/drawing/2014/main" id="{BEC0C16D-E52C-43A5-8543-04891B32FE4D}"/>
              </a:ext>
            </a:extLst>
          </p:cNvPr>
          <p:cNvSpPr txBox="1"/>
          <p:nvPr/>
        </p:nvSpPr>
        <p:spPr>
          <a:xfrm>
            <a:off x="7178467" y="1746503"/>
            <a:ext cx="3416381" cy="1015663"/>
          </a:xfrm>
          <a:prstGeom prst="rect">
            <a:avLst/>
          </a:prstGeom>
          <a:noFill/>
        </p:spPr>
        <p:txBody>
          <a:bodyPr wrap="square" rtlCol="0">
            <a:spAutoFit/>
          </a:bodyPr>
          <a:lstStyle/>
          <a:p>
            <a:r>
              <a:rPr lang="vi-VN" sz="6000" b="1" dirty="0">
                <a:latin typeface="+mj-lt"/>
              </a:rPr>
              <a:t> </a:t>
            </a:r>
          </a:p>
        </p:txBody>
      </p:sp>
      <p:sp>
        <p:nvSpPr>
          <p:cNvPr id="7" name="TextBox 6">
            <a:extLst>
              <a:ext uri="{FF2B5EF4-FFF2-40B4-BE49-F238E27FC236}">
                <a16:creationId xmlns:a16="http://schemas.microsoft.com/office/drawing/2014/main" id="{1C77B2BB-8528-4950-A149-5F50A396906D}"/>
              </a:ext>
            </a:extLst>
          </p:cNvPr>
          <p:cNvSpPr txBox="1"/>
          <p:nvPr/>
        </p:nvSpPr>
        <p:spPr>
          <a:xfrm>
            <a:off x="1597152" y="3959489"/>
            <a:ext cx="3852672" cy="923330"/>
          </a:xfrm>
          <a:prstGeom prst="rect">
            <a:avLst/>
          </a:prstGeom>
          <a:noFill/>
        </p:spPr>
        <p:txBody>
          <a:bodyPr wrap="square" rtlCol="0">
            <a:spAutoFit/>
          </a:bodyPr>
          <a:lstStyle/>
          <a:p>
            <a:r>
              <a:rPr lang="en-US" sz="5400" b="1" dirty="0">
                <a:latin typeface="+mj-lt"/>
              </a:rPr>
              <a:t>non</a:t>
            </a:r>
            <a:endParaRPr lang="vi-VN" sz="6000" b="1" dirty="0">
              <a:latin typeface="+mj-lt"/>
            </a:endParaRPr>
          </a:p>
        </p:txBody>
      </p:sp>
      <p:sp>
        <p:nvSpPr>
          <p:cNvPr id="8" name="TextBox 7">
            <a:extLst>
              <a:ext uri="{FF2B5EF4-FFF2-40B4-BE49-F238E27FC236}">
                <a16:creationId xmlns:a16="http://schemas.microsoft.com/office/drawing/2014/main" id="{949DB45C-8E8D-45B2-A0D8-847653189184}"/>
              </a:ext>
            </a:extLst>
          </p:cNvPr>
          <p:cNvSpPr txBox="1"/>
          <p:nvPr/>
        </p:nvSpPr>
        <p:spPr>
          <a:xfrm>
            <a:off x="7104888" y="3959489"/>
            <a:ext cx="5431536" cy="1015663"/>
          </a:xfrm>
          <a:prstGeom prst="rect">
            <a:avLst/>
          </a:prstGeom>
          <a:noFill/>
        </p:spPr>
        <p:txBody>
          <a:bodyPr wrap="square" rtlCol="0">
            <a:spAutoFit/>
          </a:bodyPr>
          <a:lstStyle/>
          <a:p>
            <a:r>
              <a:rPr lang="vi-VN" sz="6000" b="1" dirty="0">
                <a:latin typeface="+mj-lt"/>
              </a:rPr>
              <a:t>Nhà Trò</a:t>
            </a:r>
          </a:p>
        </p:txBody>
      </p:sp>
      <p:sp>
        <p:nvSpPr>
          <p:cNvPr id="9" name="TextBox 8">
            <a:extLst>
              <a:ext uri="{FF2B5EF4-FFF2-40B4-BE49-F238E27FC236}">
                <a16:creationId xmlns:a16="http://schemas.microsoft.com/office/drawing/2014/main" id="{2BE52016-7450-4816-ACDA-2E8765733A5F}"/>
              </a:ext>
            </a:extLst>
          </p:cNvPr>
          <p:cNvSpPr txBox="1"/>
          <p:nvPr/>
        </p:nvSpPr>
        <p:spPr>
          <a:xfrm>
            <a:off x="2776446" y="1725720"/>
            <a:ext cx="1883664" cy="1015663"/>
          </a:xfrm>
          <a:prstGeom prst="rect">
            <a:avLst/>
          </a:prstGeom>
          <a:noFill/>
        </p:spPr>
        <p:txBody>
          <a:bodyPr wrap="square" rtlCol="0">
            <a:spAutoFit/>
          </a:bodyPr>
          <a:lstStyle/>
          <a:p>
            <a:r>
              <a:rPr lang="en-US" sz="6000" b="1" dirty="0">
                <a:solidFill>
                  <a:srgbClr val="FF0000"/>
                </a:solidFill>
                <a:latin typeface="+mj-lt"/>
              </a:rPr>
              <a:t>l</a:t>
            </a:r>
            <a:endParaRPr lang="vi-VN" sz="6000" b="1" dirty="0">
              <a:solidFill>
                <a:srgbClr val="FF0000"/>
              </a:solidFill>
              <a:latin typeface="+mj-lt"/>
            </a:endParaRPr>
          </a:p>
        </p:txBody>
      </p:sp>
      <p:sp>
        <p:nvSpPr>
          <p:cNvPr id="10" name="TextBox 9">
            <a:extLst>
              <a:ext uri="{FF2B5EF4-FFF2-40B4-BE49-F238E27FC236}">
                <a16:creationId xmlns:a16="http://schemas.microsoft.com/office/drawing/2014/main" id="{D4857585-2B26-4FAA-BEBD-2C78A70DBCF6}"/>
              </a:ext>
            </a:extLst>
          </p:cNvPr>
          <p:cNvSpPr txBox="1"/>
          <p:nvPr/>
        </p:nvSpPr>
        <p:spPr>
          <a:xfrm>
            <a:off x="7427975" y="1788066"/>
            <a:ext cx="4126715" cy="923330"/>
          </a:xfrm>
          <a:prstGeom prst="rect">
            <a:avLst/>
          </a:prstGeom>
          <a:noFill/>
        </p:spPr>
        <p:txBody>
          <a:bodyPr wrap="square" rtlCol="0">
            <a:spAutoFit/>
          </a:bodyPr>
          <a:lstStyle/>
          <a:p>
            <a:r>
              <a:rPr lang="en-US" sz="5400" b="1" dirty="0" err="1">
                <a:latin typeface="+mj-lt"/>
              </a:rPr>
              <a:t>đá</a:t>
            </a:r>
            <a:r>
              <a:rPr lang="en-US" sz="5400" b="1" dirty="0">
                <a:latin typeface="+mj-lt"/>
              </a:rPr>
              <a:t> </a:t>
            </a:r>
            <a:r>
              <a:rPr lang="en-US" sz="5400" b="1" dirty="0" err="1">
                <a:latin typeface="+mj-lt"/>
              </a:rPr>
              <a:t>cuội</a:t>
            </a:r>
            <a:endParaRPr lang="vi-VN" sz="5400" b="1" dirty="0">
              <a:latin typeface="+mj-lt"/>
            </a:endParaRPr>
          </a:p>
        </p:txBody>
      </p:sp>
      <p:sp>
        <p:nvSpPr>
          <p:cNvPr id="12" name="TextBox 11">
            <a:extLst>
              <a:ext uri="{FF2B5EF4-FFF2-40B4-BE49-F238E27FC236}">
                <a16:creationId xmlns:a16="http://schemas.microsoft.com/office/drawing/2014/main" id="{A0117C5A-3853-4866-852A-4EADF2CD097D}"/>
              </a:ext>
            </a:extLst>
          </p:cNvPr>
          <p:cNvSpPr txBox="1"/>
          <p:nvPr/>
        </p:nvSpPr>
        <p:spPr>
          <a:xfrm>
            <a:off x="1598097" y="3966599"/>
            <a:ext cx="1883664" cy="923330"/>
          </a:xfrm>
          <a:prstGeom prst="rect">
            <a:avLst/>
          </a:prstGeom>
          <a:noFill/>
        </p:spPr>
        <p:txBody>
          <a:bodyPr wrap="square" rtlCol="0">
            <a:spAutoFit/>
          </a:bodyPr>
          <a:lstStyle/>
          <a:p>
            <a:r>
              <a:rPr lang="en-US" sz="5400" b="1" dirty="0">
                <a:solidFill>
                  <a:srgbClr val="FF0000"/>
                </a:solidFill>
                <a:latin typeface="+mj-lt"/>
              </a:rPr>
              <a:t>n</a:t>
            </a:r>
            <a:endParaRPr lang="vi-VN" sz="5400" b="1" dirty="0">
              <a:solidFill>
                <a:srgbClr val="FF0000"/>
              </a:solidFill>
              <a:latin typeface="+mj-lt"/>
            </a:endParaRPr>
          </a:p>
        </p:txBody>
      </p:sp>
      <p:sp>
        <p:nvSpPr>
          <p:cNvPr id="13" name="TextBox 12">
            <a:extLst>
              <a:ext uri="{FF2B5EF4-FFF2-40B4-BE49-F238E27FC236}">
                <a16:creationId xmlns:a16="http://schemas.microsoft.com/office/drawing/2014/main" id="{4D955514-243F-4356-954D-692F732F855B}"/>
              </a:ext>
            </a:extLst>
          </p:cNvPr>
          <p:cNvSpPr txBox="1"/>
          <p:nvPr/>
        </p:nvSpPr>
        <p:spPr>
          <a:xfrm>
            <a:off x="7104888" y="3959486"/>
            <a:ext cx="1883664" cy="1015663"/>
          </a:xfrm>
          <a:prstGeom prst="rect">
            <a:avLst/>
          </a:prstGeom>
          <a:noFill/>
        </p:spPr>
        <p:txBody>
          <a:bodyPr wrap="square" rtlCol="0">
            <a:spAutoFit/>
          </a:bodyPr>
          <a:lstStyle/>
          <a:p>
            <a:r>
              <a:rPr lang="vi-VN" sz="6000" b="1" dirty="0">
                <a:solidFill>
                  <a:srgbClr val="FF0000"/>
                </a:solidFill>
                <a:latin typeface="+mj-lt"/>
              </a:rPr>
              <a:t>Nh</a:t>
            </a:r>
          </a:p>
        </p:txBody>
      </p:sp>
      <p:sp>
        <p:nvSpPr>
          <p:cNvPr id="14" name="TextBox 13">
            <a:extLst>
              <a:ext uri="{FF2B5EF4-FFF2-40B4-BE49-F238E27FC236}">
                <a16:creationId xmlns:a16="http://schemas.microsoft.com/office/drawing/2014/main" id="{E1D79A54-B088-4F00-8E18-62B904BE7C8A}"/>
              </a:ext>
            </a:extLst>
          </p:cNvPr>
          <p:cNvSpPr txBox="1"/>
          <p:nvPr/>
        </p:nvSpPr>
        <p:spPr>
          <a:xfrm>
            <a:off x="8637260" y="3959486"/>
            <a:ext cx="1883664" cy="1015663"/>
          </a:xfrm>
          <a:prstGeom prst="rect">
            <a:avLst/>
          </a:prstGeom>
          <a:noFill/>
        </p:spPr>
        <p:txBody>
          <a:bodyPr wrap="square" rtlCol="0">
            <a:spAutoFit/>
          </a:bodyPr>
          <a:lstStyle/>
          <a:p>
            <a:r>
              <a:rPr lang="vi-VN" sz="6000" b="1" dirty="0">
                <a:solidFill>
                  <a:srgbClr val="FF0000"/>
                </a:solidFill>
                <a:latin typeface="+mj-lt"/>
              </a:rPr>
              <a:t>Tr</a:t>
            </a:r>
          </a:p>
        </p:txBody>
      </p:sp>
      <p:sp>
        <p:nvSpPr>
          <p:cNvPr id="15" name="TextBox 14">
            <a:extLst>
              <a:ext uri="{FF2B5EF4-FFF2-40B4-BE49-F238E27FC236}">
                <a16:creationId xmlns:a16="http://schemas.microsoft.com/office/drawing/2014/main" id="{D4857585-2B26-4FAA-BEBD-2C78A70DBCF6}"/>
              </a:ext>
            </a:extLst>
          </p:cNvPr>
          <p:cNvSpPr txBox="1"/>
          <p:nvPr/>
        </p:nvSpPr>
        <p:spPr>
          <a:xfrm>
            <a:off x="7188984" y="1718302"/>
            <a:ext cx="3408144" cy="1015663"/>
          </a:xfrm>
          <a:prstGeom prst="rect">
            <a:avLst/>
          </a:prstGeom>
          <a:noFill/>
        </p:spPr>
        <p:txBody>
          <a:bodyPr wrap="square" rtlCol="0">
            <a:spAutoFit/>
          </a:bodyPr>
          <a:lstStyle/>
          <a:p>
            <a:r>
              <a:rPr lang="en-US" sz="6000" b="1" dirty="0">
                <a:latin typeface="+mj-lt"/>
              </a:rPr>
              <a:t>        </a:t>
            </a:r>
            <a:r>
              <a:rPr lang="en-US" sz="5400" b="1" dirty="0" err="1">
                <a:solidFill>
                  <a:srgbClr val="FF0000"/>
                </a:solidFill>
                <a:latin typeface="+mj-lt"/>
              </a:rPr>
              <a:t>uội</a:t>
            </a:r>
            <a:endParaRPr lang="vi-VN" sz="5400" b="1" dirty="0">
              <a:solidFill>
                <a:srgbClr val="FF0000"/>
              </a:solidFill>
              <a:latin typeface="+mj-lt"/>
            </a:endParaRPr>
          </a:p>
        </p:txBody>
      </p:sp>
    </p:spTree>
    <p:extLst>
      <p:ext uri="{BB962C8B-B14F-4D97-AF65-F5344CB8AC3E}">
        <p14:creationId xmlns:p14="http://schemas.microsoft.com/office/powerpoint/2010/main" val="3375750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down)">
                                      <p:cBhvr>
                                        <p:cTn id="12" dur="500"/>
                                        <p:tgtEl>
                                          <p:spTgt spid="1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arn(inVertical)">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circle(in)">
                                      <p:cBhvr>
                                        <p:cTn id="20" dur="2000"/>
                                        <p:tgtEl>
                                          <p:spTgt spid="13"/>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circle(in)">
                                      <p:cBhvr>
                                        <p:cTn id="23"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3" grpId="0"/>
      <p:bldP spid="14" grpId="0"/>
      <p:bldP spid="1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1621</TotalTime>
  <Words>979</Words>
  <Application>Microsoft Office PowerPoint</Application>
  <PresentationFormat>Widescreen</PresentationFormat>
  <Paragraphs>93</Paragraphs>
  <Slides>20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HP001</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My Hanh</cp:lastModifiedBy>
  <cp:revision>131</cp:revision>
  <dcterms:created xsi:type="dcterms:W3CDTF">2020-04-05T06:59:32Z</dcterms:created>
  <dcterms:modified xsi:type="dcterms:W3CDTF">2022-09-04T15:54:05Z</dcterms:modified>
</cp:coreProperties>
</file>