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autoAdjust="0"/>
  </p:normalViewPr>
  <p:slideViewPr>
    <p:cSldViewPr>
      <p:cViewPr>
        <p:scale>
          <a:sx n="83" d="100"/>
          <a:sy n="83" d="100"/>
        </p:scale>
        <p:origin x="-936" y="-72"/>
      </p:cViewPr>
      <p:guideLst>
        <p:guide orient="horz" pos="2160"/>
        <p:guide pos="2880"/>
      </p:guideLst>
    </p:cSldViewPr>
  </p:slideViewPr>
  <p:outlineViewPr>
    <p:cViewPr>
      <p:scale>
        <a:sx n="33" d="100"/>
        <a:sy n="33" d="100"/>
      </p:scale>
      <p:origin x="18" y="7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C1F89-A8C9-43A4-B7AA-3945C441C1EE}" type="datetimeFigureOut">
              <a:rPr lang="en-US" smtClean="0"/>
              <a:t>23/04/2019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C6519-37D5-4865-886F-7563815B159A}" type="slidenum">
              <a:rPr lang="en-US" smtClean="0"/>
              <a:t>‹#›</a:t>
            </a:fld>
            <a:endParaRPr lang="en-US"/>
          </a:p>
        </p:txBody>
      </p:sp>
    </p:spTree>
    <p:extLst>
      <p:ext uri="{BB962C8B-B14F-4D97-AF65-F5344CB8AC3E}">
        <p14:creationId xmlns:p14="http://schemas.microsoft.com/office/powerpoint/2010/main" val="30082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4B73731-E7D6-4D82-BD38-B1570BD8B13E}" type="datetimeFigureOut">
              <a:rPr lang="en-US" smtClean="0"/>
              <a:t>23/04/2019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AC65378-6EFB-49C7-912B-E677C830B30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B73731-E7D6-4D82-BD38-B1570BD8B13E}" type="datetimeFigureOut">
              <a:rPr lang="en-US" smtClean="0"/>
              <a:t>23/04/2019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65378-6EFB-49C7-912B-E677C830B3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B73731-E7D6-4D82-BD38-B1570BD8B13E}" type="datetimeFigureOut">
              <a:rPr lang="en-US" smtClean="0"/>
              <a:t>23/04/2019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65378-6EFB-49C7-912B-E677C830B3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4B73731-E7D6-4D82-BD38-B1570BD8B13E}" type="datetimeFigureOut">
              <a:rPr lang="en-US" smtClean="0"/>
              <a:t>23/04/2019</a:t>
            </a:fld>
            <a:endParaRPr lang="en-US"/>
          </a:p>
        </p:txBody>
      </p:sp>
      <p:sp>
        <p:nvSpPr>
          <p:cNvPr id="9" name="Slide Number Placeholder 8"/>
          <p:cNvSpPr>
            <a:spLocks noGrp="1"/>
          </p:cNvSpPr>
          <p:nvPr>
            <p:ph type="sldNum" sz="quarter" idx="15"/>
          </p:nvPr>
        </p:nvSpPr>
        <p:spPr/>
        <p:txBody>
          <a:bodyPr rtlCol="0"/>
          <a:lstStyle/>
          <a:p>
            <a:fld id="{FAC65378-6EFB-49C7-912B-E677C830B308}"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4B73731-E7D6-4D82-BD38-B1570BD8B13E}" type="datetimeFigureOut">
              <a:rPr lang="en-US" smtClean="0"/>
              <a:t>23/04/2019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AC65378-6EFB-49C7-912B-E677C830B30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4B73731-E7D6-4D82-BD38-B1570BD8B13E}" type="datetimeFigureOut">
              <a:rPr lang="en-US" smtClean="0"/>
              <a:t>23/04/2019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65378-6EFB-49C7-912B-E677C830B308}"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4B73731-E7D6-4D82-BD38-B1570BD8B13E}" type="datetimeFigureOut">
              <a:rPr lang="en-US" smtClean="0"/>
              <a:t>23/04/2019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65378-6EFB-49C7-912B-E677C830B308}"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4B73731-E7D6-4D82-BD38-B1570BD8B13E}" type="datetimeFigureOut">
              <a:rPr lang="en-US" smtClean="0"/>
              <a:t>23/04/2019</a:t>
            </a:fld>
            <a:endParaRPr lang="en-US"/>
          </a:p>
        </p:txBody>
      </p:sp>
      <p:sp>
        <p:nvSpPr>
          <p:cNvPr id="7" name="Slide Number Placeholder 6"/>
          <p:cNvSpPr>
            <a:spLocks noGrp="1"/>
          </p:cNvSpPr>
          <p:nvPr>
            <p:ph type="sldNum" sz="quarter" idx="11"/>
          </p:nvPr>
        </p:nvSpPr>
        <p:spPr/>
        <p:txBody>
          <a:bodyPr rtlCol="0"/>
          <a:lstStyle/>
          <a:p>
            <a:fld id="{FAC65378-6EFB-49C7-912B-E677C830B308}"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73731-E7D6-4D82-BD38-B1570BD8B13E}" type="datetimeFigureOut">
              <a:rPr lang="en-US" smtClean="0"/>
              <a:t>23/04/2019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65378-6EFB-49C7-912B-E677C830B3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4B73731-E7D6-4D82-BD38-B1570BD8B13E}" type="datetimeFigureOut">
              <a:rPr lang="en-US" smtClean="0"/>
              <a:t>23/04/2019</a:t>
            </a:fld>
            <a:endParaRPr lang="en-US"/>
          </a:p>
        </p:txBody>
      </p:sp>
      <p:sp>
        <p:nvSpPr>
          <p:cNvPr id="22" name="Slide Number Placeholder 21"/>
          <p:cNvSpPr>
            <a:spLocks noGrp="1"/>
          </p:cNvSpPr>
          <p:nvPr>
            <p:ph type="sldNum" sz="quarter" idx="15"/>
          </p:nvPr>
        </p:nvSpPr>
        <p:spPr/>
        <p:txBody>
          <a:bodyPr rtlCol="0"/>
          <a:lstStyle/>
          <a:p>
            <a:fld id="{FAC65378-6EFB-49C7-912B-E677C830B308}"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4B73731-E7D6-4D82-BD38-B1570BD8B13E}" type="datetimeFigureOut">
              <a:rPr lang="en-US" smtClean="0"/>
              <a:t>23/04/2019</a:t>
            </a:fld>
            <a:endParaRPr lang="en-US"/>
          </a:p>
        </p:txBody>
      </p:sp>
      <p:sp>
        <p:nvSpPr>
          <p:cNvPr id="18" name="Slide Number Placeholder 17"/>
          <p:cNvSpPr>
            <a:spLocks noGrp="1"/>
          </p:cNvSpPr>
          <p:nvPr>
            <p:ph type="sldNum" sz="quarter" idx="11"/>
          </p:nvPr>
        </p:nvSpPr>
        <p:spPr/>
        <p:txBody>
          <a:bodyPr rtlCol="0"/>
          <a:lstStyle/>
          <a:p>
            <a:fld id="{FAC65378-6EFB-49C7-912B-E677C830B308}"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4B73731-E7D6-4D82-BD38-B1570BD8B13E}" type="datetimeFigureOut">
              <a:rPr lang="en-US" smtClean="0"/>
              <a:t>23/04/2019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AC65378-6EFB-49C7-912B-E677C830B3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7300" y="4724400"/>
            <a:ext cx="6400800" cy="1752600"/>
          </a:xfrm>
        </p:spPr>
        <p:txBody>
          <a:bodyPr>
            <a:normAutofit/>
          </a:bodyPr>
          <a:lstStyle/>
          <a:p>
            <a:r>
              <a:rPr lang="en-US" sz="2800" dirty="0" err="1" smtClean="0"/>
              <a:t>Người</a:t>
            </a:r>
            <a:r>
              <a:rPr lang="en-US" sz="2800" dirty="0" smtClean="0"/>
              <a:t> </a:t>
            </a:r>
            <a:r>
              <a:rPr lang="en-US" sz="2800" dirty="0" err="1" smtClean="0"/>
              <a:t>soạn</a:t>
            </a:r>
            <a:r>
              <a:rPr lang="en-US" sz="2800" dirty="0" smtClean="0"/>
              <a:t>: Cao </a:t>
            </a:r>
            <a:r>
              <a:rPr lang="en-US" sz="2800" dirty="0" err="1" smtClean="0"/>
              <a:t>Thanh</a:t>
            </a:r>
            <a:r>
              <a:rPr lang="en-US" sz="2800" dirty="0" smtClean="0"/>
              <a:t> </a:t>
            </a:r>
            <a:r>
              <a:rPr lang="en-US" sz="2800" dirty="0" err="1" smtClean="0"/>
              <a:t>Hiếu</a:t>
            </a:r>
            <a:endParaRPr lang="en-US" sz="2800" dirty="0" smtClean="0"/>
          </a:p>
          <a:p>
            <a:r>
              <a:rPr lang="en-US" sz="2800" dirty="0" smtClean="0"/>
              <a:t>Lớp:4/</a:t>
            </a:r>
            <a:r>
              <a:rPr lang="en-US" sz="2800" baseline="30000" dirty="0" smtClean="0"/>
              <a:t>8</a:t>
            </a:r>
            <a:endParaRPr lang="en-US" sz="2800" dirty="0" smtClean="0"/>
          </a:p>
          <a:p>
            <a:r>
              <a:rPr lang="en-US" sz="2800" dirty="0" err="1" smtClean="0"/>
              <a:t>Trường</a:t>
            </a:r>
            <a:r>
              <a:rPr lang="en-US" sz="2800" dirty="0" smtClean="0"/>
              <a:t>: TH </a:t>
            </a:r>
            <a:r>
              <a:rPr lang="vi-VN" sz="2800" dirty="0" smtClean="0"/>
              <a:t>Võ Thị Sáu</a:t>
            </a:r>
            <a:endParaRPr lang="en-US" sz="2800" dirty="0"/>
          </a:p>
        </p:txBody>
      </p:sp>
      <p:sp>
        <p:nvSpPr>
          <p:cNvPr id="4" name="TextBox 3"/>
          <p:cNvSpPr txBox="1"/>
          <p:nvPr/>
        </p:nvSpPr>
        <p:spPr>
          <a:xfrm>
            <a:off x="3581400" y="1066799"/>
            <a:ext cx="1752600" cy="584775"/>
          </a:xfrm>
          <a:prstGeom prst="rect">
            <a:avLst/>
          </a:prstGeom>
          <a:noFill/>
        </p:spPr>
        <p:txBody>
          <a:bodyPr wrap="square" rtlCol="0">
            <a:spAutoFit/>
          </a:bodyPr>
          <a:lstStyle/>
          <a:p>
            <a:r>
              <a:rPr lang="vi-VN" sz="3200" u="sng" dirty="0" smtClean="0"/>
              <a:t>Lịch sử</a:t>
            </a:r>
            <a:endParaRPr lang="en-US" sz="3200" u="sng" dirty="0"/>
          </a:p>
        </p:txBody>
      </p:sp>
      <p:sp>
        <p:nvSpPr>
          <p:cNvPr id="5" name="TextBox 4"/>
          <p:cNvSpPr txBox="1"/>
          <p:nvPr/>
        </p:nvSpPr>
        <p:spPr>
          <a:xfrm>
            <a:off x="3601156" y="1654396"/>
            <a:ext cx="1447800" cy="523220"/>
          </a:xfrm>
          <a:prstGeom prst="rect">
            <a:avLst/>
          </a:prstGeom>
          <a:noFill/>
        </p:spPr>
        <p:txBody>
          <a:bodyPr wrap="square" rtlCol="0">
            <a:spAutoFit/>
          </a:bodyPr>
          <a:lstStyle/>
          <a:p>
            <a:r>
              <a:rPr lang="vi-VN" sz="2800" dirty="0" smtClean="0"/>
              <a:t>Ôn tập</a:t>
            </a:r>
            <a:endParaRPr lang="en-US"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50" y="2167517"/>
            <a:ext cx="4762500" cy="262298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689549"/>
            <a:ext cx="1000125" cy="9620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762001"/>
            <a:ext cx="1066800" cy="828674"/>
          </a:xfrm>
          <a:prstGeom prst="rect">
            <a:avLst/>
          </a:prstGeom>
        </p:spPr>
      </p:pic>
      <p:sp>
        <p:nvSpPr>
          <p:cNvPr id="6" name="Title 5"/>
          <p:cNvSpPr>
            <a:spLocks noGrp="1"/>
          </p:cNvSpPr>
          <p:nvPr>
            <p:ph type="ctrTitle"/>
          </p:nvPr>
        </p:nvSpPr>
        <p:spPr/>
        <p:txBody>
          <a:bodyPr/>
          <a:lstStyle/>
          <a:p>
            <a:endParaRPr lang="en-US"/>
          </a:p>
        </p:txBody>
      </p:sp>
    </p:spTree>
    <p:extLst>
      <p:ext uri="{BB962C8B-B14F-4D97-AF65-F5344CB8AC3E}">
        <p14:creationId xmlns:p14="http://schemas.microsoft.com/office/powerpoint/2010/main" val="7676656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circle(in)">
                                      <p:cBhvr>
                                        <p:cTn id="35" dur="20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circle(in)">
                                      <p:cBhvr>
                                        <p:cTn id="40" dur="20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circle(in)">
                                      <p:cBhvr>
                                        <p:cTn id="45" dur="20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8600"/>
            <a:ext cx="4876800" cy="769441"/>
          </a:xfrm>
          <a:prstGeom prst="rect">
            <a:avLst/>
          </a:prstGeom>
          <a:noFill/>
        </p:spPr>
        <p:txBody>
          <a:bodyPr wrap="square" rtlCol="0">
            <a:spAutoFit/>
          </a:bodyPr>
          <a:lstStyle/>
          <a:p>
            <a:r>
              <a:rPr lang="en-US" sz="4400" smtClean="0"/>
              <a:t>Câu hỏi 3</a:t>
            </a:r>
            <a:endParaRPr lang="en-US" sz="4400"/>
          </a:p>
        </p:txBody>
      </p:sp>
      <p:sp>
        <p:nvSpPr>
          <p:cNvPr id="3" name="TextBox 2"/>
          <p:cNvSpPr txBox="1"/>
          <p:nvPr/>
        </p:nvSpPr>
        <p:spPr>
          <a:xfrm>
            <a:off x="1295400" y="1295400"/>
            <a:ext cx="6629400" cy="707886"/>
          </a:xfrm>
          <a:prstGeom prst="rect">
            <a:avLst/>
          </a:prstGeom>
          <a:noFill/>
        </p:spPr>
        <p:txBody>
          <a:bodyPr wrap="square" rtlCol="0">
            <a:spAutoFit/>
          </a:bodyPr>
          <a:lstStyle/>
          <a:p>
            <a:r>
              <a:rPr lang="en-US" sz="2000" smtClean="0"/>
              <a:t>Em hãy trình bày diễn biến và nêu ý nghĩa của chiến thắng Bạch Đằng</a:t>
            </a:r>
            <a:endParaRPr lang="en-US" sz="2000"/>
          </a:p>
        </p:txBody>
      </p:sp>
      <p:sp>
        <p:nvSpPr>
          <p:cNvPr id="4" name="TextBox 3"/>
          <p:cNvSpPr txBox="1"/>
          <p:nvPr/>
        </p:nvSpPr>
        <p:spPr>
          <a:xfrm>
            <a:off x="1447800" y="2514600"/>
            <a:ext cx="6172200" cy="646331"/>
          </a:xfrm>
          <a:prstGeom prst="rect">
            <a:avLst/>
          </a:prstGeom>
          <a:noFill/>
        </p:spPr>
        <p:txBody>
          <a:bodyPr wrap="square" rtlCol="0">
            <a:spAutoFit/>
          </a:bodyPr>
          <a:lstStyle/>
          <a:p>
            <a:pPr marL="285750" indent="-285750">
              <a:buFontTx/>
              <a:buChar char="-"/>
            </a:pPr>
            <a:r>
              <a:rPr lang="en-US" smtClean="0"/>
              <a:t>Diễn biến của trận Bạch Đằng:</a:t>
            </a:r>
          </a:p>
          <a:p>
            <a:r>
              <a:rPr lang="en-US" smtClean="0"/>
              <a:t>      </a:t>
            </a:r>
            <a:endParaRPr lang="en-US"/>
          </a:p>
        </p:txBody>
      </p:sp>
      <p:sp>
        <p:nvSpPr>
          <p:cNvPr id="6" name="TextBox 5"/>
          <p:cNvSpPr txBox="1"/>
          <p:nvPr/>
        </p:nvSpPr>
        <p:spPr>
          <a:xfrm>
            <a:off x="1676400" y="2844016"/>
            <a:ext cx="6781800" cy="923330"/>
          </a:xfrm>
          <a:prstGeom prst="rect">
            <a:avLst/>
          </a:prstGeom>
          <a:noFill/>
        </p:spPr>
        <p:txBody>
          <a:bodyPr wrap="square" rtlCol="0">
            <a:spAutoFit/>
          </a:bodyPr>
          <a:lstStyle/>
          <a:p>
            <a:r>
              <a:rPr lang="en-US" smtClean="0"/>
              <a:t>Quân Nam Hán kéo sang đánh nước ta, Ngô Quyền chỉ huy quân ta, lợi dụng thủy triều lên xuống trên sông Bạch Đằng, nhử giặc vào bãi cọc rồi đánh tan quân xâm lược.</a:t>
            </a:r>
            <a:endParaRPr lang="en-US"/>
          </a:p>
        </p:txBody>
      </p:sp>
      <p:sp>
        <p:nvSpPr>
          <p:cNvPr id="7" name="TextBox 6"/>
          <p:cNvSpPr txBox="1"/>
          <p:nvPr/>
        </p:nvSpPr>
        <p:spPr>
          <a:xfrm>
            <a:off x="1600200" y="4038600"/>
            <a:ext cx="4572000" cy="369332"/>
          </a:xfrm>
          <a:prstGeom prst="rect">
            <a:avLst/>
          </a:prstGeom>
          <a:noFill/>
        </p:spPr>
        <p:txBody>
          <a:bodyPr wrap="square" rtlCol="0">
            <a:spAutoFit/>
          </a:bodyPr>
          <a:lstStyle/>
          <a:p>
            <a:r>
              <a:rPr lang="en-US" smtClean="0"/>
              <a:t>-   Ý nghĩa của trận Bạch Đằng:</a:t>
            </a:r>
            <a:endParaRPr lang="en-US"/>
          </a:p>
        </p:txBody>
      </p:sp>
      <p:sp>
        <p:nvSpPr>
          <p:cNvPr id="8" name="TextBox 7"/>
          <p:cNvSpPr txBox="1"/>
          <p:nvPr/>
        </p:nvSpPr>
        <p:spPr>
          <a:xfrm>
            <a:off x="1447800" y="4407932"/>
            <a:ext cx="5943600" cy="923330"/>
          </a:xfrm>
          <a:prstGeom prst="rect">
            <a:avLst/>
          </a:prstGeom>
          <a:noFill/>
        </p:spPr>
        <p:txBody>
          <a:bodyPr wrap="square" rtlCol="0">
            <a:spAutoFit/>
          </a:bodyPr>
          <a:lstStyle/>
          <a:p>
            <a:r>
              <a:rPr lang="en-US" smtClean="0"/>
              <a:t>Ngô Quyền lên ngôi vua và đã kết thúc thời kì đô hộ của phong kiến phương Bắc và mở đầu cho thời kì độc lập lâu dài của nước ta.</a:t>
            </a:r>
            <a:endParaRPr lang="en-US"/>
          </a:p>
        </p:txBody>
      </p:sp>
    </p:spTree>
    <p:extLst>
      <p:ext uri="{BB962C8B-B14F-4D97-AF65-F5344CB8AC3E}">
        <p14:creationId xmlns:p14="http://schemas.microsoft.com/office/powerpoint/2010/main" val="3702917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0660" y="2429292"/>
            <a:ext cx="5181600" cy="1815882"/>
          </a:xfrm>
          <a:prstGeom prst="rect">
            <a:avLst/>
          </a:prstGeom>
          <a:noFill/>
        </p:spPr>
        <p:txBody>
          <a:bodyPr wrap="square" rtlCol="0">
            <a:spAutoFit/>
          </a:bodyPr>
          <a:lstStyle/>
          <a:p>
            <a:pPr algn="ctr"/>
            <a:r>
              <a:rPr lang="en-US" sz="3200" smtClean="0"/>
              <a:t>Trò chơi</a:t>
            </a:r>
          </a:p>
          <a:p>
            <a:pPr algn="ctr"/>
            <a:r>
              <a:rPr lang="en-US" sz="4000" smtClean="0">
                <a:solidFill>
                  <a:srgbClr val="FF0000"/>
                </a:solidFill>
              </a:rPr>
              <a:t>Đoán tên nhân vật lịch sử </a:t>
            </a:r>
            <a:endParaRPr lang="en-US" sz="400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609600"/>
            <a:ext cx="1000125" cy="9620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609600"/>
            <a:ext cx="1047750" cy="1047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5810250"/>
            <a:ext cx="1047750" cy="1047750"/>
          </a:xfrm>
          <a:prstGeom prst="rect">
            <a:avLst/>
          </a:prstGeom>
        </p:spPr>
      </p:pic>
    </p:spTree>
    <p:extLst>
      <p:ext uri="{BB962C8B-B14F-4D97-AF65-F5344CB8AC3E}">
        <p14:creationId xmlns:p14="http://schemas.microsoft.com/office/powerpoint/2010/main" val="4987412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739139"/>
            <a:ext cx="7162800" cy="5074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057400" y="6019800"/>
            <a:ext cx="4648200" cy="769441"/>
          </a:xfrm>
          <a:prstGeom prst="rect">
            <a:avLst/>
          </a:prstGeom>
          <a:noFill/>
        </p:spPr>
        <p:txBody>
          <a:bodyPr wrap="square" rtlCol="0">
            <a:spAutoFit/>
          </a:bodyPr>
          <a:lstStyle/>
          <a:p>
            <a:r>
              <a:rPr lang="en-US" sz="4400" smtClean="0"/>
              <a:t>Thánh Gióng</a:t>
            </a:r>
            <a:endParaRPr lang="en-US" sz="4400"/>
          </a:p>
        </p:txBody>
      </p:sp>
    </p:spTree>
    <p:extLst>
      <p:ext uri="{BB962C8B-B14F-4D97-AF65-F5344CB8AC3E}">
        <p14:creationId xmlns:p14="http://schemas.microsoft.com/office/powerpoint/2010/main" val="2617202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7086600" cy="5112930"/>
          </a:xfrm>
          <a:prstGeom prst="rect">
            <a:avLst/>
          </a:prstGeom>
        </p:spPr>
      </p:pic>
      <p:sp>
        <p:nvSpPr>
          <p:cNvPr id="3" name="TextBox 2"/>
          <p:cNvSpPr txBox="1"/>
          <p:nvPr/>
        </p:nvSpPr>
        <p:spPr>
          <a:xfrm>
            <a:off x="381000" y="5798730"/>
            <a:ext cx="8077200" cy="769441"/>
          </a:xfrm>
          <a:prstGeom prst="rect">
            <a:avLst/>
          </a:prstGeom>
          <a:noFill/>
        </p:spPr>
        <p:txBody>
          <a:bodyPr wrap="square" rtlCol="0">
            <a:spAutoFit/>
          </a:bodyPr>
          <a:lstStyle/>
          <a:p>
            <a:r>
              <a:rPr lang="en-US" sz="4400" smtClean="0"/>
              <a:t>Lạc Long Quân và mẹ Âu Cơ</a:t>
            </a:r>
            <a:endParaRPr lang="en-US" sz="4400"/>
          </a:p>
        </p:txBody>
      </p:sp>
    </p:spTree>
    <p:extLst>
      <p:ext uri="{BB962C8B-B14F-4D97-AF65-F5344CB8AC3E}">
        <p14:creationId xmlns:p14="http://schemas.microsoft.com/office/powerpoint/2010/main" val="4075162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716280"/>
            <a:ext cx="6400800" cy="44291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209800" y="5562600"/>
            <a:ext cx="5334000" cy="923330"/>
          </a:xfrm>
          <a:prstGeom prst="rect">
            <a:avLst/>
          </a:prstGeom>
          <a:noFill/>
        </p:spPr>
        <p:txBody>
          <a:bodyPr wrap="square" rtlCol="0">
            <a:spAutoFit/>
          </a:bodyPr>
          <a:lstStyle/>
          <a:p>
            <a:r>
              <a:rPr lang="en-US" sz="5400" smtClean="0"/>
              <a:t>Đinh Bộ Lĩnh</a:t>
            </a:r>
            <a:endParaRPr lang="en-US" sz="5400"/>
          </a:p>
        </p:txBody>
      </p:sp>
    </p:spTree>
    <p:extLst>
      <p:ext uri="{BB962C8B-B14F-4D97-AF65-F5344CB8AC3E}">
        <p14:creationId xmlns:p14="http://schemas.microsoft.com/office/powerpoint/2010/main" val="20343908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85800"/>
            <a:ext cx="4419600" cy="1200329"/>
          </a:xfrm>
          <a:prstGeom prst="rect">
            <a:avLst/>
          </a:prstGeom>
          <a:noFill/>
        </p:spPr>
        <p:txBody>
          <a:bodyPr wrap="square" rtlCol="0">
            <a:spAutoFit/>
          </a:bodyPr>
          <a:lstStyle/>
          <a:p>
            <a:r>
              <a:rPr lang="en-US" sz="7200" smtClean="0"/>
              <a:t>Dặn dò</a:t>
            </a:r>
            <a:endParaRPr lang="en-US" sz="72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3681413" cy="2362200"/>
          </a:xfrm>
          <a:prstGeom prst="rect">
            <a:avLst/>
          </a:prstGeom>
        </p:spPr>
      </p:pic>
      <p:sp>
        <p:nvSpPr>
          <p:cNvPr id="3" name="TextBox 2"/>
          <p:cNvSpPr txBox="1"/>
          <p:nvPr/>
        </p:nvSpPr>
        <p:spPr>
          <a:xfrm>
            <a:off x="533400" y="2286000"/>
            <a:ext cx="7086600" cy="2862322"/>
          </a:xfrm>
          <a:prstGeom prst="rect">
            <a:avLst/>
          </a:prstGeom>
          <a:noFill/>
        </p:spPr>
        <p:txBody>
          <a:bodyPr wrap="square" rtlCol="0">
            <a:spAutoFit/>
          </a:bodyPr>
          <a:lstStyle/>
          <a:p>
            <a:pPr marL="285750" indent="-285750">
              <a:buFont typeface="Wingdings" pitchFamily="2" charset="2"/>
              <a:buChar char="Ø"/>
            </a:pPr>
            <a:r>
              <a:rPr lang="en-US" sz="3600" smtClean="0"/>
              <a:t>Chuẩn bị bài 7: Đinh Bộ Lĩnh dẹp loạn 12 sứ quân.</a:t>
            </a:r>
          </a:p>
          <a:p>
            <a:pPr marL="285750" indent="-285750">
              <a:buFont typeface="Wingdings" pitchFamily="2" charset="2"/>
              <a:buChar char="Ø"/>
            </a:pPr>
            <a:r>
              <a:rPr lang="en-US" sz="3600" smtClean="0"/>
              <a:t>Về nhà mỗi em chuẩn bị một câu chuyện kể về nhân vật lịch sử nào mà em thích</a:t>
            </a:r>
            <a:endParaRPr lang="en-US" sz="3600"/>
          </a:p>
        </p:txBody>
      </p:sp>
    </p:spTree>
    <p:extLst>
      <p:ext uri="{BB962C8B-B14F-4D97-AF65-F5344CB8AC3E}">
        <p14:creationId xmlns:p14="http://schemas.microsoft.com/office/powerpoint/2010/main" val="10097656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457200"/>
            <a:ext cx="4267200" cy="707886"/>
          </a:xfrm>
          <a:prstGeom prst="rect">
            <a:avLst/>
          </a:prstGeom>
          <a:noFill/>
        </p:spPr>
        <p:txBody>
          <a:bodyPr wrap="square" rtlCol="0">
            <a:spAutoFit/>
          </a:bodyPr>
          <a:lstStyle/>
          <a:p>
            <a:r>
              <a:rPr lang="en-US" sz="4000" smtClean="0"/>
              <a:t>Ôn </a:t>
            </a:r>
            <a:r>
              <a:rPr lang="en-US" sz="4000" dirty="0" err="1" smtClean="0"/>
              <a:t>bài</a:t>
            </a:r>
            <a:r>
              <a:rPr lang="en-US" sz="4000" dirty="0" smtClean="0"/>
              <a:t> </a:t>
            </a:r>
            <a:r>
              <a:rPr lang="en-US" sz="4000" dirty="0" err="1" smtClean="0"/>
              <a:t>cũ</a:t>
            </a:r>
            <a:endParaRPr lang="en-US" sz="4000" dirty="0"/>
          </a:p>
        </p:txBody>
      </p:sp>
      <p:sp>
        <p:nvSpPr>
          <p:cNvPr id="3" name="TextBox 2"/>
          <p:cNvSpPr txBox="1"/>
          <p:nvPr/>
        </p:nvSpPr>
        <p:spPr>
          <a:xfrm>
            <a:off x="525780" y="1447800"/>
            <a:ext cx="7924800" cy="1077218"/>
          </a:xfrm>
          <a:prstGeom prst="rect">
            <a:avLst/>
          </a:prstGeom>
          <a:noFill/>
        </p:spPr>
        <p:txBody>
          <a:bodyPr wrap="square" rtlCol="0">
            <a:spAutoFit/>
          </a:bodyPr>
          <a:lstStyle/>
          <a:p>
            <a:r>
              <a:rPr lang="en-US" sz="3200" dirty="0" err="1" smtClean="0"/>
              <a:t>Em</a:t>
            </a:r>
            <a:r>
              <a:rPr lang="en-US" sz="3200" dirty="0" smtClean="0"/>
              <a:t> </a:t>
            </a:r>
            <a:r>
              <a:rPr lang="en-US" sz="3200" dirty="0" err="1" smtClean="0"/>
              <a:t>hãy</a:t>
            </a:r>
            <a:r>
              <a:rPr lang="en-US" sz="3200" dirty="0" smtClean="0"/>
              <a:t> </a:t>
            </a:r>
            <a:r>
              <a:rPr lang="en-US" sz="3200" dirty="0" err="1" smtClean="0"/>
              <a:t>kể</a:t>
            </a:r>
            <a:r>
              <a:rPr lang="en-US" sz="3200" dirty="0" smtClean="0"/>
              <a:t> </a:t>
            </a:r>
            <a:r>
              <a:rPr lang="en-US" sz="3200" dirty="0" err="1" smtClean="0"/>
              <a:t>lại</a:t>
            </a:r>
            <a:r>
              <a:rPr lang="en-US" sz="3200" dirty="0" smtClean="0"/>
              <a:t> </a:t>
            </a:r>
            <a:r>
              <a:rPr lang="en-US" sz="3200" dirty="0" err="1" smtClean="0"/>
              <a:t>trận</a:t>
            </a:r>
            <a:r>
              <a:rPr lang="en-US" sz="3200" dirty="0" smtClean="0"/>
              <a:t> </a:t>
            </a:r>
            <a:r>
              <a:rPr lang="en-US" sz="3200" dirty="0" err="1" smtClean="0"/>
              <a:t>quân</a:t>
            </a:r>
            <a:r>
              <a:rPr lang="en-US" sz="3200" dirty="0" smtClean="0"/>
              <a:t> ta </a:t>
            </a:r>
            <a:r>
              <a:rPr lang="en-US" sz="3200" dirty="0" err="1" smtClean="0"/>
              <a:t>đánh</a:t>
            </a:r>
            <a:r>
              <a:rPr lang="en-US" sz="3200" dirty="0" smtClean="0"/>
              <a:t> </a:t>
            </a:r>
            <a:r>
              <a:rPr lang="en-US" sz="3200" dirty="0" err="1" smtClean="0"/>
              <a:t>thắng</a:t>
            </a:r>
            <a:r>
              <a:rPr lang="en-US" sz="3200" dirty="0" smtClean="0"/>
              <a:t> </a:t>
            </a:r>
            <a:r>
              <a:rPr lang="en-US" sz="3200" dirty="0" err="1" smtClean="0"/>
              <a:t>quân</a:t>
            </a:r>
            <a:r>
              <a:rPr lang="en-US" sz="3200" dirty="0" smtClean="0"/>
              <a:t> Nam </a:t>
            </a:r>
            <a:r>
              <a:rPr lang="en-US" sz="3200" dirty="0" err="1" smtClean="0"/>
              <a:t>Hán</a:t>
            </a:r>
            <a:r>
              <a:rPr lang="en-US" sz="3200" dirty="0" smtClean="0"/>
              <a:t> </a:t>
            </a:r>
            <a:r>
              <a:rPr lang="en-US" sz="3200" dirty="0" err="1" smtClean="0"/>
              <a:t>trên</a:t>
            </a:r>
            <a:r>
              <a:rPr lang="en-US" sz="3200" dirty="0" smtClean="0"/>
              <a:t> </a:t>
            </a:r>
            <a:r>
              <a:rPr lang="en-US" sz="3200" dirty="0" err="1" smtClean="0"/>
              <a:t>sông</a:t>
            </a:r>
            <a:r>
              <a:rPr lang="en-US" sz="3200" dirty="0" smtClean="0"/>
              <a:t> </a:t>
            </a:r>
            <a:r>
              <a:rPr lang="en-US" sz="3200" dirty="0" err="1" smtClean="0"/>
              <a:t>Bạch</a:t>
            </a:r>
            <a:r>
              <a:rPr lang="en-US" sz="3200" dirty="0" smtClean="0"/>
              <a:t> </a:t>
            </a:r>
            <a:r>
              <a:rPr lang="en-US" sz="3200" dirty="0" err="1" smtClean="0"/>
              <a:t>Đằng</a:t>
            </a:r>
            <a:r>
              <a:rPr lang="en-US" sz="3200" dirty="0" smtClean="0"/>
              <a:t>?  </a:t>
            </a:r>
            <a:endParaRPr lang="en-US" sz="3200" dirty="0"/>
          </a:p>
        </p:txBody>
      </p:sp>
      <p:sp>
        <p:nvSpPr>
          <p:cNvPr id="6" name="TextBox 5"/>
          <p:cNvSpPr txBox="1"/>
          <p:nvPr/>
        </p:nvSpPr>
        <p:spPr>
          <a:xfrm>
            <a:off x="685800" y="3048000"/>
            <a:ext cx="8001000" cy="1815882"/>
          </a:xfrm>
          <a:prstGeom prst="rect">
            <a:avLst/>
          </a:prstGeom>
          <a:noFill/>
        </p:spPr>
        <p:txBody>
          <a:bodyPr wrap="square" rtlCol="0">
            <a:spAutoFit/>
          </a:bodyPr>
          <a:lstStyle/>
          <a:p>
            <a:r>
              <a:rPr lang="en-US" sz="2800" dirty="0" err="1" smtClean="0"/>
              <a:t>Quân</a:t>
            </a:r>
            <a:r>
              <a:rPr lang="en-US" sz="2800" dirty="0" smtClean="0"/>
              <a:t> Nam </a:t>
            </a:r>
            <a:r>
              <a:rPr lang="en-US" sz="2800" dirty="0" err="1" smtClean="0"/>
              <a:t>Hán</a:t>
            </a:r>
            <a:r>
              <a:rPr lang="en-US" sz="2800" dirty="0" smtClean="0"/>
              <a:t> </a:t>
            </a:r>
            <a:r>
              <a:rPr lang="en-US" sz="2800" dirty="0" err="1" smtClean="0"/>
              <a:t>kéo</a:t>
            </a:r>
            <a:r>
              <a:rPr lang="en-US" sz="2800" dirty="0" smtClean="0"/>
              <a:t> sang </a:t>
            </a:r>
            <a:r>
              <a:rPr lang="en-US" sz="2800" dirty="0" err="1" smtClean="0"/>
              <a:t>đánh</a:t>
            </a:r>
            <a:r>
              <a:rPr lang="en-US" sz="2800" dirty="0" smtClean="0"/>
              <a:t> </a:t>
            </a:r>
            <a:r>
              <a:rPr lang="en-US" sz="2800" dirty="0" err="1" smtClean="0"/>
              <a:t>nước</a:t>
            </a:r>
            <a:r>
              <a:rPr lang="en-US" sz="2800" dirty="0" smtClean="0"/>
              <a:t> ta. </a:t>
            </a:r>
            <a:r>
              <a:rPr lang="en-US" sz="2800" dirty="0" err="1" smtClean="0"/>
              <a:t>Ngô</a:t>
            </a:r>
            <a:r>
              <a:rPr lang="en-US" sz="2800" dirty="0" smtClean="0"/>
              <a:t> </a:t>
            </a:r>
            <a:r>
              <a:rPr lang="en-US" sz="2800" dirty="0" err="1" smtClean="0"/>
              <a:t>Quyền</a:t>
            </a:r>
            <a:r>
              <a:rPr lang="en-US" sz="2800" dirty="0" smtClean="0"/>
              <a:t> </a:t>
            </a:r>
            <a:r>
              <a:rPr lang="en-US" sz="2800" dirty="0" err="1" smtClean="0"/>
              <a:t>chỉ</a:t>
            </a:r>
            <a:r>
              <a:rPr lang="en-US" sz="2800" dirty="0" smtClean="0"/>
              <a:t> </a:t>
            </a:r>
            <a:r>
              <a:rPr lang="en-US" sz="2800" dirty="0" err="1" smtClean="0"/>
              <a:t>huy</a:t>
            </a:r>
            <a:r>
              <a:rPr lang="en-US" sz="2800" dirty="0" smtClean="0"/>
              <a:t> </a:t>
            </a:r>
            <a:r>
              <a:rPr lang="en-US" sz="2800" dirty="0" err="1" smtClean="0"/>
              <a:t>quân</a:t>
            </a:r>
            <a:r>
              <a:rPr lang="en-US" sz="2800" dirty="0" smtClean="0"/>
              <a:t> </a:t>
            </a:r>
            <a:r>
              <a:rPr lang="en-US" sz="2800" dirty="0" err="1" smtClean="0"/>
              <a:t>dân</a:t>
            </a:r>
            <a:r>
              <a:rPr lang="en-US" sz="2800" dirty="0" smtClean="0"/>
              <a:t> </a:t>
            </a:r>
            <a:r>
              <a:rPr lang="en-US" sz="2800" dirty="0" err="1" smtClean="0"/>
              <a:t>ta,lợi</a:t>
            </a:r>
            <a:r>
              <a:rPr lang="en-US" sz="2800" dirty="0" smtClean="0"/>
              <a:t> </a:t>
            </a:r>
            <a:r>
              <a:rPr lang="en-US" sz="2800" dirty="0" err="1" smtClean="0"/>
              <a:t>dụng</a:t>
            </a:r>
            <a:r>
              <a:rPr lang="en-US" sz="2800" dirty="0" smtClean="0"/>
              <a:t> </a:t>
            </a:r>
            <a:r>
              <a:rPr lang="en-US" sz="2800" dirty="0" err="1" smtClean="0"/>
              <a:t>thủy</a:t>
            </a:r>
            <a:r>
              <a:rPr lang="en-US" sz="2800" dirty="0" smtClean="0"/>
              <a:t> </a:t>
            </a:r>
            <a:r>
              <a:rPr lang="en-US" sz="2800" dirty="0" err="1" smtClean="0"/>
              <a:t>triều</a:t>
            </a:r>
            <a:r>
              <a:rPr lang="en-US" sz="2800" dirty="0" smtClean="0"/>
              <a:t> </a:t>
            </a:r>
            <a:r>
              <a:rPr lang="en-US" sz="2800" dirty="0" err="1" smtClean="0"/>
              <a:t>lên</a:t>
            </a:r>
            <a:r>
              <a:rPr lang="en-US" sz="2800" dirty="0" smtClean="0"/>
              <a:t> </a:t>
            </a:r>
            <a:r>
              <a:rPr lang="en-US" sz="2800" dirty="0" err="1" smtClean="0"/>
              <a:t>xuống</a:t>
            </a:r>
            <a:r>
              <a:rPr lang="en-US" sz="2800" dirty="0" smtClean="0"/>
              <a:t> </a:t>
            </a:r>
            <a:r>
              <a:rPr lang="en-US" sz="2800" dirty="0" err="1" smtClean="0"/>
              <a:t>trên</a:t>
            </a:r>
            <a:r>
              <a:rPr lang="en-US" sz="2800" dirty="0" smtClean="0"/>
              <a:t> </a:t>
            </a:r>
            <a:r>
              <a:rPr lang="en-US" sz="2800" dirty="0" err="1" smtClean="0"/>
              <a:t>sông</a:t>
            </a:r>
            <a:r>
              <a:rPr lang="en-US" sz="2800" dirty="0" smtClean="0"/>
              <a:t> </a:t>
            </a:r>
            <a:r>
              <a:rPr lang="en-US" sz="2800" dirty="0" err="1" smtClean="0"/>
              <a:t>Bạch</a:t>
            </a:r>
            <a:r>
              <a:rPr lang="en-US" sz="2800" dirty="0" smtClean="0"/>
              <a:t> </a:t>
            </a:r>
            <a:r>
              <a:rPr lang="en-US" sz="2800" dirty="0" err="1" smtClean="0"/>
              <a:t>Đằng</a:t>
            </a:r>
            <a:r>
              <a:rPr lang="en-US" sz="2800" dirty="0" smtClean="0"/>
              <a:t>, </a:t>
            </a:r>
            <a:r>
              <a:rPr lang="en-US" sz="2800" dirty="0" err="1" smtClean="0"/>
              <a:t>nhử</a:t>
            </a:r>
            <a:r>
              <a:rPr lang="en-US" sz="2800" dirty="0" smtClean="0"/>
              <a:t> </a:t>
            </a:r>
            <a:r>
              <a:rPr lang="en-US" sz="2800" dirty="0" err="1" smtClean="0"/>
              <a:t>giặc</a:t>
            </a:r>
            <a:r>
              <a:rPr lang="en-US" sz="2800" dirty="0" smtClean="0"/>
              <a:t> </a:t>
            </a:r>
            <a:r>
              <a:rPr lang="en-US" sz="2800" dirty="0" err="1" smtClean="0"/>
              <a:t>vào</a:t>
            </a:r>
            <a:r>
              <a:rPr lang="en-US" sz="2800" dirty="0" smtClean="0"/>
              <a:t> </a:t>
            </a:r>
            <a:r>
              <a:rPr lang="en-US" sz="2800" dirty="0" err="1" smtClean="0"/>
              <a:t>bãi</a:t>
            </a:r>
            <a:r>
              <a:rPr lang="en-US" sz="2800" dirty="0" smtClean="0"/>
              <a:t> </a:t>
            </a:r>
            <a:r>
              <a:rPr lang="en-US" sz="2800" dirty="0" err="1" smtClean="0"/>
              <a:t>cọc</a:t>
            </a:r>
            <a:r>
              <a:rPr lang="en-US" sz="2800" dirty="0" smtClean="0"/>
              <a:t> </a:t>
            </a:r>
            <a:r>
              <a:rPr lang="en-US" sz="2800" dirty="0" err="1" smtClean="0"/>
              <a:t>rồi</a:t>
            </a:r>
            <a:r>
              <a:rPr lang="en-US" sz="2800" dirty="0" smtClean="0"/>
              <a:t> </a:t>
            </a:r>
            <a:r>
              <a:rPr lang="en-US" sz="2800" dirty="0" err="1" smtClean="0"/>
              <a:t>đánh</a:t>
            </a:r>
            <a:r>
              <a:rPr lang="en-US" sz="2800" dirty="0" smtClean="0"/>
              <a:t> tan </a:t>
            </a:r>
            <a:r>
              <a:rPr lang="en-US" sz="2800" dirty="0" err="1" smtClean="0"/>
              <a:t>quân</a:t>
            </a:r>
            <a:r>
              <a:rPr lang="en-US" sz="2800" dirty="0" smtClean="0"/>
              <a:t> </a:t>
            </a:r>
            <a:r>
              <a:rPr lang="en-US" sz="2800" dirty="0" err="1" smtClean="0"/>
              <a:t>xâm</a:t>
            </a:r>
            <a:r>
              <a:rPr lang="en-US" sz="2800" dirty="0" smtClean="0"/>
              <a:t> </a:t>
            </a:r>
            <a:r>
              <a:rPr lang="en-US" sz="2800" dirty="0" err="1" smtClean="0"/>
              <a:t>lược</a:t>
            </a:r>
            <a:r>
              <a:rPr lang="en-US" sz="2800" dirty="0" smtClean="0"/>
              <a:t> .</a:t>
            </a:r>
            <a:endParaRPr lang="en-US" sz="2800" dirty="0"/>
          </a:p>
        </p:txBody>
      </p:sp>
    </p:spTree>
    <p:extLst>
      <p:ext uri="{BB962C8B-B14F-4D97-AF65-F5344CB8AC3E}">
        <p14:creationId xmlns:p14="http://schemas.microsoft.com/office/powerpoint/2010/main" val="9759585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4495800" cy="707886"/>
          </a:xfrm>
          <a:prstGeom prst="rect">
            <a:avLst/>
          </a:prstGeom>
          <a:noFill/>
        </p:spPr>
        <p:txBody>
          <a:bodyPr wrap="square" rtlCol="0">
            <a:spAutoFit/>
          </a:bodyPr>
          <a:lstStyle/>
          <a:p>
            <a:r>
              <a:rPr lang="en-US" sz="4000" dirty="0" err="1" smtClean="0"/>
              <a:t>Câu</a:t>
            </a:r>
            <a:r>
              <a:rPr lang="en-US" sz="4000" dirty="0" smtClean="0"/>
              <a:t> </a:t>
            </a:r>
            <a:r>
              <a:rPr lang="en-US" sz="4000" dirty="0" err="1" smtClean="0"/>
              <a:t>hỏi</a:t>
            </a:r>
            <a:r>
              <a:rPr lang="en-US" sz="4000" dirty="0" smtClean="0"/>
              <a:t> 1</a:t>
            </a:r>
            <a:r>
              <a:rPr lang="en-US" dirty="0" smtClean="0"/>
              <a:t>:</a:t>
            </a:r>
            <a:endParaRPr lang="en-US" dirty="0"/>
          </a:p>
        </p:txBody>
      </p:sp>
      <p:sp>
        <p:nvSpPr>
          <p:cNvPr id="3" name="TextBox 2"/>
          <p:cNvSpPr txBox="1"/>
          <p:nvPr/>
        </p:nvSpPr>
        <p:spPr>
          <a:xfrm>
            <a:off x="914400" y="1219200"/>
            <a:ext cx="7391400" cy="646331"/>
          </a:xfrm>
          <a:prstGeom prst="rect">
            <a:avLst/>
          </a:prstGeom>
          <a:noFill/>
        </p:spPr>
        <p:txBody>
          <a:bodyPr wrap="square" rtlCol="0">
            <a:spAutoFit/>
          </a:bodyPr>
          <a:lstStyle/>
          <a:p>
            <a:r>
              <a:rPr lang="en-US" dirty="0" err="1" smtClean="0"/>
              <a:t>Em</a:t>
            </a:r>
            <a:r>
              <a:rPr lang="en-US" dirty="0" smtClean="0"/>
              <a:t> </a:t>
            </a:r>
            <a:r>
              <a:rPr lang="en-US" dirty="0" err="1" smtClean="0"/>
              <a:t>hãy</a:t>
            </a:r>
            <a:r>
              <a:rPr lang="en-US" dirty="0" smtClean="0"/>
              <a:t> </a:t>
            </a:r>
            <a:r>
              <a:rPr lang="en-US" dirty="0" err="1" smtClean="0"/>
              <a:t>kẻ</a:t>
            </a:r>
            <a:r>
              <a:rPr lang="en-US" dirty="0" smtClean="0"/>
              <a:t> </a:t>
            </a:r>
            <a:r>
              <a:rPr lang="en-US" dirty="0" err="1" smtClean="0"/>
              <a:t>băng</a:t>
            </a:r>
            <a:r>
              <a:rPr lang="en-US" dirty="0" smtClean="0"/>
              <a:t> </a:t>
            </a:r>
            <a:r>
              <a:rPr lang="en-US" dirty="0" err="1" smtClean="0"/>
              <a:t>thời</a:t>
            </a:r>
            <a:r>
              <a:rPr lang="en-US" dirty="0" smtClean="0"/>
              <a:t> </a:t>
            </a:r>
            <a:r>
              <a:rPr lang="en-US" dirty="0" err="1" smtClean="0"/>
              <a:t>gian</a:t>
            </a:r>
            <a:r>
              <a:rPr lang="en-US" dirty="0" smtClean="0"/>
              <a:t> </a:t>
            </a:r>
            <a:r>
              <a:rPr lang="en-US" dirty="0" err="1" smtClean="0"/>
              <a:t>dưới</a:t>
            </a:r>
            <a:r>
              <a:rPr lang="en-US" dirty="0" smtClean="0"/>
              <a:t> </a:t>
            </a:r>
            <a:r>
              <a:rPr lang="en-US" dirty="0" err="1" smtClean="0"/>
              <a:t>đây</a:t>
            </a:r>
            <a:r>
              <a:rPr lang="en-US" dirty="0" smtClean="0"/>
              <a:t> </a:t>
            </a:r>
            <a:r>
              <a:rPr lang="en-US" dirty="0" err="1" smtClean="0"/>
              <a:t>vào</a:t>
            </a:r>
            <a:r>
              <a:rPr lang="en-US" dirty="0" smtClean="0"/>
              <a:t> </a:t>
            </a:r>
            <a:r>
              <a:rPr lang="en-US" dirty="0" err="1" smtClean="0"/>
              <a:t>vở</a:t>
            </a:r>
            <a:r>
              <a:rPr lang="en-US" dirty="0" smtClean="0"/>
              <a:t> </a:t>
            </a:r>
            <a:r>
              <a:rPr lang="en-US" dirty="0" err="1" smtClean="0"/>
              <a:t>và</a:t>
            </a:r>
            <a:r>
              <a:rPr lang="en-US" dirty="0" smtClean="0"/>
              <a:t> </a:t>
            </a:r>
            <a:r>
              <a:rPr lang="en-US" dirty="0" err="1" smtClean="0"/>
              <a:t>ghi</a:t>
            </a:r>
            <a:r>
              <a:rPr lang="en-US" dirty="0" smtClean="0"/>
              <a:t> </a:t>
            </a:r>
            <a:r>
              <a:rPr lang="en-US" dirty="0" err="1" smtClean="0"/>
              <a:t>vào</a:t>
            </a:r>
            <a:r>
              <a:rPr lang="en-US" dirty="0" smtClean="0"/>
              <a:t> </a:t>
            </a:r>
            <a:r>
              <a:rPr lang="en-US" dirty="0" err="1" smtClean="0"/>
              <a:t>chỗ</a:t>
            </a:r>
            <a:r>
              <a:rPr lang="en-US" dirty="0" smtClean="0"/>
              <a:t> </a:t>
            </a:r>
            <a:r>
              <a:rPr lang="en-US" dirty="0" err="1" smtClean="0"/>
              <a:t>chấm</a:t>
            </a:r>
            <a:r>
              <a:rPr lang="en-US" dirty="0"/>
              <a:t> </a:t>
            </a:r>
            <a:r>
              <a:rPr lang="en-US" dirty="0" smtClean="0"/>
              <a:t>(…) </a:t>
            </a:r>
            <a:r>
              <a:rPr lang="en-US" dirty="0" err="1" smtClean="0"/>
              <a:t>tên</a:t>
            </a:r>
            <a:r>
              <a:rPr lang="en-US" dirty="0" smtClean="0"/>
              <a:t> </a:t>
            </a:r>
            <a:r>
              <a:rPr lang="en-US" dirty="0" err="1" smtClean="0"/>
              <a:t>hai</a:t>
            </a:r>
            <a:r>
              <a:rPr lang="en-US" dirty="0" smtClean="0"/>
              <a:t> </a:t>
            </a:r>
            <a:r>
              <a:rPr lang="en-US" dirty="0" err="1" smtClean="0"/>
              <a:t>giai</a:t>
            </a:r>
            <a:r>
              <a:rPr lang="en-US" dirty="0" smtClean="0"/>
              <a:t> </a:t>
            </a:r>
            <a:r>
              <a:rPr lang="en-US" dirty="0" err="1" smtClean="0"/>
              <a:t>đoạn</a:t>
            </a:r>
            <a:r>
              <a:rPr lang="en-US" dirty="0" smtClean="0"/>
              <a:t> </a:t>
            </a:r>
            <a:r>
              <a:rPr lang="en-US" dirty="0" err="1" smtClean="0"/>
              <a:t>lịch</a:t>
            </a:r>
            <a:r>
              <a:rPr lang="en-US" dirty="0" smtClean="0"/>
              <a:t> </a:t>
            </a:r>
            <a:r>
              <a:rPr lang="en-US" dirty="0" err="1" smtClean="0"/>
              <a:t>sử</a:t>
            </a:r>
            <a:r>
              <a:rPr lang="en-US" dirty="0" smtClean="0"/>
              <a:t> </a:t>
            </a:r>
            <a:r>
              <a:rPr lang="en-US" dirty="0" err="1" smtClean="0"/>
              <a:t>mà</a:t>
            </a:r>
            <a:r>
              <a:rPr lang="en-US" dirty="0" smtClean="0"/>
              <a:t> </a:t>
            </a:r>
            <a:r>
              <a:rPr lang="en-US" dirty="0" err="1" smtClean="0"/>
              <a:t>các</a:t>
            </a:r>
            <a:r>
              <a:rPr lang="en-US" dirty="0" smtClean="0"/>
              <a:t> </a:t>
            </a:r>
            <a:r>
              <a:rPr lang="en-US" dirty="0" err="1" smtClean="0"/>
              <a:t>em</a:t>
            </a:r>
            <a:r>
              <a:rPr lang="en-US" dirty="0" smtClean="0"/>
              <a:t> </a:t>
            </a:r>
            <a:r>
              <a:rPr lang="en-US" dirty="0" err="1" smtClean="0"/>
              <a:t>đã</a:t>
            </a:r>
            <a:r>
              <a:rPr lang="en-US" dirty="0" smtClean="0"/>
              <a:t> </a:t>
            </a:r>
            <a:r>
              <a:rPr lang="en-US" dirty="0" err="1" smtClean="0"/>
              <a:t>học</a:t>
            </a:r>
            <a:r>
              <a:rPr lang="en-US" dirty="0" smtClean="0"/>
              <a:t> </a:t>
            </a:r>
            <a:r>
              <a:rPr lang="en-US" dirty="0" err="1" smtClean="0"/>
              <a:t>từ</a:t>
            </a:r>
            <a:r>
              <a:rPr lang="en-US" dirty="0" smtClean="0"/>
              <a:t> </a:t>
            </a:r>
            <a:r>
              <a:rPr lang="en-US" dirty="0" err="1" smtClean="0"/>
              <a:t>bài</a:t>
            </a:r>
            <a:r>
              <a:rPr lang="en-US" dirty="0" smtClean="0"/>
              <a:t> 1 </a:t>
            </a:r>
            <a:r>
              <a:rPr lang="en-US" dirty="0" err="1" smtClean="0"/>
              <a:t>đến</a:t>
            </a:r>
            <a:r>
              <a:rPr lang="en-US" dirty="0" smtClean="0"/>
              <a:t> </a:t>
            </a:r>
            <a:r>
              <a:rPr lang="en-US" dirty="0" err="1" smtClean="0"/>
              <a:t>bài</a:t>
            </a:r>
            <a:r>
              <a:rPr lang="en-US" dirty="0" smtClean="0"/>
              <a:t> 5.</a:t>
            </a:r>
            <a:endParaRPr lang="en-US" dirty="0"/>
          </a:p>
        </p:txBody>
      </p:sp>
      <p:cxnSp>
        <p:nvCxnSpPr>
          <p:cNvPr id="5" name="Straight Connector 4"/>
          <p:cNvCxnSpPr/>
          <p:nvPr/>
        </p:nvCxnSpPr>
        <p:spPr>
          <a:xfrm>
            <a:off x="914400" y="2514600"/>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4400" y="381000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674370" y="2491740"/>
            <a:ext cx="7772400" cy="1314450"/>
          </a:xfrm>
          <a:custGeom>
            <a:avLst/>
            <a:gdLst>
              <a:gd name="connsiteX0" fmla="*/ 262890 w 7772400"/>
              <a:gd name="connsiteY0" fmla="*/ 11430 h 1314450"/>
              <a:gd name="connsiteX1" fmla="*/ 22860 w 7772400"/>
              <a:gd name="connsiteY1" fmla="*/ 205740 h 1314450"/>
              <a:gd name="connsiteX2" fmla="*/ 205740 w 7772400"/>
              <a:gd name="connsiteY2" fmla="*/ 457200 h 1314450"/>
              <a:gd name="connsiteX3" fmla="*/ 45720 w 7772400"/>
              <a:gd name="connsiteY3" fmla="*/ 708660 h 1314450"/>
              <a:gd name="connsiteX4" fmla="*/ 228600 w 7772400"/>
              <a:gd name="connsiteY4" fmla="*/ 891540 h 1314450"/>
              <a:gd name="connsiteX5" fmla="*/ 0 w 7772400"/>
              <a:gd name="connsiteY5" fmla="*/ 1108710 h 1314450"/>
              <a:gd name="connsiteX6" fmla="*/ 240030 w 7772400"/>
              <a:gd name="connsiteY6" fmla="*/ 1303020 h 1314450"/>
              <a:gd name="connsiteX7" fmla="*/ 7395210 w 7772400"/>
              <a:gd name="connsiteY7" fmla="*/ 1314450 h 1314450"/>
              <a:gd name="connsiteX8" fmla="*/ 7680960 w 7772400"/>
              <a:gd name="connsiteY8" fmla="*/ 1154430 h 1314450"/>
              <a:gd name="connsiteX9" fmla="*/ 7509510 w 7772400"/>
              <a:gd name="connsiteY9" fmla="*/ 902970 h 1314450"/>
              <a:gd name="connsiteX10" fmla="*/ 7772400 w 7772400"/>
              <a:gd name="connsiteY10" fmla="*/ 731520 h 1314450"/>
              <a:gd name="connsiteX11" fmla="*/ 7486650 w 7772400"/>
              <a:gd name="connsiteY11" fmla="*/ 491490 h 1314450"/>
              <a:gd name="connsiteX12" fmla="*/ 7738110 w 7772400"/>
              <a:gd name="connsiteY12" fmla="*/ 217170 h 1314450"/>
              <a:gd name="connsiteX13" fmla="*/ 7395210 w 7772400"/>
              <a:gd name="connsiteY13"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2400" h="1314450">
                <a:moveTo>
                  <a:pt x="262890" y="11430"/>
                </a:moveTo>
                <a:lnTo>
                  <a:pt x="22860" y="205740"/>
                </a:lnTo>
                <a:lnTo>
                  <a:pt x="205740" y="457200"/>
                </a:lnTo>
                <a:lnTo>
                  <a:pt x="45720" y="708660"/>
                </a:lnTo>
                <a:lnTo>
                  <a:pt x="228600" y="891540"/>
                </a:lnTo>
                <a:lnTo>
                  <a:pt x="0" y="1108710"/>
                </a:lnTo>
                <a:lnTo>
                  <a:pt x="240030" y="1303020"/>
                </a:lnTo>
                <a:lnTo>
                  <a:pt x="7395210" y="1314450"/>
                </a:lnTo>
                <a:lnTo>
                  <a:pt x="7680960" y="1154430"/>
                </a:lnTo>
                <a:lnTo>
                  <a:pt x="7509510" y="902970"/>
                </a:lnTo>
                <a:lnTo>
                  <a:pt x="7772400" y="731520"/>
                </a:lnTo>
                <a:lnTo>
                  <a:pt x="7486650" y="491490"/>
                </a:lnTo>
                <a:lnTo>
                  <a:pt x="7738110" y="217170"/>
                </a:lnTo>
                <a:lnTo>
                  <a:pt x="739521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p:cNvCxnSpPr/>
          <p:nvPr/>
        </p:nvCxnSpPr>
        <p:spPr>
          <a:xfrm>
            <a:off x="3276600" y="2518410"/>
            <a:ext cx="0" cy="1291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81600" y="2518410"/>
            <a:ext cx="0" cy="129159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0100" y="2979539"/>
            <a:ext cx="7391400" cy="369332"/>
          </a:xfrm>
          <a:prstGeom prst="rect">
            <a:avLst/>
          </a:prstGeom>
          <a:noFill/>
        </p:spPr>
        <p:txBody>
          <a:bodyPr wrap="square" rtlCol="0">
            <a:spAutoFit/>
          </a:bodyPr>
          <a:lstStyle/>
          <a:p>
            <a:r>
              <a:rPr lang="en-US" dirty="0" smtClean="0"/>
              <a:t>………………………………………………………………………………….</a:t>
            </a:r>
            <a:endParaRPr lang="en-US" dirty="0"/>
          </a:p>
        </p:txBody>
      </p:sp>
      <p:sp>
        <p:nvSpPr>
          <p:cNvPr id="19" name="TextBox 18"/>
          <p:cNvSpPr txBox="1"/>
          <p:nvPr/>
        </p:nvSpPr>
        <p:spPr>
          <a:xfrm>
            <a:off x="674370" y="3962400"/>
            <a:ext cx="1383030" cy="646331"/>
          </a:xfrm>
          <a:prstGeom prst="rect">
            <a:avLst/>
          </a:prstGeom>
          <a:noFill/>
        </p:spPr>
        <p:txBody>
          <a:bodyPr wrap="square" rtlCol="0">
            <a:spAutoFit/>
          </a:bodyPr>
          <a:lstStyle/>
          <a:p>
            <a:r>
              <a:rPr lang="en-US" dirty="0" err="1" smtClean="0"/>
              <a:t>Khoảng</a:t>
            </a:r>
            <a:r>
              <a:rPr lang="en-US" dirty="0" smtClean="0"/>
              <a:t> </a:t>
            </a:r>
            <a:r>
              <a:rPr lang="en-US" dirty="0" err="1" smtClean="0"/>
              <a:t>năm</a:t>
            </a:r>
            <a:r>
              <a:rPr lang="en-US" dirty="0" smtClean="0"/>
              <a:t> 700 </a:t>
            </a:r>
            <a:endParaRPr lang="en-US" dirty="0"/>
          </a:p>
        </p:txBody>
      </p:sp>
      <p:sp>
        <p:nvSpPr>
          <p:cNvPr id="21" name="TextBox 20"/>
          <p:cNvSpPr txBox="1"/>
          <p:nvPr/>
        </p:nvSpPr>
        <p:spPr>
          <a:xfrm>
            <a:off x="3276600" y="4006334"/>
            <a:ext cx="2133600" cy="369332"/>
          </a:xfrm>
          <a:prstGeom prst="rect">
            <a:avLst/>
          </a:prstGeom>
          <a:noFill/>
        </p:spPr>
        <p:txBody>
          <a:bodyPr wrap="square" rtlCol="0">
            <a:spAutoFit/>
          </a:bodyPr>
          <a:lstStyle/>
          <a:p>
            <a:r>
              <a:rPr lang="en-US" dirty="0" err="1" smtClean="0"/>
              <a:t>Năm</a:t>
            </a:r>
            <a:r>
              <a:rPr lang="en-US" dirty="0" smtClean="0"/>
              <a:t> 179         CN</a:t>
            </a:r>
            <a:endParaRPr lang="en-US" dirty="0"/>
          </a:p>
        </p:txBody>
      </p:sp>
      <p:sp>
        <p:nvSpPr>
          <p:cNvPr id="22" name="TextBox 21"/>
          <p:cNvSpPr txBox="1"/>
          <p:nvPr/>
        </p:nvSpPr>
        <p:spPr>
          <a:xfrm>
            <a:off x="7391400" y="4006334"/>
            <a:ext cx="1371600" cy="369332"/>
          </a:xfrm>
          <a:prstGeom prst="rect">
            <a:avLst/>
          </a:prstGeom>
          <a:noFill/>
        </p:spPr>
        <p:txBody>
          <a:bodyPr wrap="square" rtlCol="0">
            <a:spAutoFit/>
          </a:bodyPr>
          <a:lstStyle/>
          <a:p>
            <a:r>
              <a:rPr lang="en-US" dirty="0" err="1" smtClean="0"/>
              <a:t>Năm</a:t>
            </a:r>
            <a:r>
              <a:rPr lang="en-US" dirty="0" smtClean="0"/>
              <a:t> 938</a:t>
            </a:r>
            <a:endParaRPr lang="en-US" dirty="0"/>
          </a:p>
        </p:txBody>
      </p:sp>
      <p:sp>
        <p:nvSpPr>
          <p:cNvPr id="24" name="TextBox 23"/>
          <p:cNvSpPr txBox="1"/>
          <p:nvPr/>
        </p:nvSpPr>
        <p:spPr>
          <a:xfrm>
            <a:off x="914400" y="2717929"/>
            <a:ext cx="2286000" cy="523220"/>
          </a:xfrm>
          <a:prstGeom prst="rect">
            <a:avLst/>
          </a:prstGeom>
          <a:noFill/>
        </p:spPr>
        <p:txBody>
          <a:bodyPr wrap="square" rtlCol="0">
            <a:spAutoFit/>
          </a:bodyPr>
          <a:lstStyle/>
          <a:p>
            <a:r>
              <a:rPr lang="en-US" sz="1400" dirty="0" err="1" smtClean="0"/>
              <a:t>Buổi</a:t>
            </a:r>
            <a:r>
              <a:rPr lang="en-US" sz="1400" dirty="0" smtClean="0"/>
              <a:t> </a:t>
            </a:r>
            <a:r>
              <a:rPr lang="en-US" sz="1400" dirty="0" err="1" smtClean="0"/>
              <a:t>đầu</a:t>
            </a:r>
            <a:r>
              <a:rPr lang="en-US" sz="1400" dirty="0" smtClean="0"/>
              <a:t> </a:t>
            </a:r>
            <a:r>
              <a:rPr lang="en-US" sz="1400" dirty="0" err="1" smtClean="0"/>
              <a:t>dựng</a:t>
            </a:r>
            <a:r>
              <a:rPr lang="en-US" sz="1400" dirty="0" smtClean="0"/>
              <a:t> </a:t>
            </a:r>
            <a:r>
              <a:rPr lang="en-US" sz="1400" dirty="0" err="1" smtClean="0"/>
              <a:t>nước</a:t>
            </a:r>
            <a:r>
              <a:rPr lang="en-US" sz="1400" dirty="0" smtClean="0"/>
              <a:t> </a:t>
            </a:r>
            <a:r>
              <a:rPr lang="en-US" sz="1400" dirty="0" err="1" smtClean="0"/>
              <a:t>và</a:t>
            </a:r>
            <a:r>
              <a:rPr lang="en-US" sz="1400" dirty="0" smtClean="0"/>
              <a:t> </a:t>
            </a:r>
            <a:r>
              <a:rPr lang="en-US" sz="1400" dirty="0" err="1" smtClean="0"/>
              <a:t>giữ</a:t>
            </a:r>
            <a:r>
              <a:rPr lang="en-US" sz="1400" dirty="0" smtClean="0"/>
              <a:t> </a:t>
            </a:r>
            <a:r>
              <a:rPr lang="en-US" sz="1400" dirty="0" err="1" smtClean="0"/>
              <a:t>nước</a:t>
            </a:r>
            <a:endParaRPr lang="en-US" sz="1400" dirty="0"/>
          </a:p>
        </p:txBody>
      </p:sp>
      <p:sp>
        <p:nvSpPr>
          <p:cNvPr id="25" name="TextBox 24"/>
          <p:cNvSpPr txBox="1"/>
          <p:nvPr/>
        </p:nvSpPr>
        <p:spPr>
          <a:xfrm>
            <a:off x="5593080" y="2717929"/>
            <a:ext cx="1828800" cy="523220"/>
          </a:xfrm>
          <a:prstGeom prst="rect">
            <a:avLst/>
          </a:prstGeom>
          <a:noFill/>
        </p:spPr>
        <p:txBody>
          <a:bodyPr wrap="square" rtlCol="0">
            <a:spAutoFit/>
          </a:bodyPr>
          <a:lstStyle/>
          <a:p>
            <a:r>
              <a:rPr lang="en-US" sz="1400" dirty="0" err="1" smtClean="0"/>
              <a:t>Hơn</a:t>
            </a:r>
            <a:r>
              <a:rPr lang="en-US" sz="1400" dirty="0" smtClean="0"/>
              <a:t> 1000 </a:t>
            </a:r>
            <a:r>
              <a:rPr lang="en-US" sz="1400" dirty="0" err="1" smtClean="0"/>
              <a:t>năm</a:t>
            </a:r>
            <a:r>
              <a:rPr lang="en-US" sz="1400" dirty="0" smtClean="0"/>
              <a:t> </a:t>
            </a:r>
            <a:r>
              <a:rPr lang="en-US" sz="1400" dirty="0" err="1" smtClean="0"/>
              <a:t>đấu</a:t>
            </a:r>
            <a:r>
              <a:rPr lang="en-US" sz="1400" dirty="0" smtClean="0"/>
              <a:t> </a:t>
            </a:r>
            <a:r>
              <a:rPr lang="en-US" sz="1400" dirty="0" err="1" smtClean="0"/>
              <a:t>tranh</a:t>
            </a:r>
            <a:r>
              <a:rPr lang="en-US" sz="1400" dirty="0" smtClean="0"/>
              <a:t> </a:t>
            </a:r>
            <a:r>
              <a:rPr lang="en-US" sz="1400" dirty="0" err="1" smtClean="0"/>
              <a:t>giành</a:t>
            </a:r>
            <a:r>
              <a:rPr lang="en-US" sz="1400" dirty="0" smtClean="0"/>
              <a:t> </a:t>
            </a:r>
            <a:r>
              <a:rPr lang="en-US" sz="1400" dirty="0" err="1" smtClean="0"/>
              <a:t>độc</a:t>
            </a:r>
            <a:r>
              <a:rPr lang="en-US" sz="1400" dirty="0" smtClean="0"/>
              <a:t> </a:t>
            </a:r>
            <a:r>
              <a:rPr lang="en-US" sz="1400" dirty="0" err="1" smtClean="0"/>
              <a:t>lập</a:t>
            </a:r>
            <a:endParaRPr lang="en-US" sz="1400" dirty="0"/>
          </a:p>
        </p:txBody>
      </p:sp>
    </p:spTree>
    <p:extLst>
      <p:ext uri="{BB962C8B-B14F-4D97-AF65-F5344CB8AC3E}">
        <p14:creationId xmlns:p14="http://schemas.microsoft.com/office/powerpoint/2010/main" val="15319568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80">
                                          <p:stCondLst>
                                            <p:cond delay="0"/>
                                          </p:stCondLst>
                                        </p:cTn>
                                        <p:tgtEl>
                                          <p:spTgt spid="24"/>
                                        </p:tgtEl>
                                      </p:cBhvr>
                                    </p:animEffect>
                                    <p:anim calcmode="lin" valueType="num">
                                      <p:cBhvr>
                                        <p:cTn id="1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3" dur="26">
                                          <p:stCondLst>
                                            <p:cond delay="650"/>
                                          </p:stCondLst>
                                        </p:cTn>
                                        <p:tgtEl>
                                          <p:spTgt spid="24"/>
                                        </p:tgtEl>
                                      </p:cBhvr>
                                      <p:to x="100000" y="60000"/>
                                    </p:animScale>
                                    <p:animScale>
                                      <p:cBhvr>
                                        <p:cTn id="24" dur="166" decel="50000">
                                          <p:stCondLst>
                                            <p:cond delay="676"/>
                                          </p:stCondLst>
                                        </p:cTn>
                                        <p:tgtEl>
                                          <p:spTgt spid="24"/>
                                        </p:tgtEl>
                                      </p:cBhvr>
                                      <p:to x="100000" y="100000"/>
                                    </p:animScale>
                                    <p:animScale>
                                      <p:cBhvr>
                                        <p:cTn id="25" dur="26">
                                          <p:stCondLst>
                                            <p:cond delay="1312"/>
                                          </p:stCondLst>
                                        </p:cTn>
                                        <p:tgtEl>
                                          <p:spTgt spid="24"/>
                                        </p:tgtEl>
                                      </p:cBhvr>
                                      <p:to x="100000" y="80000"/>
                                    </p:animScale>
                                    <p:animScale>
                                      <p:cBhvr>
                                        <p:cTn id="26" dur="166" decel="50000">
                                          <p:stCondLst>
                                            <p:cond delay="1338"/>
                                          </p:stCondLst>
                                        </p:cTn>
                                        <p:tgtEl>
                                          <p:spTgt spid="24"/>
                                        </p:tgtEl>
                                      </p:cBhvr>
                                      <p:to x="100000" y="100000"/>
                                    </p:animScale>
                                    <p:animScale>
                                      <p:cBhvr>
                                        <p:cTn id="27" dur="26">
                                          <p:stCondLst>
                                            <p:cond delay="1642"/>
                                          </p:stCondLst>
                                        </p:cTn>
                                        <p:tgtEl>
                                          <p:spTgt spid="24"/>
                                        </p:tgtEl>
                                      </p:cBhvr>
                                      <p:to x="100000" y="90000"/>
                                    </p:animScale>
                                    <p:animScale>
                                      <p:cBhvr>
                                        <p:cTn id="28" dur="166" decel="50000">
                                          <p:stCondLst>
                                            <p:cond delay="1668"/>
                                          </p:stCondLst>
                                        </p:cTn>
                                        <p:tgtEl>
                                          <p:spTgt spid="24"/>
                                        </p:tgtEl>
                                      </p:cBhvr>
                                      <p:to x="100000" y="100000"/>
                                    </p:animScale>
                                    <p:animScale>
                                      <p:cBhvr>
                                        <p:cTn id="29" dur="26">
                                          <p:stCondLst>
                                            <p:cond delay="1808"/>
                                          </p:stCondLst>
                                        </p:cTn>
                                        <p:tgtEl>
                                          <p:spTgt spid="24"/>
                                        </p:tgtEl>
                                      </p:cBhvr>
                                      <p:to x="100000" y="95000"/>
                                    </p:animScale>
                                    <p:animScale>
                                      <p:cBhvr>
                                        <p:cTn id="30" dur="166" decel="50000">
                                          <p:stCondLst>
                                            <p:cond delay="1834"/>
                                          </p:stCondLst>
                                        </p:cTn>
                                        <p:tgtEl>
                                          <p:spTgt spid="2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fltVal val="0"/>
                                          </p:val>
                                        </p:tav>
                                        <p:tav tm="100000">
                                          <p:val>
                                            <p:strVal val="#ppt_w"/>
                                          </p:val>
                                        </p:tav>
                                      </p:tavLst>
                                    </p:anim>
                                    <p:anim calcmode="lin" valueType="num">
                                      <p:cBhvr>
                                        <p:cTn id="36" dur="1000" fill="hold"/>
                                        <p:tgtEl>
                                          <p:spTgt spid="25"/>
                                        </p:tgtEl>
                                        <p:attrNameLst>
                                          <p:attrName>ppt_h</p:attrName>
                                        </p:attrNameLst>
                                      </p:cBhvr>
                                      <p:tavLst>
                                        <p:tav tm="0">
                                          <p:val>
                                            <p:fltVal val="0"/>
                                          </p:val>
                                        </p:tav>
                                        <p:tav tm="100000">
                                          <p:val>
                                            <p:strVal val="#ppt_h"/>
                                          </p:val>
                                        </p:tav>
                                      </p:tavLst>
                                    </p:anim>
                                    <p:anim calcmode="lin" valueType="num">
                                      <p:cBhvr>
                                        <p:cTn id="37" dur="1000" fill="hold"/>
                                        <p:tgtEl>
                                          <p:spTgt spid="25"/>
                                        </p:tgtEl>
                                        <p:attrNameLst>
                                          <p:attrName>style.rotation</p:attrName>
                                        </p:attrNameLst>
                                      </p:cBhvr>
                                      <p:tavLst>
                                        <p:tav tm="0">
                                          <p:val>
                                            <p:fltVal val="90"/>
                                          </p:val>
                                        </p:tav>
                                        <p:tav tm="100000">
                                          <p:val>
                                            <p:fltVal val="0"/>
                                          </p:val>
                                        </p:tav>
                                      </p:tavLst>
                                    </p:anim>
                                    <p:animEffect transition="in" filter="fade">
                                      <p:cBhvr>
                                        <p:cTn id="3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4648200" cy="707886"/>
          </a:xfrm>
          <a:prstGeom prst="rect">
            <a:avLst/>
          </a:prstGeom>
          <a:noFill/>
        </p:spPr>
        <p:txBody>
          <a:bodyPr wrap="square" rtlCol="0">
            <a:spAutoFit/>
          </a:bodyPr>
          <a:lstStyle/>
          <a:p>
            <a:r>
              <a:rPr lang="en-US" sz="4000" dirty="0" err="1" smtClean="0"/>
              <a:t>Câu</a:t>
            </a:r>
            <a:r>
              <a:rPr lang="en-US" sz="4000" dirty="0" smtClean="0"/>
              <a:t> </a:t>
            </a:r>
            <a:r>
              <a:rPr lang="en-US" sz="4000" dirty="0" err="1" smtClean="0"/>
              <a:t>hỏi</a:t>
            </a:r>
            <a:r>
              <a:rPr lang="en-US" sz="4000" dirty="0" smtClean="0"/>
              <a:t> 2:</a:t>
            </a:r>
            <a:endParaRPr lang="en-US" sz="4000" dirty="0"/>
          </a:p>
        </p:txBody>
      </p:sp>
      <p:sp>
        <p:nvSpPr>
          <p:cNvPr id="3" name="TextBox 2"/>
          <p:cNvSpPr txBox="1"/>
          <p:nvPr/>
        </p:nvSpPr>
        <p:spPr>
          <a:xfrm>
            <a:off x="990600" y="1360170"/>
            <a:ext cx="7239000" cy="646331"/>
          </a:xfrm>
          <a:prstGeom prst="rect">
            <a:avLst/>
          </a:prstGeom>
          <a:noFill/>
        </p:spPr>
        <p:txBody>
          <a:bodyPr wrap="square" rtlCol="0">
            <a:spAutoFit/>
          </a:bodyPr>
          <a:lstStyle/>
          <a:p>
            <a:r>
              <a:rPr lang="en-US" dirty="0" err="1" smtClean="0"/>
              <a:t>Em</a:t>
            </a:r>
            <a:r>
              <a:rPr lang="en-US" dirty="0" smtClean="0"/>
              <a:t> </a:t>
            </a:r>
            <a:r>
              <a:rPr lang="en-US" dirty="0" err="1" smtClean="0"/>
              <a:t>hãy</a:t>
            </a:r>
            <a:r>
              <a:rPr lang="en-US" dirty="0" smtClean="0"/>
              <a:t> </a:t>
            </a:r>
            <a:r>
              <a:rPr lang="en-US" dirty="0" err="1" smtClean="0"/>
              <a:t>kẻ</a:t>
            </a:r>
            <a:r>
              <a:rPr lang="en-US" dirty="0" smtClean="0"/>
              <a:t> </a:t>
            </a:r>
            <a:r>
              <a:rPr lang="en-US" dirty="0" err="1" smtClean="0"/>
              <a:t>trục</a:t>
            </a:r>
            <a:r>
              <a:rPr lang="en-US" dirty="0" smtClean="0"/>
              <a:t> </a:t>
            </a:r>
            <a:r>
              <a:rPr lang="en-US" dirty="0" err="1" smtClean="0"/>
              <a:t>thời</a:t>
            </a:r>
            <a:r>
              <a:rPr lang="en-US" dirty="0" smtClean="0"/>
              <a:t> </a:t>
            </a:r>
            <a:r>
              <a:rPr lang="en-US" dirty="0" err="1" smtClean="0"/>
              <a:t>gian</a:t>
            </a:r>
            <a:r>
              <a:rPr lang="en-US" dirty="0" smtClean="0"/>
              <a:t> </a:t>
            </a:r>
            <a:r>
              <a:rPr lang="en-US" dirty="0" err="1" smtClean="0"/>
              <a:t>dưới</a:t>
            </a:r>
            <a:r>
              <a:rPr lang="en-US" dirty="0" smtClean="0"/>
              <a:t> </a:t>
            </a:r>
            <a:r>
              <a:rPr lang="en-US" dirty="0" err="1" smtClean="0"/>
              <a:t>đây</a:t>
            </a:r>
            <a:r>
              <a:rPr lang="en-US" dirty="0" smtClean="0"/>
              <a:t> </a:t>
            </a:r>
            <a:r>
              <a:rPr lang="en-US" dirty="0" err="1" smtClean="0"/>
              <a:t>vào</a:t>
            </a:r>
            <a:r>
              <a:rPr lang="en-US" dirty="0" smtClean="0"/>
              <a:t> </a:t>
            </a:r>
            <a:r>
              <a:rPr lang="en-US" dirty="0" err="1" smtClean="0"/>
              <a:t>vở</a:t>
            </a:r>
            <a:r>
              <a:rPr lang="en-US" dirty="0" smtClean="0"/>
              <a:t> </a:t>
            </a:r>
            <a:r>
              <a:rPr lang="en-US" dirty="0" err="1" smtClean="0"/>
              <a:t>và</a:t>
            </a:r>
            <a:r>
              <a:rPr lang="en-US" dirty="0" smtClean="0"/>
              <a:t> </a:t>
            </a:r>
            <a:r>
              <a:rPr lang="en-US" dirty="0" err="1" smtClean="0"/>
              <a:t>ghi</a:t>
            </a:r>
            <a:r>
              <a:rPr lang="en-US" dirty="0" smtClean="0"/>
              <a:t> </a:t>
            </a:r>
            <a:r>
              <a:rPr lang="en-US" dirty="0" err="1" smtClean="0"/>
              <a:t>các</a:t>
            </a:r>
            <a:r>
              <a:rPr lang="en-US" dirty="0" smtClean="0"/>
              <a:t> </a:t>
            </a:r>
            <a:r>
              <a:rPr lang="en-US" dirty="0" err="1" smtClean="0"/>
              <a:t>sự</a:t>
            </a:r>
            <a:r>
              <a:rPr lang="en-US" dirty="0" smtClean="0"/>
              <a:t> </a:t>
            </a:r>
            <a:r>
              <a:rPr lang="en-US" dirty="0" err="1" smtClean="0"/>
              <a:t>kiện</a:t>
            </a:r>
            <a:r>
              <a:rPr lang="en-US" dirty="0" smtClean="0"/>
              <a:t> </a:t>
            </a:r>
            <a:r>
              <a:rPr lang="en-US" dirty="0" err="1" smtClean="0"/>
              <a:t>tiêu</a:t>
            </a:r>
            <a:r>
              <a:rPr lang="en-US" dirty="0" smtClean="0"/>
              <a:t> </a:t>
            </a:r>
            <a:r>
              <a:rPr lang="en-US" dirty="0" err="1" smtClean="0"/>
              <a:t>biểu</a:t>
            </a:r>
            <a:r>
              <a:rPr lang="en-US" dirty="0" smtClean="0"/>
              <a:t> </a:t>
            </a:r>
            <a:r>
              <a:rPr lang="en-US" dirty="0" err="1" smtClean="0"/>
              <a:t>đã</a:t>
            </a:r>
            <a:r>
              <a:rPr lang="en-US" dirty="0" smtClean="0"/>
              <a:t> </a:t>
            </a:r>
            <a:r>
              <a:rPr lang="en-US" dirty="0" err="1" smtClean="0"/>
              <a:t>học</a:t>
            </a:r>
            <a:r>
              <a:rPr lang="en-US" dirty="0" smtClean="0"/>
              <a:t> </a:t>
            </a:r>
            <a:r>
              <a:rPr lang="en-US" dirty="0" err="1" smtClean="0"/>
              <a:t>tương</a:t>
            </a:r>
            <a:r>
              <a:rPr lang="en-US" dirty="0" smtClean="0"/>
              <a:t> </a:t>
            </a:r>
            <a:r>
              <a:rPr lang="en-US" dirty="0" err="1" smtClean="0"/>
              <a:t>ứng</a:t>
            </a:r>
            <a:r>
              <a:rPr lang="en-US" dirty="0" smtClean="0"/>
              <a:t> </a:t>
            </a:r>
            <a:r>
              <a:rPr lang="en-US" dirty="0" err="1" smtClean="0"/>
              <a:t>với</a:t>
            </a:r>
            <a:r>
              <a:rPr lang="en-US" dirty="0" smtClean="0"/>
              <a:t> </a:t>
            </a:r>
            <a:r>
              <a:rPr lang="en-US" dirty="0" err="1" smtClean="0"/>
              <a:t>các</a:t>
            </a:r>
            <a:r>
              <a:rPr lang="en-US" dirty="0" smtClean="0"/>
              <a:t> </a:t>
            </a:r>
            <a:r>
              <a:rPr lang="en-US" dirty="0" err="1" smtClean="0"/>
              <a:t>mốc</a:t>
            </a:r>
            <a:r>
              <a:rPr lang="en-US" dirty="0" smtClean="0"/>
              <a:t> </a:t>
            </a:r>
            <a:r>
              <a:rPr lang="en-US" dirty="0" err="1" smtClean="0"/>
              <a:t>thời</a:t>
            </a:r>
            <a:r>
              <a:rPr lang="en-US" dirty="0" smtClean="0"/>
              <a:t> </a:t>
            </a:r>
            <a:r>
              <a:rPr lang="en-US" dirty="0" err="1" smtClean="0"/>
              <a:t>gian</a:t>
            </a:r>
            <a:r>
              <a:rPr lang="en-US" dirty="0" smtClean="0"/>
              <a:t> </a:t>
            </a:r>
            <a:r>
              <a:rPr lang="en-US" dirty="0" err="1" smtClean="0"/>
              <a:t>cho</a:t>
            </a:r>
            <a:r>
              <a:rPr lang="en-US" dirty="0" smtClean="0"/>
              <a:t> </a:t>
            </a:r>
            <a:r>
              <a:rPr lang="en-US" dirty="0" err="1" smtClean="0"/>
              <a:t>trước</a:t>
            </a:r>
            <a:r>
              <a:rPr lang="en-US" dirty="0" smtClean="0"/>
              <a:t>:</a:t>
            </a:r>
            <a:endParaRPr lang="en-US" dirty="0"/>
          </a:p>
        </p:txBody>
      </p:sp>
      <p:cxnSp>
        <p:nvCxnSpPr>
          <p:cNvPr id="5" name="Straight Connector 4"/>
          <p:cNvCxnSpPr/>
          <p:nvPr/>
        </p:nvCxnSpPr>
        <p:spPr>
          <a:xfrm>
            <a:off x="838200" y="3505200"/>
            <a:ext cx="746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3352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352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24400" y="339471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48600" y="3352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38200" y="3505200"/>
            <a:ext cx="762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91590" y="3131611"/>
            <a:ext cx="1676400" cy="307777"/>
          </a:xfrm>
          <a:prstGeom prst="rect">
            <a:avLst/>
          </a:prstGeom>
          <a:noFill/>
        </p:spPr>
        <p:txBody>
          <a:bodyPr wrap="square" rtlCol="0">
            <a:spAutoFit/>
          </a:bodyPr>
          <a:lstStyle/>
          <a:p>
            <a:r>
              <a:rPr lang="en-US" sz="1400" dirty="0" err="1" smtClean="0"/>
              <a:t>Nước</a:t>
            </a:r>
            <a:r>
              <a:rPr lang="en-US" sz="1400" dirty="0" smtClean="0"/>
              <a:t> </a:t>
            </a:r>
            <a:r>
              <a:rPr lang="en-US" sz="1400" dirty="0" err="1" smtClean="0"/>
              <a:t>Văn</a:t>
            </a:r>
            <a:r>
              <a:rPr lang="en-US" sz="1400" dirty="0" smtClean="0"/>
              <a:t> Lang</a:t>
            </a:r>
            <a:endParaRPr lang="en-US" sz="1400" dirty="0"/>
          </a:p>
        </p:txBody>
      </p:sp>
      <p:sp>
        <p:nvSpPr>
          <p:cNvPr id="15" name="TextBox 14"/>
          <p:cNvSpPr txBox="1"/>
          <p:nvPr/>
        </p:nvSpPr>
        <p:spPr>
          <a:xfrm>
            <a:off x="381000" y="3810000"/>
            <a:ext cx="1866900" cy="338554"/>
          </a:xfrm>
          <a:prstGeom prst="rect">
            <a:avLst/>
          </a:prstGeom>
          <a:noFill/>
        </p:spPr>
        <p:txBody>
          <a:bodyPr wrap="square" rtlCol="0">
            <a:spAutoFit/>
          </a:bodyPr>
          <a:lstStyle/>
          <a:p>
            <a:r>
              <a:rPr lang="en-US" sz="1600" dirty="0" err="1" smtClean="0"/>
              <a:t>Khoảng</a:t>
            </a:r>
            <a:r>
              <a:rPr lang="en-US" sz="1600" dirty="0" smtClean="0"/>
              <a:t> 700 </a:t>
            </a:r>
            <a:r>
              <a:rPr lang="en-US" sz="1600" dirty="0" err="1" smtClean="0"/>
              <a:t>năm</a:t>
            </a:r>
            <a:r>
              <a:rPr lang="en-US" sz="1600" dirty="0" smtClean="0"/>
              <a:t> </a:t>
            </a:r>
            <a:endParaRPr lang="en-US" sz="1600" dirty="0"/>
          </a:p>
        </p:txBody>
      </p:sp>
      <p:sp>
        <p:nvSpPr>
          <p:cNvPr id="4" name="TextBox 3"/>
          <p:cNvSpPr txBox="1"/>
          <p:nvPr/>
        </p:nvSpPr>
        <p:spPr>
          <a:xfrm>
            <a:off x="3051810" y="3023890"/>
            <a:ext cx="2057400" cy="523220"/>
          </a:xfrm>
          <a:prstGeom prst="rect">
            <a:avLst/>
          </a:prstGeom>
          <a:noFill/>
        </p:spPr>
        <p:txBody>
          <a:bodyPr wrap="square" rtlCol="0">
            <a:spAutoFit/>
          </a:bodyPr>
          <a:lstStyle/>
          <a:p>
            <a:r>
              <a:rPr lang="en-US" sz="1400" smtClean="0"/>
              <a:t>Nước Âu Lạc rơi vào tay Triệu Đà</a:t>
            </a:r>
            <a:endParaRPr lang="en-US" sz="1400"/>
          </a:p>
        </p:txBody>
      </p:sp>
      <p:sp>
        <p:nvSpPr>
          <p:cNvPr id="6" name="TextBox 5"/>
          <p:cNvSpPr txBox="1"/>
          <p:nvPr/>
        </p:nvSpPr>
        <p:spPr>
          <a:xfrm>
            <a:off x="5074920" y="3113185"/>
            <a:ext cx="2739390" cy="307777"/>
          </a:xfrm>
          <a:prstGeom prst="rect">
            <a:avLst/>
          </a:prstGeom>
          <a:noFill/>
        </p:spPr>
        <p:txBody>
          <a:bodyPr wrap="square" rtlCol="0">
            <a:spAutoFit/>
          </a:bodyPr>
          <a:lstStyle/>
          <a:p>
            <a:r>
              <a:rPr lang="en-US" sz="1400" smtClean="0"/>
              <a:t>Chiến thắng Bạch Đằng</a:t>
            </a:r>
            <a:endParaRPr lang="en-US" sz="1400"/>
          </a:p>
        </p:txBody>
      </p:sp>
      <p:sp>
        <p:nvSpPr>
          <p:cNvPr id="7" name="TextBox 6"/>
          <p:cNvSpPr txBox="1"/>
          <p:nvPr/>
        </p:nvSpPr>
        <p:spPr>
          <a:xfrm>
            <a:off x="2705100" y="3840777"/>
            <a:ext cx="2404110" cy="307777"/>
          </a:xfrm>
          <a:prstGeom prst="rect">
            <a:avLst/>
          </a:prstGeom>
          <a:noFill/>
        </p:spPr>
        <p:txBody>
          <a:bodyPr wrap="square" rtlCol="0">
            <a:spAutoFit/>
          </a:bodyPr>
          <a:lstStyle/>
          <a:p>
            <a:r>
              <a:rPr lang="en-US" sz="1400" smtClean="0"/>
              <a:t>Năm 179                   CN </a:t>
            </a:r>
            <a:endParaRPr lang="en-US" sz="1400"/>
          </a:p>
        </p:txBody>
      </p:sp>
      <p:sp>
        <p:nvSpPr>
          <p:cNvPr id="12" name="TextBox 11"/>
          <p:cNvSpPr txBox="1"/>
          <p:nvPr/>
        </p:nvSpPr>
        <p:spPr>
          <a:xfrm>
            <a:off x="7315200" y="3699510"/>
            <a:ext cx="1295400" cy="307777"/>
          </a:xfrm>
          <a:prstGeom prst="rect">
            <a:avLst/>
          </a:prstGeom>
          <a:noFill/>
        </p:spPr>
        <p:txBody>
          <a:bodyPr wrap="square" rtlCol="0">
            <a:spAutoFit/>
          </a:bodyPr>
          <a:lstStyle/>
          <a:p>
            <a:r>
              <a:rPr lang="vi-VN" sz="1400" smtClean="0"/>
              <a:t>Năm</a:t>
            </a:r>
            <a:r>
              <a:rPr lang="en-US" sz="1400" smtClean="0"/>
              <a:t> 938</a:t>
            </a:r>
            <a:endParaRPr lang="en-US" sz="1400"/>
          </a:p>
        </p:txBody>
      </p:sp>
    </p:spTree>
    <p:extLst>
      <p:ext uri="{BB962C8B-B14F-4D97-AF65-F5344CB8AC3E}">
        <p14:creationId xmlns:p14="http://schemas.microsoft.com/office/powerpoint/2010/main" val="99381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5715000" cy="1200329"/>
          </a:xfrm>
          <a:prstGeom prst="rect">
            <a:avLst/>
          </a:prstGeom>
          <a:noFill/>
        </p:spPr>
        <p:txBody>
          <a:bodyPr wrap="square" rtlCol="0">
            <a:spAutoFit/>
          </a:bodyPr>
          <a:lstStyle/>
          <a:p>
            <a:r>
              <a:rPr lang="en-US" sz="3600" smtClean="0">
                <a:latin typeface="Times New Roman" pitchFamily="18" charset="0"/>
                <a:cs typeface="Times New Roman" pitchFamily="18" charset="0"/>
              </a:rPr>
              <a:t>               Trò chơi </a:t>
            </a:r>
          </a:p>
          <a:p>
            <a:r>
              <a:rPr lang="en-US" sz="3600" smtClean="0">
                <a:latin typeface="Times New Roman" pitchFamily="18" charset="0"/>
                <a:cs typeface="Times New Roman" pitchFamily="18" charset="0"/>
              </a:rPr>
              <a:t> Du lịch qua màn ảnh nhỏ</a:t>
            </a:r>
            <a:endParaRPr lang="en-US" sz="360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428929"/>
            <a:ext cx="5981700" cy="4143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2286000" y="5715000"/>
            <a:ext cx="4953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Núi Phú Sĩ ở đất nước Nhật Bản</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5158495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8153399" cy="48005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1752600" y="5867400"/>
            <a:ext cx="5638800" cy="461665"/>
          </a:xfrm>
          <a:prstGeom prst="rect">
            <a:avLst/>
          </a:prstGeom>
          <a:noFill/>
        </p:spPr>
        <p:txBody>
          <a:bodyPr wrap="square" rtlCol="0">
            <a:spAutoFit/>
          </a:bodyPr>
          <a:lstStyle/>
          <a:p>
            <a:r>
              <a:rPr lang="en-US" sz="2400" smtClean="0"/>
              <a:t>Vạn lý trường thành ở Trung Quốc</a:t>
            </a:r>
            <a:endParaRPr lang="en-US" sz="2400"/>
          </a:p>
        </p:txBody>
      </p:sp>
    </p:spTree>
    <p:extLst>
      <p:ext uri="{BB962C8B-B14F-4D97-AF65-F5344CB8AC3E}">
        <p14:creationId xmlns:p14="http://schemas.microsoft.com/office/powerpoint/2010/main" val="397275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7543800" cy="4419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a:off x="1828800" y="5875020"/>
            <a:ext cx="6096000" cy="523220"/>
          </a:xfrm>
          <a:prstGeom prst="rect">
            <a:avLst/>
          </a:prstGeom>
          <a:noFill/>
        </p:spPr>
        <p:txBody>
          <a:bodyPr wrap="square" rtlCol="0">
            <a:spAutoFit/>
          </a:bodyPr>
          <a:lstStyle/>
          <a:p>
            <a:r>
              <a:rPr lang="en-US" sz="2800" smtClean="0"/>
              <a:t>Đền Ăng-co Vát ở Cambodia</a:t>
            </a:r>
            <a:endParaRPr lang="en-US" sz="2800"/>
          </a:p>
        </p:txBody>
      </p:sp>
    </p:spTree>
    <p:extLst>
      <p:ext uri="{BB962C8B-B14F-4D97-AF65-F5344CB8AC3E}">
        <p14:creationId xmlns:p14="http://schemas.microsoft.com/office/powerpoint/2010/main" val="82620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33400"/>
            <a:ext cx="8458200" cy="5181600"/>
          </a:xfrm>
          <a:prstGeom prst="rect">
            <a:avLst/>
          </a:prstGeom>
        </p:spPr>
      </p:pic>
      <p:sp>
        <p:nvSpPr>
          <p:cNvPr id="3" name="TextBox 2"/>
          <p:cNvSpPr txBox="1"/>
          <p:nvPr/>
        </p:nvSpPr>
        <p:spPr>
          <a:xfrm>
            <a:off x="2057400" y="6019800"/>
            <a:ext cx="6324600" cy="523220"/>
          </a:xfrm>
          <a:prstGeom prst="rect">
            <a:avLst/>
          </a:prstGeom>
          <a:noFill/>
        </p:spPr>
        <p:txBody>
          <a:bodyPr wrap="square" rtlCol="0">
            <a:spAutoFit/>
          </a:bodyPr>
          <a:lstStyle/>
          <a:p>
            <a:r>
              <a:rPr lang="en-US" sz="2800" smtClean="0"/>
              <a:t>Vịnh Hạ Long ở Việt Nam</a:t>
            </a:r>
            <a:endParaRPr lang="en-US" sz="2800"/>
          </a:p>
        </p:txBody>
      </p:sp>
    </p:spTree>
    <p:extLst>
      <p:ext uri="{BB962C8B-B14F-4D97-AF65-F5344CB8AC3E}">
        <p14:creationId xmlns:p14="http://schemas.microsoft.com/office/powerpoint/2010/main" val="366348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533400"/>
            <a:ext cx="6705600" cy="5100637"/>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2667000" y="5867400"/>
            <a:ext cx="4419600" cy="523220"/>
          </a:xfrm>
          <a:prstGeom prst="rect">
            <a:avLst/>
          </a:prstGeom>
          <a:noFill/>
        </p:spPr>
        <p:txBody>
          <a:bodyPr wrap="square" rtlCol="0">
            <a:spAutoFit/>
          </a:bodyPr>
          <a:lstStyle/>
          <a:p>
            <a:r>
              <a:rPr lang="en-US" sz="2800" smtClean="0"/>
              <a:t>Sư Tử Biển ở Singapore</a:t>
            </a:r>
            <a:endParaRPr lang="en-US" sz="2800"/>
          </a:p>
        </p:txBody>
      </p:sp>
    </p:spTree>
    <p:extLst>
      <p:ext uri="{BB962C8B-B14F-4D97-AF65-F5344CB8AC3E}">
        <p14:creationId xmlns:p14="http://schemas.microsoft.com/office/powerpoint/2010/main" val="2689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318</TotalTime>
  <Words>394</Words>
  <Application>Microsoft Office PowerPoint</Application>
  <PresentationFormat>On-screen Show (4:3)</PresentationFormat>
  <Paragraphs>46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năm ngày 22 tháng 01 năm 2015</dc:title>
  <dc:creator>Administrator</dc:creator>
  <cp:lastModifiedBy>VS9 X64Bit</cp:lastModifiedBy>
  <cp:revision>28</cp:revision>
  <dcterms:created xsi:type="dcterms:W3CDTF">2015-01-22T08:28:58Z</dcterms:created>
  <dcterms:modified xsi:type="dcterms:W3CDTF">2019-04-23T09:11:34Z</dcterms:modified>
</cp:coreProperties>
</file>