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57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84CF-892F-46A9-9CE2-0FADD74CA47B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473B6-4E01-457B-A7F3-36ED47BE0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5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9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3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7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4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7CF8-B364-4616-AF84-FD7CC20879D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ACB7-B2B1-4F2B-A351-7B30F46C5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8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file:///D:\Dung\Cac%20bai%20hat%20nghi%20giua%20tiet\Tho%20con%20tam%20nang.mp3" TargetMode="External"/><Relationship Id="rId1" Type="http://schemas.openxmlformats.org/officeDocument/2006/relationships/audio" Target="file:///E:\Music\Tap%20dem%20.mp3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audio" Target="../media/audio1.wav"/><Relationship Id="rId9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5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7667625" y="5072063"/>
            <a:ext cx="99060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3400" y="4495800"/>
            <a:ext cx="7620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 lIns="91436" tIns="45718" rIns="91436" bIns="45718" anchor="ctr"/>
          <a:lstStyle/>
          <a:p>
            <a:endParaRPr lang="en-US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84" y="5222573"/>
            <a:ext cx="1622717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5240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730250" y="2654452"/>
            <a:ext cx="7945438" cy="60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2192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3379"/>
            <a:ext cx="12192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2819403" y="304802"/>
            <a:ext cx="3368675" cy="3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654050" y="327980"/>
            <a:ext cx="8489950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  <a:endParaRPr lang="en-US" sz="24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2324100" y="1575537"/>
            <a:ext cx="4619166" cy="92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1560"/>
            <a:ext cx="91440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0" y="1143000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0" y="1508760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0" y="1565910"/>
            <a:ext cx="9144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0" y="1236288"/>
            <a:ext cx="17145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0" y="1245002"/>
            <a:ext cx="6858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0" y="1292628"/>
            <a:ext cx="6858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2540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419760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3111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476910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3683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5397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59692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6540753" y="6491530"/>
            <a:ext cx="17145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323" tIns="35662" rIns="71323" bIns="35662" anchor="ctr"/>
          <a:lstStyle/>
          <a:p>
            <a:endParaRPr lang="en-US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27688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33403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38547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44262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499770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56263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6197853" y="6543122"/>
            <a:ext cx="2857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endParaRPr lang="en-US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47765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43193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2601692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3023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3404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38621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56909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61481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29221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3303181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37603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42175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46747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51319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55891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6046382" y="3319776"/>
            <a:ext cx="101507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5233768" y="3442291"/>
            <a:ext cx="304521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2209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1752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381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762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1219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4876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4419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2667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3048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3429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3886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75438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70866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5334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5715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6096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65532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8001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8382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8763000" y="1152626"/>
            <a:ext cx="2286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0" y="1518386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0" y="1575536"/>
            <a:ext cx="91440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654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066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1524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2057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2514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2895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3292475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3733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4191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4724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5181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5607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59753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64008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68580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73914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7848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8274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86550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899160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260350" y="1030111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3429905" y="3873362"/>
            <a:ext cx="2346295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3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2" t="20371" r="2222" b="4074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895195" y="669812"/>
            <a:ext cx="533618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err="1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altLang="en-US" sz="3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30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13634" y="709884"/>
            <a:ext cx="560645" cy="699592"/>
            <a:chOff x="1369984" y="2093715"/>
            <a:chExt cx="747527" cy="699592"/>
          </a:xfrm>
        </p:grpSpPr>
        <p:grpSp>
          <p:nvGrpSpPr>
            <p:cNvPr id="18" name="Group 30"/>
            <p:cNvGrpSpPr>
              <a:grpSpLocks/>
            </p:cNvGrpSpPr>
            <p:nvPr/>
          </p:nvGrpSpPr>
          <p:grpSpPr bwMode="auto">
            <a:xfrm>
              <a:off x="1369984" y="2093715"/>
              <a:ext cx="747527" cy="699592"/>
              <a:chOff x="336549" y="1916117"/>
              <a:chExt cx="699594" cy="69943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36549" y="1916117"/>
                <a:ext cx="699594" cy="699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13786" y="1985949"/>
                <a:ext cx="547763" cy="550703"/>
              </a:xfrm>
              <a:prstGeom prst="ellipse">
                <a:avLst/>
              </a:prstGeom>
              <a:solidFill>
                <a:srgbClr val="00B0F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542819" y="2146589"/>
              <a:ext cx="538835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 smtClean="0">
                  <a:solidFill>
                    <a:schemeClr val="bg1"/>
                  </a:solidFill>
                  <a:latin typeface=".VnArial" panose="020B7200000000000000" pitchFamily="34" charset="0"/>
                  <a:cs typeface="Arial" panose="020B0604020202020204" pitchFamily="34" charset="0"/>
                </a:rPr>
                <a:t>2</a:t>
              </a:r>
              <a:endParaRPr lang="en-US" altLang="en-US" sz="3200" b="1" dirty="0">
                <a:solidFill>
                  <a:schemeClr val="bg1"/>
                </a:solidFill>
                <a:latin typeface=".VnArial" panose="020B7200000000000000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94795" y="1840974"/>
            <a:ext cx="7736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– 2 </a:t>
            </a:r>
            <a:r>
              <a:rPr lang="en-US" sz="4000" smtClean="0"/>
              <a:t>	</a:t>
            </a:r>
            <a:r>
              <a:rPr lang="en-US" sz="4000" smtClean="0"/>
              <a:t>	8 </a:t>
            </a:r>
            <a:r>
              <a:rPr lang="en-US" sz="4000" dirty="0" smtClean="0"/>
              <a:t>– 7	</a:t>
            </a:r>
            <a:r>
              <a:rPr lang="en-US" sz="4000" smtClean="0"/>
              <a:t>	</a:t>
            </a:r>
            <a:r>
              <a:rPr lang="en-US" sz="4000" smtClean="0"/>
              <a:t>9 </a:t>
            </a:r>
            <a:r>
              <a:rPr lang="en-US" sz="4000" dirty="0" smtClean="0"/>
              <a:t>– 5 </a:t>
            </a:r>
          </a:p>
          <a:p>
            <a:r>
              <a:rPr lang="en-US" sz="4000" dirty="0" smtClean="0"/>
              <a:t>  6 – 3 	</a:t>
            </a:r>
            <a:r>
              <a:rPr lang="en-US" sz="4000" smtClean="0"/>
              <a:t>	</a:t>
            </a:r>
            <a:r>
              <a:rPr lang="en-US" sz="4000" smtClean="0"/>
              <a:t>7 </a:t>
            </a:r>
            <a:r>
              <a:rPr lang="en-US" sz="4000" dirty="0" smtClean="0"/>
              <a:t>– 5 	</a:t>
            </a:r>
            <a:r>
              <a:rPr lang="en-US" sz="4000" smtClean="0"/>
              <a:t>	</a:t>
            </a:r>
            <a:r>
              <a:rPr lang="en-US" sz="4000" smtClean="0"/>
              <a:t>6 </a:t>
            </a:r>
            <a:r>
              <a:rPr lang="en-US" sz="4000" dirty="0" smtClean="0"/>
              <a:t>– 5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7 – 6 </a:t>
            </a:r>
            <a:r>
              <a:rPr lang="en-US" sz="4000" smtClean="0"/>
              <a:t>	</a:t>
            </a:r>
            <a:r>
              <a:rPr lang="en-US" sz="4000" smtClean="0"/>
              <a:t>	9 </a:t>
            </a:r>
            <a:r>
              <a:rPr lang="en-US" sz="4000" dirty="0" smtClean="0"/>
              <a:t>– 6 	</a:t>
            </a:r>
            <a:r>
              <a:rPr lang="en-US" sz="4000" smtClean="0"/>
              <a:t>	</a:t>
            </a:r>
            <a:r>
              <a:rPr lang="en-US" sz="4000" smtClean="0"/>
              <a:t>10 </a:t>
            </a:r>
            <a:r>
              <a:rPr lang="en-US" sz="4000" dirty="0" smtClean="0"/>
              <a:t>– 8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246894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3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17526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8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30480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1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17526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1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24384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2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5800" y="30480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3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1400" y="18288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4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1400" y="243965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1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1400" y="304925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</a:t>
            </a:r>
            <a:r>
              <a:rPr lang="en-US" sz="4400" b="1" smtClean="0"/>
              <a:t>=</a:t>
            </a:r>
            <a:r>
              <a:rPr lang="en-US" sz="4400" b="1" smtClean="0">
                <a:solidFill>
                  <a:srgbClr val="FF0000"/>
                </a:solidFill>
              </a:rPr>
              <a:t> 2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>
                <a:solidFill>
                  <a:srgbClr val="FF0000"/>
                </a:solidFill>
              </a:rPr>
              <a:t> </a:t>
            </a:r>
            <a:r>
              <a:rPr lang="en-US" sz="4400" b="1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2" t="20371" r="2222" b="4074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950326" y="597261"/>
            <a:ext cx="7333501" cy="823912"/>
            <a:chOff x="336549" y="1838347"/>
            <a:chExt cx="7534988" cy="823724"/>
          </a:xfrm>
        </p:grpSpPr>
        <p:sp>
          <p:nvSpPr>
            <p:cNvPr id="5" name="Oval 4"/>
            <p:cNvSpPr/>
            <p:nvPr/>
          </p:nvSpPr>
          <p:spPr>
            <a:xfrm>
              <a:off x="336549" y="1916117"/>
              <a:ext cx="593910" cy="6994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456305" y="2004283"/>
              <a:ext cx="354397" cy="5231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 smtClean="0">
                  <a:solidFill>
                    <a:schemeClr val="bg1"/>
                  </a:solidFill>
                  <a:latin typeface=".VnArial" panose="020B7200000000000000" pitchFamily="34" charset="0"/>
                  <a:cs typeface="Arial" panose="020B0604020202020204" pitchFamily="34" charset="0"/>
                </a:rPr>
                <a:t>5</a:t>
              </a:r>
              <a:endParaRPr lang="en-US" altLang="en-US" sz="2800" b="1" dirty="0">
                <a:solidFill>
                  <a:schemeClr val="bg1"/>
                </a:solidFill>
                <a:latin typeface=".VnArial" panose="020B7200000000000000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 bwMode="auto">
            <a:xfrm>
              <a:off x="1095722" y="1838347"/>
              <a:ext cx="6775815" cy="823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Nêu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phép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trừ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thích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tranh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en-US" sz="2800" b="1" dirty="0" err="1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vẽ</a:t>
              </a:r>
              <a:r>
                <a:rPr lang="en-US" altLang="en-US" sz="2800" b="1" dirty="0" smtClean="0">
                  <a:solidFill>
                    <a:srgbClr val="0000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lang="en-US" altLang="en-US" sz="28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11110" b="18506"/>
          <a:stretch/>
        </p:blipFill>
        <p:spPr>
          <a:xfrm>
            <a:off x="576309" y="1421174"/>
            <a:ext cx="7991382" cy="34040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01462" y="5078438"/>
            <a:ext cx="590843" cy="675249"/>
          </a:xfrm>
          <a:prstGeom prst="rect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618914" y="5078437"/>
            <a:ext cx="590844" cy="675249"/>
          </a:xfrm>
          <a:prstGeom prst="flowChartConnector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68019" y="5078437"/>
            <a:ext cx="590843" cy="675249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8862" y="5133723"/>
            <a:ext cx="548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5380892" y="5064368"/>
            <a:ext cx="590843" cy="675249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28070" y="5133723"/>
            <a:ext cx="548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</a:rPr>
              <a:t>9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5023432"/>
            <a:ext cx="548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</a:rPr>
              <a:t>- 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5729" y="5078436"/>
            <a:ext cx="548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</a:rPr>
              <a:t>7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7502" y="5077940"/>
            <a:ext cx="548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33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96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0" grpId="1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26168" y="4953000"/>
            <a:ext cx="5450417" cy="889000"/>
            <a:chOff x="0" y="3257"/>
            <a:chExt cx="5952" cy="1063"/>
          </a:xfrm>
        </p:grpSpPr>
        <p:pic>
          <p:nvPicPr>
            <p:cNvPr id="25612" name="Picture 3" descr="Khuon nhac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4" descr="Khuon nhac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4" name="Picture 5" descr="Khuon nhac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5" name="Picture 6" descr="Khuon nhac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8" descr="bunny_thumping_foot_md_clr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1" y="2222500"/>
            <a:ext cx="1962327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WordArt 9"/>
          <p:cNvSpPr>
            <a:spLocks noChangeArrowheads="1" noChangeShapeType="1" noTextEdit="1"/>
          </p:cNvSpPr>
          <p:nvPr/>
        </p:nvSpPr>
        <p:spPr bwMode="auto">
          <a:xfrm>
            <a:off x="2402417" y="825502"/>
            <a:ext cx="4762500" cy="115358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defTabSz="634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  <a:latin typeface=".VnArial" panose="020B7200000000000000" pitchFamily="34" charset="0"/>
              </a:rPr>
              <a:t>NghØ gi÷a tiết</a:t>
            </a:r>
          </a:p>
        </p:txBody>
      </p:sp>
      <p:pic>
        <p:nvPicPr>
          <p:cNvPr id="9" name="Tap dem 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1" y="6032500"/>
            <a:ext cx="2116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bunny_thumping_foot_md_clr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584" y="2222500"/>
            <a:ext cx="1962327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bunny_thumping_foot_md_clr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91" y="2222500"/>
            <a:ext cx="1962327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Tho con tam nang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34" y="4826001"/>
            <a:ext cx="2116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2" descr="DSTARS-P"/>
          <p:cNvPicPr>
            <a:picLocks noChangeAspect="1" noChangeArrowheads="1" noCrop="1"/>
          </p:cNvPicPr>
          <p:nvPr/>
        </p:nvPicPr>
        <p:blipFill>
          <a:blip r:embed="rId9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2" y="509323"/>
            <a:ext cx="1254566" cy="152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2" descr="DSTARS-P"/>
          <p:cNvPicPr>
            <a:picLocks noChangeAspect="1" noChangeArrowheads="1" noCrop="1"/>
          </p:cNvPicPr>
          <p:nvPr/>
        </p:nvPicPr>
        <p:blipFill>
          <a:blip r:embed="rId9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435" y="636324"/>
            <a:ext cx="1254566" cy="152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52" descr="DSTARS-P"/>
          <p:cNvPicPr>
            <a:picLocks noChangeAspect="1" noChangeArrowheads="1" noCrop="1"/>
          </p:cNvPicPr>
          <p:nvPr/>
        </p:nvPicPr>
        <p:blipFill>
          <a:blip r:embed="rId9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35" y="382323"/>
            <a:ext cx="1254566" cy="152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1549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962120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4960" y="3323532"/>
            <a:ext cx="7487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/>
              <a:t>Nêu </a:t>
            </a:r>
            <a:r>
              <a:rPr lang="en-US" sz="4800" b="1"/>
              <a:t>một số tình huống trong thực tế liên quan đến phép trừ trong phạm vi 10.</a:t>
            </a:r>
          </a:p>
        </p:txBody>
      </p:sp>
    </p:spTree>
    <p:extLst>
      <p:ext uri="{BB962C8B-B14F-4D97-AF65-F5344CB8AC3E}">
        <p14:creationId xmlns:p14="http://schemas.microsoft.com/office/powerpoint/2010/main" val="117392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514602"/>
            <a:ext cx="89154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  <a:endParaRPr lang="en-US" sz="4400" b="1" cap="all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93" y="4375006"/>
            <a:ext cx="1979613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70" y="4410989"/>
            <a:ext cx="200025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7635083" y="218282"/>
            <a:ext cx="17272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02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On-screen Show (4:3)</PresentationFormat>
  <Paragraphs>37</Paragraphs>
  <Slides>6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2020-11-27T16:41:55Z</dcterms:created>
  <dcterms:modified xsi:type="dcterms:W3CDTF">2020-11-27T16:52:34Z</dcterms:modified>
</cp:coreProperties>
</file>