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</p:sldMasterIdLst>
  <p:sldIdLst>
    <p:sldId id="257" r:id="rId6"/>
    <p:sldId id="258" r:id="rId7"/>
    <p:sldId id="265" r:id="rId8"/>
    <p:sldId id="264" r:id="rId9"/>
    <p:sldId id="261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8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61FC-83F7-4ED4-A8E6-36505792A05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49C-D380-408B-A4C8-BA5B8BD60EC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61FC-83F7-4ED4-A8E6-36505792A05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49C-D380-408B-A4C8-BA5B8BD60EC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61FC-83F7-4ED4-A8E6-36505792A05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49C-D380-408B-A4C8-BA5B8BD60EC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61FC-83F7-4ED4-A8E6-36505792A05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49C-D380-408B-A4C8-BA5B8BD60EC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61FC-83F7-4ED4-A8E6-36505792A05D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49C-D380-408B-A4C8-BA5B8BD60EC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61FC-83F7-4ED4-A8E6-36505792A05D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49C-D380-408B-A4C8-BA5B8BD60EC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61FC-83F7-4ED4-A8E6-36505792A05D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49C-D380-408B-A4C8-BA5B8BD60EC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61FC-83F7-4ED4-A8E6-36505792A05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49C-D380-408B-A4C8-BA5B8BD60EC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61FC-83F7-4ED4-A8E6-36505792A05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49C-D380-408B-A4C8-BA5B8BD60EC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61FC-83F7-4ED4-A8E6-36505792A05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49C-D380-408B-A4C8-BA5B8BD60EC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61FC-83F7-4ED4-A8E6-36505792A05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249C-D380-408B-A4C8-BA5B8BD60EC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E00DD-6971-4E51-803B-C71DF1DCE3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42A7F-DE54-4B31-9C7C-3F9927BB0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E61FC-83F7-4ED4-A8E6-36505792A05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D249C-D380-408B-A4C8-BA5B8BD60EC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png"/><Relationship Id="rId8" Type="http://schemas.openxmlformats.org/officeDocument/2006/relationships/image" Target="../media/image9.png"/><Relationship Id="rId7" Type="http://schemas.openxmlformats.org/officeDocument/2006/relationships/image" Target="../media/image8.png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2" Type="http://schemas.openxmlformats.org/officeDocument/2006/relationships/slideLayout" Target="../slideLayouts/slideLayout18.xml"/><Relationship Id="rId11" Type="http://schemas.openxmlformats.org/officeDocument/2006/relationships/image" Target="../media/image12.png"/><Relationship Id="rId10" Type="http://schemas.openxmlformats.org/officeDocument/2006/relationships/image" Target="../media/image11.pn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28.png"/><Relationship Id="rId8" Type="http://schemas.openxmlformats.org/officeDocument/2006/relationships/image" Target="../media/image27.png"/><Relationship Id="rId7" Type="http://schemas.openxmlformats.org/officeDocument/2006/relationships/image" Target="../media/image26.png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2" Type="http://schemas.openxmlformats.org/officeDocument/2006/relationships/slideLayout" Target="../slideLayouts/slideLayout24.xml"/><Relationship Id="rId11" Type="http://schemas.openxmlformats.org/officeDocument/2006/relationships/image" Target="../media/image30.png"/><Relationship Id="rId10" Type="http://schemas.openxmlformats.org/officeDocument/2006/relationships/image" Target="../media/image29.png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8.xml"/><Relationship Id="rId3" Type="http://schemas.openxmlformats.org/officeDocument/2006/relationships/image" Target="../media/image32.png"/><Relationship Id="rId2" Type="http://schemas.openxmlformats.org/officeDocument/2006/relationships/image" Target="../media/image3.jpeg"/><Relationship Id="rId1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9419" y="2952851"/>
            <a:ext cx="6324730" cy="1780951"/>
          </a:xfrm>
          <a:prstGeom prst="rect">
            <a:avLst/>
          </a:prstGeom>
          <a:noFill/>
        </p:spPr>
        <p:txBody>
          <a:bodyPr wrap="none" rtlCol="0">
            <a:prstTxWarp prst="textWave1">
              <a:avLst/>
            </a:prstTxWarp>
            <a:spAutoFit/>
          </a:bodyPr>
          <a:lstStyle/>
          <a:p>
            <a:pPr algn="ctr"/>
            <a:endParaRPr lang="en-US" sz="111075" b="1" dirty="0" smtClean="0">
              <a:ln w="22225">
                <a:solidFill>
                  <a:srgbClr val="FF0000"/>
                </a:solidFill>
                <a:prstDash val="solid"/>
              </a:ln>
              <a:solidFill>
                <a:srgbClr val="ED7D31">
                  <a:lumMod val="60000"/>
                  <a:lumOff val="40000"/>
                </a:srgbClr>
              </a:solidFill>
            </a:endParaRPr>
          </a:p>
          <a:p>
            <a:pPr algn="ctr"/>
            <a:r>
              <a:rPr lang="en-US" sz="111075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ED7D31">
                    <a:lumMod val="60000"/>
                    <a:lumOff val="40000"/>
                  </a:srgbClr>
                </a:solidFill>
              </a:rPr>
              <a:t>LUYỆN TẬP</a:t>
            </a:r>
            <a:endParaRPr lang="en-US" sz="111075" b="1" dirty="0">
              <a:ln w="22225">
                <a:solidFill>
                  <a:srgbClr val="FF0000"/>
                </a:solidFill>
                <a:prstDash val="solid"/>
              </a:ln>
              <a:solidFill>
                <a:srgbClr val="ED7D31">
                  <a:lumMod val="60000"/>
                  <a:lumOff val="40000"/>
                </a:srgbClr>
              </a:solidFill>
            </a:endParaRPr>
          </a:p>
        </p:txBody>
      </p:sp>
      <p:sp>
        <p:nvSpPr>
          <p:cNvPr id="3" name="Rectangles 2"/>
          <p:cNvSpPr/>
          <p:nvPr/>
        </p:nvSpPr>
        <p:spPr>
          <a:xfrm>
            <a:off x="3385185" y="1152525"/>
            <a:ext cx="237363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72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TOÁN</a:t>
            </a:r>
            <a:endParaRPr lang="en-US" altLang="zh-CN" sz="7200" b="1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3376" y="852347"/>
            <a:ext cx="1278281" cy="507831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>
            <a:spAutoFit/>
          </a:bodyPr>
          <a:lstStyle/>
          <a:p>
            <a:r>
              <a:rPr lang="en-US" altLang="en-US" sz="2700" dirty="0" err="1">
                <a:solidFill>
                  <a:srgbClr val="FF0000"/>
                </a:solidFill>
                <a:latin typeface="Snap ITC" panose="04040A07060A02020202" pitchFamily="82" charset="0"/>
              </a:rPr>
              <a:t>Bài</a:t>
            </a:r>
            <a:r>
              <a:rPr lang="en-US" altLang="en-US" sz="2700" dirty="0">
                <a:solidFill>
                  <a:srgbClr val="FF0000"/>
                </a:solidFill>
                <a:latin typeface="Snap ITC" panose="04040A07060A02020202" pitchFamily="82" charset="0"/>
              </a:rPr>
              <a:t> 1</a:t>
            </a:r>
            <a:endParaRPr lang="en-US" sz="27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71675" y="852347"/>
            <a:ext cx="6544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2060"/>
                </a:solidFill>
              </a:rPr>
              <a:t>Viết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phân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số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thập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phân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thích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hợp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vào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chỗ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chấm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dưới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mỗi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vạch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của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tia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số</a:t>
            </a:r>
            <a:r>
              <a:rPr lang="en-US" sz="2400" b="1" dirty="0" smtClean="0">
                <a:solidFill>
                  <a:srgbClr val="002060"/>
                </a:solidFill>
              </a:rPr>
              <a:t>:</a:t>
            </a:r>
            <a:endParaRPr lang="en-US" sz="2400" b="1" dirty="0">
              <a:solidFill>
                <a:srgbClr val="002060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887104" y="2934269"/>
            <a:ext cx="7465325" cy="5459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87104" y="2879677"/>
            <a:ext cx="0" cy="2183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612710" y="2879677"/>
            <a:ext cx="0" cy="2183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336043" y="2895597"/>
            <a:ext cx="0" cy="2183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018438" y="2895597"/>
            <a:ext cx="0" cy="2183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700819" y="2881949"/>
            <a:ext cx="0" cy="2183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369568" y="2868301"/>
            <a:ext cx="0" cy="2183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038308" y="2868301"/>
            <a:ext cx="0" cy="2183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693405" y="2868301"/>
            <a:ext cx="0" cy="2183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348496" y="2854653"/>
            <a:ext cx="0" cy="2183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071832" y="2854653"/>
            <a:ext cx="0" cy="2183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795162" y="2854653"/>
            <a:ext cx="0" cy="2183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98796" y="235645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0</a:t>
            </a:r>
            <a:endParaRPr lang="en-US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7611458" y="230522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1</a:t>
            </a:r>
            <a:endParaRPr lang="en-US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1337634" y="3203869"/>
                <a:ext cx="550151" cy="670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US" sz="2000" b="1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634" y="3203869"/>
                <a:ext cx="550151" cy="67056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2060967" y="3203869"/>
                <a:ext cx="550151" cy="6971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000" b="1" i="0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US" sz="2000" b="1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0967" y="3203869"/>
                <a:ext cx="550151" cy="69711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2800269" y="3339098"/>
            <a:ext cx="436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….</a:t>
            </a:r>
            <a:endParaRPr lang="en-US" sz="2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480519" y="3352371"/>
            <a:ext cx="436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….</a:t>
            </a:r>
            <a:endParaRPr lang="en-US" sz="2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151399" y="3352371"/>
            <a:ext cx="436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….</a:t>
            </a:r>
            <a:endParaRPr lang="en-US" sz="2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4822279" y="3339098"/>
            <a:ext cx="436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….</a:t>
            </a:r>
            <a:endParaRPr lang="en-US" sz="2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493159" y="3352371"/>
            <a:ext cx="473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….</a:t>
            </a:r>
            <a:endParaRPr lang="en-US" sz="2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130327" y="3352371"/>
            <a:ext cx="436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….</a:t>
            </a:r>
            <a:endParaRPr lang="en-US" sz="2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6853663" y="3352371"/>
            <a:ext cx="436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….</a:t>
            </a:r>
            <a:endParaRPr lang="en-US" sz="2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/>
              <p:cNvSpPr txBox="1"/>
              <p:nvPr/>
            </p:nvSpPr>
            <p:spPr>
              <a:xfrm>
                <a:off x="2752733" y="3219789"/>
                <a:ext cx="550151" cy="6971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2733" y="3219789"/>
                <a:ext cx="550151" cy="69711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3412267" y="3210149"/>
                <a:ext cx="550151" cy="6694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2267" y="3210149"/>
                <a:ext cx="550151" cy="66947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4118919" y="3220779"/>
                <a:ext cx="550151" cy="6971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919" y="3220779"/>
                <a:ext cx="550151" cy="69711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4734457" y="3206450"/>
                <a:ext cx="550151" cy="6971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4457" y="3206450"/>
                <a:ext cx="550151" cy="69711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5432392" y="3233746"/>
                <a:ext cx="550151" cy="6685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2392" y="3233746"/>
                <a:ext cx="550151" cy="66858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6056647" y="3219789"/>
                <a:ext cx="550151" cy="6971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6647" y="3219789"/>
                <a:ext cx="550151" cy="69711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/>
              <p:cNvSpPr txBox="1"/>
              <p:nvPr/>
            </p:nvSpPr>
            <p:spPr>
              <a:xfrm>
                <a:off x="6794053" y="3219789"/>
                <a:ext cx="550151" cy="6971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US" sz="2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4053" y="3219789"/>
                <a:ext cx="550151" cy="69711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4005" y="599280"/>
            <a:ext cx="1278281" cy="507831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>
            <a:spAutoFit/>
          </a:bodyPr>
          <a:lstStyle/>
          <a:p>
            <a:r>
              <a:rPr lang="en-US" altLang="en-US" sz="2700" dirty="0" err="1">
                <a:solidFill>
                  <a:srgbClr val="FF0000"/>
                </a:solidFill>
                <a:latin typeface="Snap ITC" panose="04040A07060A02020202" pitchFamily="82" charset="0"/>
              </a:rPr>
              <a:t>Bài</a:t>
            </a:r>
            <a:r>
              <a:rPr lang="en-US" altLang="en-US" sz="2700" dirty="0">
                <a:solidFill>
                  <a:srgbClr val="FF0000"/>
                </a:solidFill>
                <a:latin typeface="Snap ITC" panose="04040A07060A02020202" pitchFamily="82" charset="0"/>
              </a:rPr>
              <a:t> </a:t>
            </a:r>
            <a:r>
              <a:rPr lang="en-US" altLang="en-US" sz="27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2</a:t>
            </a:r>
            <a:endParaRPr lang="en-US" sz="27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73755" y="599280"/>
            <a:ext cx="6121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Viết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phân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sau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thành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phân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thập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phân</a:t>
            </a:r>
            <a:r>
              <a:rPr lang="en-US" sz="2400" b="1" dirty="0" smtClean="0">
                <a:solidFill>
                  <a:srgbClr val="FF0000"/>
                </a:solidFill>
              </a:rPr>
              <a:t>:</a:t>
            </a:r>
            <a:endParaRPr lang="en-US" sz="24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532664" y="2410325"/>
                <a:ext cx="3270062" cy="990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4000" b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  <m:r>
                          <a:rPr lang="en-US" sz="40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sz="40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0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sz="40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4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𝟓𝟓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en-US" sz="40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1139" y="2410325"/>
                <a:ext cx="3270062" cy="990656"/>
              </a:xfrm>
              <a:prstGeom prst="rect">
                <a:avLst/>
              </a:prstGeom>
              <a:blipFill rotWithShape="0">
                <a:blip r:embed="rId2"/>
                <a:stretch>
                  <a:fillRect b="-128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528921" y="1241782"/>
                <a:ext cx="3689856" cy="9877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4000" b="1" i="0" smtClean="0">
                        <a:latin typeface="Cambria Math" panose="02040503050406030204" pitchFamily="18" charset="0"/>
                      </a:rPr>
                      <m:t>    ;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0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4000" b="1" dirty="0" smtClean="0"/>
                  <a:t>   ;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000" b="1" dirty="0" smtClean="0"/>
                  <a:t>   </a:t>
                </a:r>
                <a:endParaRPr lang="en-US" sz="4000" b="1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8921" y="1241782"/>
                <a:ext cx="3689856" cy="987706"/>
              </a:xfrm>
              <a:prstGeom prst="rect">
                <a:avLst/>
              </a:prstGeom>
              <a:blipFill rotWithShape="0">
                <a:blip r:embed="rId3"/>
                <a:stretch>
                  <a:fillRect b="-12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528921" y="3664789"/>
                <a:ext cx="3718903" cy="990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4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40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40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sz="40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num>
                      <m:den>
                        <m:r>
                          <a:rPr lang="en-US" sz="40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40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sz="40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den>
                    </m:f>
                    <m:r>
                      <a:rPr lang="en-US" sz="4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𝟑𝟕𝟓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endParaRPr lang="en-US" sz="40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396" y="3664789"/>
                <a:ext cx="3718903" cy="990656"/>
              </a:xfrm>
              <a:prstGeom prst="rect">
                <a:avLst/>
              </a:prstGeom>
              <a:blipFill rotWithShape="0">
                <a:blip r:embed="rId4"/>
                <a:stretch>
                  <a:fillRect b="-128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532664" y="4833332"/>
                <a:ext cx="3270062" cy="981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000" b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000" b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40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sz="40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4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sz="4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40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𝟔𝟐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en-US" sz="40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1139" y="4833332"/>
                <a:ext cx="3270062" cy="981487"/>
              </a:xfrm>
              <a:prstGeom prst="rect">
                <a:avLst/>
              </a:prstGeom>
              <a:blipFill rotWithShape="0">
                <a:blip r:embed="rId5"/>
                <a:stretch>
                  <a:fillRect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8" grpId="0" bldLvl="0" animBg="1"/>
      <p:bldP spid="9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4192" y="654033"/>
            <a:ext cx="1278281" cy="507831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>
            <a:spAutoFit/>
          </a:bodyPr>
          <a:lstStyle/>
          <a:p>
            <a:r>
              <a:rPr lang="en-US" altLang="en-US" sz="2700" dirty="0" err="1">
                <a:solidFill>
                  <a:srgbClr val="FF0000"/>
                </a:solidFill>
                <a:latin typeface="Snap ITC" panose="04040A07060A02020202" pitchFamily="82" charset="0"/>
              </a:rPr>
              <a:t>Bài</a:t>
            </a:r>
            <a:r>
              <a:rPr lang="en-US" altLang="en-US" sz="2700" dirty="0">
                <a:solidFill>
                  <a:srgbClr val="FF0000"/>
                </a:solidFill>
                <a:latin typeface="Snap ITC" panose="04040A07060A02020202" pitchFamily="82" charset="0"/>
              </a:rPr>
              <a:t> </a:t>
            </a:r>
            <a:r>
              <a:rPr lang="en-US" altLang="en-US" sz="27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3</a:t>
            </a:r>
            <a:endParaRPr lang="en-US" sz="27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2243" y="628542"/>
            <a:ext cx="65574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2060"/>
                </a:solidFill>
              </a:rPr>
              <a:t>Viết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các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phân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số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sau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thành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phân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số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thập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phân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có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mẫu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số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là</a:t>
            </a:r>
            <a:r>
              <a:rPr lang="en-US" sz="2400" b="1" dirty="0" smtClean="0">
                <a:solidFill>
                  <a:srgbClr val="002060"/>
                </a:solidFill>
              </a:rPr>
              <a:t> 100:</a:t>
            </a:r>
            <a:endParaRPr lang="en-US" sz="24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365634" y="1614314"/>
                <a:ext cx="3119187" cy="7210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2800" b="1" i="0" smtClean="0">
                            <a:latin typeface="Cambria Math" panose="02040503050406030204" pitchFamily="18" charset="0"/>
                          </a:rPr>
                          <m:t>𝟐𝟓</m:t>
                        </m:r>
                      </m:den>
                    </m:f>
                    <m:r>
                      <a:rPr lang="en-US" sz="2800" b="1" i="0" smtClean="0">
                        <a:latin typeface="Cambria Math" panose="02040503050406030204" pitchFamily="18" charset="0"/>
                      </a:rPr>
                      <m:t>    ;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𝟓𝟎𝟎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en-US" sz="2800" b="1" dirty="0" smtClean="0"/>
                  <a:t>   ;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𝟏𝟖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𝟐𝟎𝟎</m:t>
                        </m:r>
                      </m:den>
                    </m:f>
                  </m:oMath>
                </a14:m>
                <a:r>
                  <a:rPr lang="en-US" sz="2800" b="1" dirty="0" smtClean="0"/>
                  <a:t>   </a:t>
                </a:r>
                <a:endParaRPr lang="en-US" sz="2800" b="1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634" y="1614314"/>
                <a:ext cx="3119187" cy="721031"/>
              </a:xfrm>
              <a:prstGeom prst="rect">
                <a:avLst/>
              </a:prstGeom>
              <a:blipFill rotWithShape="0">
                <a:blip r:embed="rId2"/>
                <a:stretch>
                  <a:fillRect b="-110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833155" y="2842084"/>
                <a:ext cx="2504981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2800" b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8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28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sz="28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2800" b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8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28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a:rPr lang="en-US" sz="28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28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4790" y="2600325"/>
                <a:ext cx="3453130" cy="984885"/>
              </a:xfrm>
              <a:prstGeom prst="rect">
                <a:avLst/>
              </a:prstGeom>
              <a:blipFill rotWithShape="0">
                <a:blip r:embed="rId3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 sz="2800">
                    <a:solidFill>
                      <a:srgbClr val="FF0000"/>
                    </a:solidFill>
                  </a:rPr>
                  <a:t> </a:t>
                </a:r>
                <a:endParaRPr lang="en-US" sz="2800">
                  <a:solidFill>
                    <a:srgbClr val="FF0000"/>
                  </a:solidFill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833155" y="3818563"/>
                <a:ext cx="3117328" cy="741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𝟓𝟎𝟎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𝟓𝟎𝟎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: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: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en-US" sz="28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𝟓𝟎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1245" y="3747770"/>
                <a:ext cx="4298950" cy="1022985"/>
              </a:xfrm>
              <a:prstGeom prst="rect">
                <a:avLst/>
              </a:prstGeom>
              <a:blipFill rotWithShape="0">
                <a:blip r:embed="rId4"/>
                <a:stretch>
                  <a:fillRect b="-7377"/>
                </a:stretch>
              </a:blipFill>
            </p:spPr>
            <p:txBody>
              <a:bodyPr/>
              <a:lstStyle/>
              <a:p>
                <a:r>
                  <a:rPr lang="en-US" sz="2800">
                    <a:solidFill>
                      <a:srgbClr val="FF0000"/>
                    </a:solidFill>
                  </a:rPr>
                  <a:t> </a:t>
                </a:r>
                <a:endParaRPr lang="en-US" sz="2800">
                  <a:solidFill>
                    <a:srgbClr val="FF0000"/>
                  </a:solidFill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833155" y="4715144"/>
                <a:ext cx="2646045" cy="741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num>
                      <m:den>
                        <m:r>
                          <a:rPr lang="en-US" sz="2800" b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𝟎𝟎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  <m:r>
                          <a:rPr lang="en-US" sz="28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: 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𝟐𝟎𝟎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:</m:t>
                        </m:r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2800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6365" y="4961890"/>
                <a:ext cx="3649345" cy="1022985"/>
              </a:xfrm>
              <a:prstGeom prst="rect">
                <a:avLst/>
              </a:prstGeom>
              <a:blipFill rotWithShape="0"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 sz="2800">
                    <a:solidFill>
                      <a:srgbClr val="FF0000"/>
                    </a:solidFill>
                  </a:rPr>
                  <a:t> </a:t>
                </a:r>
                <a:endParaRPr lang="en-US" sz="2800">
                  <a:solidFill>
                    <a:srgbClr val="FF0000"/>
                  </a:solidFill>
                </a:endParaRP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7412" y="647708"/>
            <a:ext cx="1395979" cy="523220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>
            <a:spAutoFit/>
          </a:bodyPr>
          <a:lstStyle/>
          <a:p>
            <a:r>
              <a:rPr lang="en-US" altLang="en-US" sz="2800" dirty="0" err="1">
                <a:solidFill>
                  <a:srgbClr val="FF0000"/>
                </a:solidFill>
                <a:latin typeface="Snap ITC" panose="04040A07060A02020202" pitchFamily="82" charset="0"/>
              </a:rPr>
              <a:t>Bài</a:t>
            </a:r>
            <a:r>
              <a:rPr lang="en-US" altLang="en-US" sz="2800" dirty="0">
                <a:solidFill>
                  <a:srgbClr val="FF0000"/>
                </a:solidFill>
                <a:latin typeface="Snap ITC" panose="04040A07060A02020202" pitchFamily="82" charset="0"/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4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36979" y="1705970"/>
            <a:ext cx="764275" cy="19925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99344" y="1705970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&gt;</a:t>
            </a:r>
            <a:endParaRPr lang="en-US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99344" y="2256401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&lt;</a:t>
            </a:r>
            <a:endParaRPr lang="en-US" sz="4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84992" y="2806832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=</a:t>
            </a:r>
            <a:endParaRPr lang="en-US" sz="4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395182" y="1656597"/>
                <a:ext cx="511357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US" sz="2800" b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5182" y="1656597"/>
                <a:ext cx="511357" cy="80663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3544788" y="1656597"/>
                <a:ext cx="511357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US" sz="2800" b="1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4788" y="1656597"/>
                <a:ext cx="511357" cy="80945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2395182" y="3186271"/>
                <a:ext cx="511357" cy="8466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US" sz="2800" b="1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5182" y="3186271"/>
                <a:ext cx="511357" cy="84664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544788" y="3186271"/>
                <a:ext cx="726160" cy="8466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𝟓𝟎</m:t>
                          </m:r>
                        </m:num>
                        <m:den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en-US" sz="2800" b="1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4788" y="3186271"/>
                <a:ext cx="726160" cy="84664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6012565" y="1705970"/>
                <a:ext cx="726160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𝟗𝟐</m:t>
                          </m:r>
                        </m:num>
                        <m:den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en-US" sz="2800" b="1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565" y="1705970"/>
                <a:ext cx="726160" cy="80945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7639842" y="1708791"/>
                <a:ext cx="726161" cy="806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𝟖𝟕</m:t>
                          </m:r>
                        </m:num>
                        <m:den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en-US" sz="2800" b="1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9842" y="1708791"/>
                <a:ext cx="726161" cy="80663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6119966" y="3186271"/>
                <a:ext cx="511357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US" sz="2800" b="1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966" y="3186271"/>
                <a:ext cx="511357" cy="80945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7747243" y="3186271"/>
                <a:ext cx="726161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𝟐𝟗</m:t>
                          </m:r>
                        </m:num>
                        <m:den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en-US" sz="2800" b="1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7243" y="3186271"/>
                <a:ext cx="726161" cy="80945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2941771" y="1794736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…..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977004" y="3360164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…..</a:t>
            </a:r>
            <a:endParaRPr lang="en-US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905391" y="1879863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…..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905391" y="3339860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…..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005891" y="1633642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&lt;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969511" y="1705969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&gt;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05891" y="3186271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=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970000" y="3165606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&gt;</a:t>
            </a:r>
            <a:endParaRPr lang="en-US" sz="40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2340957" y="4405283"/>
                <a:ext cx="621965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𝟓𝟎</m:t>
                          </m:r>
                        </m:num>
                        <m:den>
                          <m:r>
                            <a:rPr lang="en-US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0957" y="4405283"/>
                <a:ext cx="621965" cy="70134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6119966" y="4405283"/>
                <a:ext cx="621965" cy="7013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𝟖𝟎</m:t>
                          </m:r>
                        </m:num>
                        <m:den>
                          <m:r>
                            <a:rPr lang="en-US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966" y="4405283"/>
                <a:ext cx="621965" cy="701346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57901" y="873036"/>
                <a:ext cx="8876917" cy="218951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400" b="1" dirty="0" smtClean="0"/>
                  <a:t>Một </a:t>
                </a:r>
                <a:r>
                  <a:rPr lang="en-US" sz="2400" b="1" dirty="0" err="1" smtClean="0"/>
                  <a:t>lớp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học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có</a:t>
                </a:r>
                <a:r>
                  <a:rPr lang="en-US" sz="2400" b="1" dirty="0" smtClean="0"/>
                  <a:t> 30 </a:t>
                </a:r>
                <a:r>
                  <a:rPr lang="en-US" sz="2400" b="1" dirty="0" err="1" smtClean="0"/>
                  <a:t>học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sinh</a:t>
                </a:r>
                <a:r>
                  <a:rPr lang="en-US" sz="2400" b="1" dirty="0" smtClean="0"/>
                  <a:t>, </a:t>
                </a:r>
                <a:r>
                  <a:rPr lang="en-US" sz="2400" b="1" dirty="0" err="1" smtClean="0"/>
                  <a:t>trong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đó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có</a:t>
                </a:r>
                <a:r>
                  <a:rPr lang="en-US" sz="2400" b="1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số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học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sinh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là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học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sinh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giỏi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Toán</a:t>
                </a:r>
                <a:r>
                  <a:rPr lang="en-US" sz="2400" b="1" dirty="0" smtClean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số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học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sinh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là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học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sinh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giỏi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Tiếng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Việt</a:t>
                </a:r>
                <a:r>
                  <a:rPr lang="en-US" sz="2400" b="1" dirty="0" smtClean="0"/>
                  <a:t>. </a:t>
                </a:r>
                <a:r>
                  <a:rPr lang="en-US" sz="2400" b="1" dirty="0" err="1" smtClean="0"/>
                  <a:t>Hỏi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lớp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học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đó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có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bao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nhiêu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học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sinh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giỏi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Toán</a:t>
                </a:r>
                <a:r>
                  <a:rPr lang="en-US" sz="2400" b="1" dirty="0" smtClean="0"/>
                  <a:t>, </a:t>
                </a:r>
                <a:r>
                  <a:rPr lang="en-US" sz="2400" b="1" dirty="0" err="1" smtClean="0"/>
                  <a:t>bao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nhiêu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học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sinh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giỏi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Tiếng</a:t>
                </a:r>
                <a:r>
                  <a:rPr lang="en-US" sz="2400" b="1" dirty="0" smtClean="0"/>
                  <a:t> </a:t>
                </a:r>
                <a:r>
                  <a:rPr lang="en-US" sz="2400" b="1" dirty="0" err="1" smtClean="0"/>
                  <a:t>Việt</a:t>
                </a:r>
                <a:r>
                  <a:rPr lang="en-US" sz="2400" b="1" dirty="0" smtClean="0"/>
                  <a:t>?</a:t>
                </a:r>
                <a:endParaRPr lang="en-US" sz="2400" b="1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36" y="977811"/>
                <a:ext cx="8876917" cy="2189510"/>
              </a:xfrm>
              <a:prstGeom prst="roundRect">
                <a:avLst>
                  <a:gd name="adj" fmla="val 29098"/>
                </a:avLst>
              </a:prstGeom>
              <a:blipFill rotWithShape="0">
                <a:blip r:embed="rId1"/>
                <a:stretch>
                  <a:fillRect l="-1099" r="-1030" b="-5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96343" y="226566"/>
            <a:ext cx="1395979" cy="52322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>
            <a:spAutoFit/>
          </a:bodyPr>
          <a:lstStyle/>
          <a:p>
            <a:r>
              <a:rPr lang="en-US" altLang="en-US" sz="2800" dirty="0" err="1">
                <a:solidFill>
                  <a:srgbClr val="FF0000"/>
                </a:solidFill>
                <a:latin typeface="Snap ITC" panose="04040A07060A02020202" pitchFamily="82" charset="0"/>
              </a:rPr>
              <a:t>Bài</a:t>
            </a:r>
            <a:r>
              <a:rPr lang="en-US" altLang="en-US" sz="2800" dirty="0">
                <a:solidFill>
                  <a:srgbClr val="FF0000"/>
                </a:solidFill>
                <a:latin typeface="Snap ITC" panose="04040A07060A02020202" pitchFamily="82" charset="0"/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4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27362" y="3167381"/>
            <a:ext cx="1300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solidFill>
                  <a:srgbClr val="002060"/>
                </a:solidFill>
              </a:rPr>
              <a:t>Bài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giải</a:t>
            </a:r>
            <a:endParaRPr lang="en-US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415652" y="3832266"/>
                <a:ext cx="5800300" cy="2636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C00000"/>
                    </a:solidFill>
                  </a:rPr>
                  <a:t>Số 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học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sinh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giỏi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Toán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là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:</a:t>
                </a:r>
              </a:p>
              <a:p>
                <a:r>
                  <a:rPr lang="en-US" sz="2400" b="1" dirty="0" smtClean="0">
                    <a:solidFill>
                      <a:srgbClr val="C00000"/>
                    </a:solidFill>
                  </a:rPr>
                  <a:t>     30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4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C00000"/>
                    </a:solidFill>
                  </a:rPr>
                  <a:t> = 9 (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học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sinh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)</a:t>
                </a:r>
              </a:p>
              <a:p>
                <a:r>
                  <a:rPr lang="en-US" sz="2400" b="1" dirty="0" err="1" smtClean="0">
                    <a:solidFill>
                      <a:srgbClr val="C00000"/>
                    </a:solidFill>
                  </a:rPr>
                  <a:t>Số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học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sinh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giỏi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Tiếng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Việt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là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:</a:t>
                </a:r>
              </a:p>
              <a:p>
                <a:r>
                  <a:rPr lang="en-US" sz="2400" b="1" dirty="0" smtClean="0">
                    <a:solidFill>
                      <a:srgbClr val="C00000"/>
                    </a:solidFill>
                  </a:rPr>
                  <a:t>      30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4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C00000"/>
                    </a:solidFill>
                  </a:rPr>
                  <a:t> = 6 (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học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sinh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)</a:t>
                </a:r>
              </a:p>
              <a:p>
                <a:r>
                  <a:rPr lang="en-US" sz="2400" b="1" dirty="0" smtClean="0">
                    <a:solidFill>
                      <a:srgbClr val="C00000"/>
                    </a:solidFill>
                  </a:rPr>
                  <a:t>                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Đáp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số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: 9 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học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sinh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giỏi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Toán</a:t>
                </a:r>
                <a:endParaRPr lang="en-US" sz="2400" b="1" dirty="0" smtClean="0">
                  <a:solidFill>
                    <a:srgbClr val="C00000"/>
                  </a:solidFill>
                </a:endParaRPr>
              </a:p>
              <a:p>
                <a:r>
                  <a:rPr lang="en-US" sz="2400" b="1" dirty="0" smtClean="0">
                    <a:solidFill>
                      <a:srgbClr val="C00000"/>
                    </a:solidFill>
                  </a:rPr>
                  <a:t>                               6 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học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sinh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giỏi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Tiếng</a:t>
                </a:r>
                <a:r>
                  <a:rPr lang="en-US" sz="24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400" b="1" dirty="0" err="1" smtClean="0">
                    <a:solidFill>
                      <a:srgbClr val="C00000"/>
                    </a:solidFill>
                  </a:rPr>
                  <a:t>Việt</a:t>
                </a:r>
                <a:endParaRPr lang="en-US" sz="24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1660" y="3575685"/>
                <a:ext cx="6363970" cy="2893060"/>
              </a:xfrm>
              <a:prstGeom prst="rect">
                <a:avLst/>
              </a:prstGeom>
              <a:blipFill rotWithShape="0">
                <a:blip r:embed="rId3"/>
                <a:stretch>
                  <a:fillRect l="-1576" t="-1852" b="-43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4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289</Words>
  <Application>WPS Presentation</Application>
  <PresentationFormat>On-screen Show (4:3)</PresentationFormat>
  <Paragraphs>120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6</vt:i4>
      </vt:variant>
    </vt:vector>
  </HeadingPairs>
  <TitlesOfParts>
    <vt:vector size="20" baseType="lpstr">
      <vt:lpstr>Arial</vt:lpstr>
      <vt:lpstr>SimSun</vt:lpstr>
      <vt:lpstr>Wingdings</vt:lpstr>
      <vt:lpstr>Snap ITC</vt:lpstr>
      <vt:lpstr>Calibri</vt:lpstr>
      <vt:lpstr>Microsoft YaHei</vt:lpstr>
      <vt:lpstr/>
      <vt:lpstr>Arial Unicode MS</vt:lpstr>
      <vt:lpstr>Calibri Light</vt:lpstr>
      <vt:lpstr>UTM Scriptina KT</vt:lpstr>
      <vt:lpstr>1_Office Theme</vt:lpstr>
      <vt:lpstr>2_Office Theme</vt:lpstr>
      <vt:lpstr>4_Office Theme</vt:lpstr>
      <vt:lpstr>Custom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MaiHongBui</dc:creator>
  <cp:lastModifiedBy>google1584596264</cp:lastModifiedBy>
  <cp:revision>6</cp:revision>
  <dcterms:created xsi:type="dcterms:W3CDTF">2016-08-12T01:10:00Z</dcterms:created>
  <dcterms:modified xsi:type="dcterms:W3CDTF">2020-09-13T15:10:52Z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1033-11.2.0.9665</vt:lpwstr>
  </property>
</Properties>
</file>