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64" r:id="rId5"/>
    <p:sldId id="283" r:id="rId6"/>
    <p:sldId id="284" r:id="rId7"/>
    <p:sldId id="285" r:id="rId8"/>
    <p:sldId id="286" r:id="rId9"/>
    <p:sldId id="279" r:id="rId10"/>
    <p:sldId id="287" r:id="rId11"/>
    <p:sldId id="28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59" d="100"/>
          <a:sy n="59" d="100"/>
        </p:scale>
        <p:origin x="-64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05/07/2021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 xmlns:a16="http://schemas.microsoft.com/office/drawing/2014/main"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smtClean="0">
                <a:solidFill>
                  <a:srgbClr val="FF0000"/>
                </a:solidFill>
                <a:latin typeface="iCiel Cadena" panose="02000503000000020004" pitchFamily="2" charset="0"/>
                <a:ea typeface="思源黑体 CN Bold" panose="020B0800000000000000" pitchFamily="34" charset="-122"/>
              </a:rPr>
              <a:t>Tuần 10</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Giáo viên ghi mục tiêu.</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Giáo viên ghi mục tiêu.</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4" name="Group 3">
            <a:extLst>
              <a:ext uri="{FF2B5EF4-FFF2-40B4-BE49-F238E27FC236}">
                <a16:creationId xmlns="" xmlns:a16="http://schemas.microsoft.com/office/drawing/2014/main" id="{24926BE0-6FEB-4035-95CC-8282BD1C87A0}"/>
              </a:ext>
            </a:extLst>
          </p:cNvPr>
          <p:cNvGrpSpPr/>
          <p:nvPr/>
        </p:nvGrpSpPr>
        <p:grpSpPr>
          <a:xfrm>
            <a:off x="4086680" y="4306457"/>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Giáo viên ghi mục tiêu.</a:t>
              </a:r>
              <a:endParaRPr lang="en-US" sz="2800" b="1" dirty="0">
                <a:solidFill>
                  <a:srgbClr val="002060"/>
                </a:solidFill>
                <a:latin typeface="Arial-Rounded" pitchFamily="34" charset="0"/>
                <a:ea typeface="Arial-Rounded" pitchFamily="34" charset="0"/>
                <a:cs typeface="Arial-Rounded" pitchFamily="34" charset="0"/>
              </a:endParaRP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7860628" y="838797"/>
            <a:ext cx="3304677" cy="327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537476" y="4140835"/>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4526684" y="4481714"/>
            <a:ext cx="3246872" cy="1861264"/>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4469538" y="838796"/>
            <a:ext cx="3304018"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966479" y="867775"/>
            <a:ext cx="3560205"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96285" y="1713341"/>
            <a:ext cx="6142789" cy="3970318"/>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smtClean="0">
                <a:solidFill>
                  <a:srgbClr val="002060"/>
                </a:solidFill>
                <a:latin typeface="Arial-Rounded" pitchFamily="34" charset="0"/>
                <a:ea typeface="Arial-Rounded" pitchFamily="34" charset="0"/>
                <a:cs typeface="Arial-Rounded" pitchFamily="34" charset="0"/>
              </a:rPr>
              <a:t>- Bức tranh nói về hai bạn học sinh đang nói chuyện ríu rít, trên vai khoác chiếc cặp nhỏ tung tăng đến trường.</a:t>
            </a:r>
          </a:p>
          <a:p>
            <a:r>
              <a:rPr lang="en-US" sz="3600" b="1" dirty="0" smtClean="0">
                <a:solidFill>
                  <a:srgbClr val="002060"/>
                </a:solidFill>
                <a:latin typeface="Arial-Rounded" pitchFamily="34" charset="0"/>
                <a:ea typeface="Arial-Rounded" pitchFamily="34" charset="0"/>
                <a:cs typeface="Arial-Rounded" pitchFamily="34" charset="0"/>
              </a:rPr>
              <a:t>- Phía xa xa, mẹ dắt con cùng đến trường, vừa đi vừa kể chuyện cho nhau nghe.</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ounded Rectangle 9"/>
          <p:cNvSpPr/>
          <p:nvPr/>
        </p:nvSpPr>
        <p:spPr>
          <a:xfrm>
            <a:off x="5582654" y="1540838"/>
            <a:ext cx="6128084"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9" name="TextBox 8"/>
          <p:cNvSpPr txBox="1"/>
          <p:nvPr/>
        </p:nvSpPr>
        <p:spPr>
          <a:xfrm>
            <a:off x="5696284" y="2038412"/>
            <a:ext cx="6142789" cy="286232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smtClean="0">
                <a:solidFill>
                  <a:srgbClr val="002060"/>
                </a:solidFill>
                <a:latin typeface="Arial-Rounded" pitchFamily="34" charset="0"/>
                <a:ea typeface="Arial-Rounded" pitchFamily="34" charset="0"/>
                <a:cs typeface="Arial-Rounded" pitchFamily="34" charset="0"/>
              </a:rPr>
              <a:t>- Bức tranh nói về 3 bạn nhỏ đang thảo luận nhóm về một bài tập với nhau rất sôi nổi. Mỗi bạn đều chỉ ra những ý kiến của riêng mình. </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582654" y="2038412"/>
            <a:ext cx="6128084" cy="3014851"/>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9" name="TextBox 8"/>
          <p:cNvSpPr txBox="1"/>
          <p:nvPr/>
        </p:nvSpPr>
        <p:spPr>
          <a:xfrm>
            <a:off x="5696284" y="2038412"/>
            <a:ext cx="6142789" cy="390876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smtClean="0">
                <a:solidFill>
                  <a:srgbClr val="002060"/>
                </a:solidFill>
                <a:latin typeface="Arial-Rounded" pitchFamily="34" charset="0"/>
                <a:ea typeface="Arial-Rounded" pitchFamily="34" charset="0"/>
                <a:cs typeface="Arial-Rounded" pitchFamily="34" charset="0"/>
              </a:rPr>
              <a:t>- Bức tranh nói về một giờ học thể dục hoặc giờ ra chơi của các bạn học sinh.</a:t>
            </a:r>
          </a:p>
          <a:p>
            <a:pPr marL="571500" indent="-571500">
              <a:buFontTx/>
              <a:buChar char="-"/>
            </a:pPr>
            <a:r>
              <a:rPr lang="en-US" sz="3600" b="1" dirty="0" smtClean="0">
                <a:solidFill>
                  <a:srgbClr val="002060"/>
                </a:solidFill>
                <a:latin typeface="Arial-Rounded" pitchFamily="34" charset="0"/>
                <a:ea typeface="Arial-Rounded" pitchFamily="34" charset="0"/>
                <a:cs typeface="Arial-Rounded" pitchFamily="34" charset="0"/>
              </a:rPr>
              <a:t>1 nhóm đang chơi đá cầu.</a:t>
            </a:r>
          </a:p>
          <a:p>
            <a:pPr marL="571500" indent="-571500">
              <a:buFontTx/>
              <a:buChar char="-"/>
            </a:pPr>
            <a:r>
              <a:rPr lang="en-US" sz="3600" b="1" dirty="0" smtClean="0">
                <a:solidFill>
                  <a:srgbClr val="002060"/>
                </a:solidFill>
                <a:latin typeface="Arial-Rounded" pitchFamily="34" charset="0"/>
                <a:ea typeface="Arial-Rounded" pitchFamily="34" charset="0"/>
                <a:cs typeface="Arial-Rounded" pitchFamily="34" charset="0"/>
              </a:rPr>
              <a:t>Xa xa có 2 bạn nữ đang chơi nhảy dây.</a:t>
            </a:r>
          </a:p>
          <a:p>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582654" y="2038412"/>
            <a:ext cx="6128084" cy="3496114"/>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Viết 3 – 4 câu kể về một hoạt động em tham gia </a:t>
              </a:r>
            </a:p>
            <a:p>
              <a:r>
                <a:rPr lang="en-US" sz="3200" b="1" dirty="0" smtClean="0">
                  <a:solidFill>
                    <a:srgbClr val="008200"/>
                  </a:solidFill>
                  <a:latin typeface="Arial-Rounded" pitchFamily="34" charset="0"/>
                  <a:ea typeface="Arial-Rounded" pitchFamily="34" charset="0"/>
                  <a:cs typeface="Arial-Rounded" pitchFamily="34" charset="0"/>
                </a:rPr>
                <a:t>cùng các bạn.</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grpSp>
      <p:pic>
        <p:nvPicPr>
          <p:cNvPr id="8"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740568"/>
            <a:ext cx="10796337" cy="3352800"/>
          </a:xfrm>
          <a:prstGeom prst="rect">
            <a:avLst/>
          </a:prstGeom>
        </p:spPr>
      </p:pic>
      <p:sp>
        <p:nvSpPr>
          <p:cNvPr id="9" name="TextBox 8">
            <a:extLst>
              <a:ext uri="{FF2B5EF4-FFF2-40B4-BE49-F238E27FC236}">
                <a16:creationId xmlns="" xmlns:a16="http://schemas.microsoft.com/office/drawing/2014/main" id="{D4F928FB-968A-4666-9173-178A617D7C9E}"/>
              </a:ext>
            </a:extLst>
          </p:cNvPr>
          <p:cNvSpPr txBox="1"/>
          <p:nvPr/>
        </p:nvSpPr>
        <p:spPr>
          <a:xfrm>
            <a:off x="1022158" y="1893474"/>
            <a:ext cx="10227893" cy="3046988"/>
          </a:xfrm>
          <a:prstGeom prst="rect">
            <a:avLst/>
          </a:prstGeom>
          <a:noFill/>
        </p:spPr>
        <p:txBody>
          <a:bodyPr wrap="square" rtlCol="0">
            <a:spAutoFit/>
          </a:bodyPr>
          <a:lstStyle/>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Em đã tham gia hoạt động gì cùng các bạn? (học tập, vui chơi,..)</a:t>
            </a:r>
          </a:p>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Hoạt động đó diễn ra ở đâu? Có những bạn nào cùng tham gia?</a:t>
            </a:r>
          </a:p>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Em và các bạn đã làm những việc gì?</a:t>
            </a:r>
          </a:p>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Em cảm thấy thế nào khi tham gia những hoạt động đó?</a:t>
            </a:r>
            <a:endParaRPr lang="en-US" sz="32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4" y="1401595"/>
            <a:ext cx="11357811" cy="3785652"/>
          </a:xfrm>
          <a:prstGeom prst="rect">
            <a:avLst/>
          </a:prstGeom>
        </p:spPr>
        <p:txBody>
          <a:bodyPr wrap="square">
            <a:spAutoFit/>
          </a:bodyPr>
          <a:lstStyle/>
          <a:p>
            <a:pPr>
              <a:lnSpc>
                <a:spcPct val="150000"/>
              </a:lnSpc>
            </a:pPr>
            <a:r>
              <a:rPr lang="en-US" sz="3200" b="1" dirty="0" smtClean="0">
                <a:solidFill>
                  <a:srgbClr val="002060"/>
                </a:solidFill>
                <a:latin typeface="Arial-Rounded" pitchFamily="34" charset="0"/>
                <a:ea typeface="Arial-Rounded" pitchFamily="34" charset="0"/>
                <a:cs typeface="Arial-Rounded" pitchFamily="34" charset="0"/>
              </a:rPr>
              <a:t>        Sau mỗi giờ tan học, em và Tùng thường ở lại sân trường chơi đá cầu với nhau. Tùng chơi đá cầu rất giỏi. Những lần bạn tung cầu, tạo ra đường cầu vô cùng đẹp mắt. </a:t>
            </a:r>
            <a:r>
              <a:rPr lang="en-US" sz="3200" b="1" dirty="0" smtClean="0">
                <a:solidFill>
                  <a:srgbClr val="002060"/>
                </a:solidFill>
                <a:latin typeface="Arial-Rounded" pitchFamily="34" charset="0"/>
                <a:ea typeface="Arial-Rounded" pitchFamily="34" charset="0"/>
                <a:cs typeface="Arial-Rounded" pitchFamily="34" charset="0"/>
              </a:rPr>
              <a:t>Chơi </a:t>
            </a:r>
            <a:r>
              <a:rPr lang="en-US" sz="3200" b="1" dirty="0" smtClean="0">
                <a:solidFill>
                  <a:srgbClr val="002060"/>
                </a:solidFill>
                <a:latin typeface="Arial-Rounded" pitchFamily="34" charset="0"/>
                <a:ea typeface="Arial-Rounded" pitchFamily="34" charset="0"/>
                <a:cs typeface="Arial-Rounded" pitchFamily="34" charset="0"/>
              </a:rPr>
              <a:t>đá cầu giúp chúng em nâng cao sức khỏe, sự dẻo dai của đôi chân. Em rất vui vì hằng ngày có thể đá cầu cùng Tùng.</a:t>
            </a:r>
          </a:p>
        </p:txBody>
      </p:sp>
    </p:spTree>
    <p:extLst>
      <p:ext uri="{BB962C8B-B14F-4D97-AF65-F5344CB8AC3E}">
        <p14:creationId xmlns:p14="http://schemas.microsoft.com/office/powerpoint/2010/main" val="178983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5" y="1209090"/>
            <a:ext cx="11357811" cy="4524315"/>
          </a:xfrm>
          <a:prstGeom prst="rect">
            <a:avLst/>
          </a:prstGeom>
        </p:spPr>
        <p:txBody>
          <a:bodyPr wrap="square">
            <a:spAutoFit/>
          </a:bodyPr>
          <a:lstStyle/>
          <a:p>
            <a:pPr>
              <a:lnSpc>
                <a:spcPct val="150000"/>
              </a:lnSpc>
            </a:pPr>
            <a:r>
              <a:rPr lang="en-US" sz="3200" b="1" dirty="0" smtClean="0">
                <a:solidFill>
                  <a:srgbClr val="002060"/>
                </a:solidFill>
                <a:latin typeface="Arial-Rounded" pitchFamily="34" charset="0"/>
                <a:ea typeface="Arial-Rounded" pitchFamily="34" charset="0"/>
                <a:cs typeface="Arial-Rounded" pitchFamily="34" charset="0"/>
              </a:rPr>
              <a:t>       Cứ vào giờ ra chơi là nhóm lớp em sẽ xuống sân trường chơi nhảy dây. Nhóm của em chơi thường có năm đên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a:t>
            </a:r>
            <a:r>
              <a:rPr lang="en-US" sz="3200" b="1" dirty="0" smtClean="0">
                <a:solidFill>
                  <a:srgbClr val="002060"/>
                </a:solidFill>
                <a:latin typeface="Arial-Rounded" pitchFamily="34" charset="0"/>
                <a:ea typeface="Arial-Rounded" pitchFamily="34" charset="0"/>
                <a:cs typeface="Arial-Rounded" pitchFamily="34" charset="0"/>
              </a:rPr>
              <a:t>bạn.</a:t>
            </a:r>
            <a:endParaRPr lang="en-US" sz="3200" b="1" dirty="0" smtClean="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42039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545</Words>
  <Application>Microsoft Office PowerPoint</Application>
  <PresentationFormat>Custom</PresentationFormat>
  <Paragraphs>42</Paragraphs>
  <Slides>10</Slides>
  <Notes>1</Notes>
  <HiddenSlides>0</HiddenSlides>
  <MMClips>2</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205</cp:revision>
  <dcterms:created xsi:type="dcterms:W3CDTF">2021-05-29T04:05:18Z</dcterms:created>
  <dcterms:modified xsi:type="dcterms:W3CDTF">2021-07-05T16:24:05Z</dcterms:modified>
</cp:coreProperties>
</file>