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97" r:id="rId2"/>
    <p:sldId id="256" r:id="rId3"/>
    <p:sldId id="257" r:id="rId4"/>
    <p:sldId id="287" r:id="rId5"/>
    <p:sldId id="288" r:id="rId6"/>
    <p:sldId id="266" r:id="rId7"/>
    <p:sldId id="261" r:id="rId8"/>
    <p:sldId id="270" r:id="rId9"/>
    <p:sldId id="274" r:id="rId10"/>
    <p:sldId id="276" r:id="rId11"/>
    <p:sldId id="289" r:id="rId12"/>
    <p:sldId id="275" r:id="rId13"/>
    <p:sldId id="290" r:id="rId14"/>
    <p:sldId id="263" r:id="rId15"/>
    <p:sldId id="291" r:id="rId16"/>
    <p:sldId id="262" r:id="rId17"/>
    <p:sldId id="280" r:id="rId18"/>
    <p:sldId id="292" r:id="rId19"/>
    <p:sldId id="293" r:id="rId20"/>
    <p:sldId id="294" r:id="rId21"/>
    <p:sldId id="295" r:id="rId22"/>
    <p:sldId id="284" r:id="rId23"/>
    <p:sldId id="260" r:id="rId24"/>
    <p:sldId id="285" r:id="rId25"/>
    <p:sldId id="296" r:id="rId26"/>
    <p:sldId id="264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262626"/>
    <a:srgbClr val="7DCC32"/>
    <a:srgbClr val="ABDA2A"/>
    <a:srgbClr val="FFFF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7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4BB4C5-C204-FC3B-A234-992632B583D0}"/>
              </a:ext>
            </a:extLst>
          </p:cNvPr>
          <p:cNvSpPr txBox="1"/>
          <p:nvPr/>
        </p:nvSpPr>
        <p:spPr>
          <a:xfrm>
            <a:off x="3594099" y="127000"/>
            <a:ext cx="674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câu thơ khó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CF3BA4-4B90-D3E2-CC65-208CEA450D48}"/>
              </a:ext>
            </a:extLst>
          </p:cNvPr>
          <p:cNvSpPr txBox="1"/>
          <p:nvPr/>
        </p:nvSpPr>
        <p:spPr>
          <a:xfrm>
            <a:off x="4213566" y="1766656"/>
            <a:ext cx="45103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như cánh đồng</a:t>
            </a:r>
          </a:p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 mùa gặt hái</a:t>
            </a:r>
          </a:p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em – lưỡi liềm</a:t>
            </a:r>
          </a:p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52F81D-5083-A176-09DC-15804E301E34}"/>
              </a:ext>
            </a:extLst>
          </p:cNvPr>
          <p:cNvSpPr txBox="1"/>
          <p:nvPr/>
        </p:nvSpPr>
        <p:spPr>
          <a:xfrm>
            <a:off x="8575247" y="1746108"/>
            <a:ext cx="44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A77FDA6-1723-62A9-4CE4-3783AD642C8C}"/>
              </a:ext>
            </a:extLst>
          </p:cNvPr>
          <p:cNvSpPr txBox="1"/>
          <p:nvPr/>
        </p:nvSpPr>
        <p:spPr>
          <a:xfrm>
            <a:off x="8132116" y="2325264"/>
            <a:ext cx="44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342034-7AEE-16D9-A057-A8557B7A27F1}"/>
              </a:ext>
            </a:extLst>
          </p:cNvPr>
          <p:cNvSpPr txBox="1"/>
          <p:nvPr/>
        </p:nvSpPr>
        <p:spPr>
          <a:xfrm>
            <a:off x="5950591" y="2915880"/>
            <a:ext cx="44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BE10FB-4DBF-572F-CF8A-CA33778CEE47}"/>
              </a:ext>
            </a:extLst>
          </p:cNvPr>
          <p:cNvSpPr txBox="1"/>
          <p:nvPr/>
        </p:nvSpPr>
        <p:spPr>
          <a:xfrm>
            <a:off x="8427993" y="2907186"/>
            <a:ext cx="44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8FD350A9-61E4-D8CF-D832-765DE1624B3A}"/>
              </a:ext>
            </a:extLst>
          </p:cNvPr>
          <p:cNvGrpSpPr/>
          <p:nvPr/>
        </p:nvGrpSpPr>
        <p:grpSpPr>
          <a:xfrm>
            <a:off x="7401660" y="3510751"/>
            <a:ext cx="526626" cy="830998"/>
            <a:chOff x="7238374" y="3490203"/>
            <a:chExt cx="526626" cy="83099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C80B5FFC-323A-71E0-23BE-A2422BB5010F}"/>
                </a:ext>
              </a:extLst>
            </p:cNvPr>
            <p:cNvSpPr txBox="1"/>
            <p:nvPr/>
          </p:nvSpPr>
          <p:spPr>
            <a:xfrm>
              <a:off x="7238374" y="3490204"/>
              <a:ext cx="444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7D95748C-5FB2-0338-CF3A-516749D5889B}"/>
                </a:ext>
              </a:extLst>
            </p:cNvPr>
            <p:cNvSpPr txBox="1"/>
            <p:nvPr/>
          </p:nvSpPr>
          <p:spPr>
            <a:xfrm>
              <a:off x="7320500" y="3490203"/>
              <a:ext cx="444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3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 đồ&#10;&#10;Mô tả được tạo tự động">
            <a:extLst>
              <a:ext uri="{FF2B5EF4-FFF2-40B4-BE49-F238E27FC236}">
                <a16:creationId xmlns:a16="http://schemas.microsoft.com/office/drawing/2014/main" id="{8DDB1062-7A7B-D038-8BBC-3C33546A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362674" y="718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 nó thổi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trời trôi qua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4084129" y="43844"/>
            <a:ext cx="29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665B085-F907-4ABC-B04C-962F2143CD6A}"/>
              </a:ext>
            </a:extLst>
          </p:cNvPr>
          <p:cNvSpPr txBox="1"/>
          <p:nvPr/>
        </p:nvSpPr>
        <p:spPr>
          <a:xfrm>
            <a:off x="362674" y="271136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trong ngần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hay chiếc thuyền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E922E4C-EDB4-EBD3-73A7-17774F2442C5}"/>
              </a:ext>
            </a:extLst>
          </p:cNvPr>
          <p:cNvSpPr txBox="1"/>
          <p:nvPr/>
        </p:nvSpPr>
        <p:spPr>
          <a:xfrm>
            <a:off x="4084130" y="1295082"/>
            <a:ext cx="2810672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chơi vơi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là hạt cau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54D9B70-076E-8A99-B0D9-64A8FE0C17E8}"/>
              </a:ext>
            </a:extLst>
          </p:cNvPr>
          <p:cNvSpPr txBox="1"/>
          <p:nvPr/>
        </p:nvSpPr>
        <p:spPr>
          <a:xfrm>
            <a:off x="4056508" y="3429000"/>
            <a:ext cx="2838293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như cánh đồng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 mùa gặt hái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em – lưỡi liềm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8D569A-6E04-D0B8-8F95-E0CAF23FEFAE}"/>
              </a:ext>
            </a:extLst>
          </p:cNvPr>
          <p:cNvSpPr txBox="1"/>
          <p:nvPr/>
        </p:nvSpPr>
        <p:spPr>
          <a:xfrm>
            <a:off x="7931246" y="718571"/>
            <a:ext cx="3418494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trời réo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diều xanh lúa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 cong tre làng.</a:t>
            </a:r>
          </a:p>
          <a:p>
            <a:pPr algn="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 ĐĂNG KHOA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8FEA5753-3FB0-E7E9-67C4-2EFEDF2FFC33}"/>
              </a:ext>
            </a:extLst>
          </p:cNvPr>
          <p:cNvGrpSpPr/>
          <p:nvPr/>
        </p:nvGrpSpPr>
        <p:grpSpPr>
          <a:xfrm>
            <a:off x="204382" y="4998660"/>
            <a:ext cx="3291530" cy="713772"/>
            <a:chOff x="508724" y="6144228"/>
            <a:chExt cx="3291530" cy="713772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278B8E1A-9592-42CB-D5D5-FE73AFDA3151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F8C6AA0C-C392-38F6-FCD1-1E8AEBA33298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40E79546-E471-1615-CDE4-E5C4E20CB2DC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AEDA52E-27D8-B2E1-DBFB-7F8FC11CD6E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133E003-AECC-0BD5-9780-E7F81B889EA7}"/>
              </a:ext>
            </a:extLst>
          </p:cNvPr>
          <p:cNvSpPr txBox="1"/>
          <p:nvPr/>
        </p:nvSpPr>
        <p:spPr>
          <a:xfrm>
            <a:off x="902420" y="5094364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 tiếp đoạn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5F3426A-BB1A-E6B0-E6A2-7AC11A2548DC}"/>
              </a:ext>
            </a:extLst>
          </p:cNvPr>
          <p:cNvSpPr txBox="1"/>
          <p:nvPr/>
        </p:nvSpPr>
        <p:spPr>
          <a:xfrm>
            <a:off x="6627177" y="3369695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93C2D3FF-6F7E-C697-9D41-43028BC87C5D}"/>
              </a:ext>
            </a:extLst>
          </p:cNvPr>
          <p:cNvSpPr txBox="1"/>
          <p:nvPr/>
        </p:nvSpPr>
        <p:spPr>
          <a:xfrm>
            <a:off x="6471421" y="3757804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E4D1002-362C-6A9A-13AF-F27A900919D2}"/>
              </a:ext>
            </a:extLst>
          </p:cNvPr>
          <p:cNvSpPr txBox="1"/>
          <p:nvPr/>
        </p:nvSpPr>
        <p:spPr>
          <a:xfrm>
            <a:off x="6599426" y="4116622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CB2A9A51-F104-8B47-9A8C-34FA6558C068}"/>
              </a:ext>
            </a:extLst>
          </p:cNvPr>
          <p:cNvSpPr txBox="1"/>
          <p:nvPr/>
        </p:nvSpPr>
        <p:spPr>
          <a:xfrm>
            <a:off x="5123137" y="4116622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AF4CA9B-89A9-6A60-8E3B-BAFD229D39FA}"/>
              </a:ext>
            </a:extLst>
          </p:cNvPr>
          <p:cNvGrpSpPr/>
          <p:nvPr/>
        </p:nvGrpSpPr>
        <p:grpSpPr>
          <a:xfrm>
            <a:off x="6010759" y="4466828"/>
            <a:ext cx="492555" cy="523220"/>
            <a:chOff x="6010759" y="4466828"/>
            <a:chExt cx="492555" cy="523220"/>
          </a:xfrm>
        </p:grpSpPr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7E5FBB51-4631-BEB9-3AD7-5031BD8CE1B3}"/>
                </a:ext>
              </a:extLst>
            </p:cNvPr>
            <p:cNvSpPr txBox="1"/>
            <p:nvPr/>
          </p:nvSpPr>
          <p:spPr>
            <a:xfrm>
              <a:off x="6010759" y="4466828"/>
              <a:ext cx="44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DF449D38-38A4-2BEC-6691-1FFA22A579E5}"/>
                </a:ext>
              </a:extLst>
            </p:cNvPr>
            <p:cNvSpPr txBox="1"/>
            <p:nvPr/>
          </p:nvSpPr>
          <p:spPr>
            <a:xfrm>
              <a:off x="6058814" y="4466828"/>
              <a:ext cx="44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799E1F9E-81DB-F182-DEB9-FD96C1705EF3}"/>
              </a:ext>
            </a:extLst>
          </p:cNvPr>
          <p:cNvSpPr txBox="1"/>
          <p:nvPr/>
        </p:nvSpPr>
        <p:spPr>
          <a:xfrm>
            <a:off x="1603471" y="3064931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ngần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4E396FB-01AE-7FC3-8A76-C6B92A21E34A}"/>
              </a:ext>
            </a:extLst>
          </p:cNvPr>
          <p:cNvSpPr txBox="1"/>
          <p:nvPr/>
        </p:nvSpPr>
        <p:spPr>
          <a:xfrm>
            <a:off x="1603470" y="3788581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Ngân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C4C68DF-2AFD-CF0C-92AF-1BCB559A4C68}"/>
              </a:ext>
            </a:extLst>
          </p:cNvPr>
          <p:cNvSpPr txBox="1"/>
          <p:nvPr/>
        </p:nvSpPr>
        <p:spPr>
          <a:xfrm>
            <a:off x="5377296" y="1672941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 vơi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2541B69-10C1-4614-22C4-038897B20A22}"/>
              </a:ext>
            </a:extLst>
          </p:cNvPr>
          <p:cNvSpPr txBox="1"/>
          <p:nvPr/>
        </p:nvSpPr>
        <p:spPr>
          <a:xfrm>
            <a:off x="5384683" y="2395091"/>
            <a:ext cx="104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</a:p>
        </p:txBody>
      </p:sp>
    </p:spTree>
    <p:extLst>
      <p:ext uri="{BB962C8B-B14F-4D97-AF65-F5344CB8AC3E}">
        <p14:creationId xmlns:p14="http://schemas.microsoft.com/office/powerpoint/2010/main" val="21453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0A6727E-74B9-FF19-CE33-1E3E613F39CF}"/>
              </a:ext>
            </a:extLst>
          </p:cNvPr>
          <p:cNvSpPr/>
          <p:nvPr/>
        </p:nvSpPr>
        <p:spPr>
          <a:xfrm>
            <a:off x="176437" y="1019418"/>
            <a:ext cx="3023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ngần: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79E67-75ED-C865-07B3-7D053FB5B515}"/>
              </a:ext>
            </a:extLst>
          </p:cNvPr>
          <p:cNvSpPr/>
          <p:nvPr/>
        </p:nvSpPr>
        <p:spPr>
          <a:xfrm>
            <a:off x="176437" y="1763002"/>
            <a:ext cx="2818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Ngân: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953021B-C870-F7A8-C89F-7CD295C9E5A3}"/>
              </a:ext>
            </a:extLst>
          </p:cNvPr>
          <p:cNvSpPr/>
          <p:nvPr/>
        </p:nvSpPr>
        <p:spPr>
          <a:xfrm>
            <a:off x="176436" y="3824283"/>
            <a:ext cx="1168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vơi: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180520-0B72-B4EC-9D55-2D044AC88902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143E1C37-5F9B-BD9E-6B1C-38B310F5B518}"/>
              </a:ext>
            </a:extLst>
          </p:cNvPr>
          <p:cNvSpPr/>
          <p:nvPr/>
        </p:nvSpPr>
        <p:spPr>
          <a:xfrm>
            <a:off x="2735657" y="1043650"/>
            <a:ext cx="3023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trong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18F473D-472D-477D-C683-A60D0C1A789A}"/>
              </a:ext>
            </a:extLst>
          </p:cNvPr>
          <p:cNvSpPr/>
          <p:nvPr/>
        </p:nvSpPr>
        <p:spPr>
          <a:xfrm>
            <a:off x="2653618" y="1763002"/>
            <a:ext cx="9361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(Ngân Hà)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dải sáng do các ngôi sao tạo thành, vắt ngang bầu trời trong những đêm trời quang mây, trông giống như một dòng sông.</a:t>
            </a: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811A8710-DACE-197B-9A8A-19DC67192E4E}"/>
              </a:ext>
            </a:extLst>
          </p:cNvPr>
          <p:cNvSpPr/>
          <p:nvPr/>
        </p:nvSpPr>
        <p:spPr>
          <a:xfrm>
            <a:off x="2120566" y="3824283"/>
            <a:ext cx="9894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Lơ lửng giữa khoảng không rộng lớn (nghĩa trong bài)</a:t>
            </a: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F4E4DEF-26D8-1EB5-02D5-0F1371466DEE}"/>
              </a:ext>
            </a:extLst>
          </p:cNvPr>
          <p:cNvSpPr/>
          <p:nvPr/>
        </p:nvSpPr>
        <p:spPr>
          <a:xfrm>
            <a:off x="176436" y="5051214"/>
            <a:ext cx="1168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08908379-CA58-DCF8-B71B-F23391C7509E}"/>
              </a:ext>
            </a:extLst>
          </p:cNvPr>
          <p:cNvSpPr/>
          <p:nvPr/>
        </p:nvSpPr>
        <p:spPr>
          <a:xfrm>
            <a:off x="2120566" y="5051214"/>
            <a:ext cx="9894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đan khít bằng tre hình tròn, lòng rộng và nông dùng để phơi, đựng.</a:t>
            </a:r>
          </a:p>
        </p:txBody>
      </p:sp>
    </p:spTree>
    <p:extLst>
      <p:ext uri="{BB962C8B-B14F-4D97-AF65-F5344CB8AC3E}">
        <p14:creationId xmlns:p14="http://schemas.microsoft.com/office/powerpoint/2010/main" val="2509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 đồ&#10;&#10;Mô tả được tạo tự động">
            <a:extLst>
              <a:ext uri="{FF2B5EF4-FFF2-40B4-BE49-F238E27FC236}">
                <a16:creationId xmlns:a16="http://schemas.microsoft.com/office/drawing/2014/main" id="{8DDB1062-7A7B-D038-8BBC-3C33546A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362674" y="718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 nó thổi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trời trôi qua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4084129" y="43844"/>
            <a:ext cx="29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665B085-F907-4ABC-B04C-962F2143CD6A}"/>
              </a:ext>
            </a:extLst>
          </p:cNvPr>
          <p:cNvSpPr txBox="1"/>
          <p:nvPr/>
        </p:nvSpPr>
        <p:spPr>
          <a:xfrm>
            <a:off x="362674" y="271136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trong ngần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hay chiếc thuyền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E922E4C-EDB4-EBD3-73A7-17774F2442C5}"/>
              </a:ext>
            </a:extLst>
          </p:cNvPr>
          <p:cNvSpPr txBox="1"/>
          <p:nvPr/>
        </p:nvSpPr>
        <p:spPr>
          <a:xfrm>
            <a:off x="4084130" y="1295082"/>
            <a:ext cx="2810672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chơi vơi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là hạt cau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54D9B70-076E-8A99-B0D9-64A8FE0C17E8}"/>
              </a:ext>
            </a:extLst>
          </p:cNvPr>
          <p:cNvSpPr txBox="1"/>
          <p:nvPr/>
        </p:nvSpPr>
        <p:spPr>
          <a:xfrm>
            <a:off x="4005612" y="3429000"/>
            <a:ext cx="2889189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như cánh đồng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 mùa gặt hái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em – lưỡi liềm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8D569A-6E04-D0B8-8F95-E0CAF23FEFAE}"/>
              </a:ext>
            </a:extLst>
          </p:cNvPr>
          <p:cNvSpPr txBox="1"/>
          <p:nvPr/>
        </p:nvSpPr>
        <p:spPr>
          <a:xfrm>
            <a:off x="7931246" y="718571"/>
            <a:ext cx="3418494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trời réo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diều xanh lúa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 cong tre làng.</a:t>
            </a:r>
          </a:p>
          <a:p>
            <a:pPr algn="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5F3426A-BB1A-E6B0-E6A2-7AC11A2548DC}"/>
              </a:ext>
            </a:extLst>
          </p:cNvPr>
          <p:cNvSpPr txBox="1"/>
          <p:nvPr/>
        </p:nvSpPr>
        <p:spPr>
          <a:xfrm>
            <a:off x="6627177" y="3369695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93C2D3FF-6F7E-C697-9D41-43028BC87C5D}"/>
              </a:ext>
            </a:extLst>
          </p:cNvPr>
          <p:cNvSpPr txBox="1"/>
          <p:nvPr/>
        </p:nvSpPr>
        <p:spPr>
          <a:xfrm>
            <a:off x="6471421" y="3757804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E4D1002-362C-6A9A-13AF-F27A900919D2}"/>
              </a:ext>
            </a:extLst>
          </p:cNvPr>
          <p:cNvSpPr txBox="1"/>
          <p:nvPr/>
        </p:nvSpPr>
        <p:spPr>
          <a:xfrm>
            <a:off x="6599426" y="4116622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CB2A9A51-F104-8B47-9A8C-34FA6558C068}"/>
              </a:ext>
            </a:extLst>
          </p:cNvPr>
          <p:cNvSpPr txBox="1"/>
          <p:nvPr/>
        </p:nvSpPr>
        <p:spPr>
          <a:xfrm>
            <a:off x="5097689" y="4116622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AF4CA9B-89A9-6A60-8E3B-BAFD229D39FA}"/>
              </a:ext>
            </a:extLst>
          </p:cNvPr>
          <p:cNvGrpSpPr/>
          <p:nvPr/>
        </p:nvGrpSpPr>
        <p:grpSpPr>
          <a:xfrm>
            <a:off x="6010759" y="4466828"/>
            <a:ext cx="492555" cy="523220"/>
            <a:chOff x="6010759" y="4466828"/>
            <a:chExt cx="492555" cy="523220"/>
          </a:xfrm>
        </p:grpSpPr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7E5FBB51-4631-BEB9-3AD7-5031BD8CE1B3}"/>
                </a:ext>
              </a:extLst>
            </p:cNvPr>
            <p:cNvSpPr txBox="1"/>
            <p:nvPr/>
          </p:nvSpPr>
          <p:spPr>
            <a:xfrm>
              <a:off x="6010759" y="4466828"/>
              <a:ext cx="44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DF449D38-38A4-2BEC-6691-1FFA22A579E5}"/>
                </a:ext>
              </a:extLst>
            </p:cNvPr>
            <p:cNvSpPr txBox="1"/>
            <p:nvPr/>
          </p:nvSpPr>
          <p:spPr>
            <a:xfrm>
              <a:off x="6058814" y="4466828"/>
              <a:ext cx="44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799E1F9E-81DB-F182-DEB9-FD96C1705EF3}"/>
              </a:ext>
            </a:extLst>
          </p:cNvPr>
          <p:cNvSpPr txBox="1"/>
          <p:nvPr/>
        </p:nvSpPr>
        <p:spPr>
          <a:xfrm>
            <a:off x="1562980" y="3077985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ngần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4E396FB-01AE-7FC3-8A76-C6B92A21E34A}"/>
              </a:ext>
            </a:extLst>
          </p:cNvPr>
          <p:cNvSpPr txBox="1"/>
          <p:nvPr/>
        </p:nvSpPr>
        <p:spPr>
          <a:xfrm>
            <a:off x="1601787" y="3799467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Ngân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C4C68DF-2AFD-CF0C-92AF-1BCB559A4C68}"/>
              </a:ext>
            </a:extLst>
          </p:cNvPr>
          <p:cNvSpPr txBox="1"/>
          <p:nvPr/>
        </p:nvSpPr>
        <p:spPr>
          <a:xfrm>
            <a:off x="5380991" y="1658973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 vơi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2541B69-10C1-4614-22C4-038897B20A22}"/>
              </a:ext>
            </a:extLst>
          </p:cNvPr>
          <p:cNvSpPr txBox="1"/>
          <p:nvPr/>
        </p:nvSpPr>
        <p:spPr>
          <a:xfrm>
            <a:off x="5362847" y="2395091"/>
            <a:ext cx="104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56E2E254-BF8C-7E29-B746-8606E97508AE}"/>
              </a:ext>
            </a:extLst>
          </p:cNvPr>
          <p:cNvGrpSpPr/>
          <p:nvPr/>
        </p:nvGrpSpPr>
        <p:grpSpPr>
          <a:xfrm>
            <a:off x="140203" y="5092382"/>
            <a:ext cx="3872997" cy="713772"/>
            <a:chOff x="508724" y="6144228"/>
            <a:chExt cx="3872997" cy="713772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6C3D18AC-2941-54B6-629B-2B3D272D58C0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0D65FBFC-C27A-AFB2-04F4-2C2CAB06225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B582EB5A-454B-0EE6-31F2-D8D47D64861C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B751F67-DE6B-71B6-8E6F-075C90045966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93955D5-345F-80E2-4D58-4D173DEE987B}"/>
              </a:ext>
            </a:extLst>
          </p:cNvPr>
          <p:cNvSpPr txBox="1"/>
          <p:nvPr/>
        </p:nvSpPr>
        <p:spPr>
          <a:xfrm>
            <a:off x="838241" y="5188086"/>
            <a:ext cx="342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8361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0957E7-B397-E4FD-D69C-DF854142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9" y="828476"/>
            <a:ext cx="5716441" cy="52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 đồ&#10;&#10;Mô tả được tạo tự động">
            <a:extLst>
              <a:ext uri="{FF2B5EF4-FFF2-40B4-BE49-F238E27FC236}">
                <a16:creationId xmlns:a16="http://schemas.microsoft.com/office/drawing/2014/main" id="{8DDB1062-7A7B-D038-8BBC-3C33546A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362674" y="718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 nó thổi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trời trôi qua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4084129" y="43844"/>
            <a:ext cx="29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665B085-F907-4ABC-B04C-962F2143CD6A}"/>
              </a:ext>
            </a:extLst>
          </p:cNvPr>
          <p:cNvSpPr txBox="1"/>
          <p:nvPr/>
        </p:nvSpPr>
        <p:spPr>
          <a:xfrm>
            <a:off x="362674" y="271136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trong ngần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hay chiếc thuyền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E922E4C-EDB4-EBD3-73A7-17774F2442C5}"/>
              </a:ext>
            </a:extLst>
          </p:cNvPr>
          <p:cNvSpPr txBox="1"/>
          <p:nvPr/>
        </p:nvSpPr>
        <p:spPr>
          <a:xfrm>
            <a:off x="3919684" y="1295082"/>
            <a:ext cx="2975117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chơi vơi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là hạt cau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54D9B70-076E-8A99-B0D9-64A8FE0C17E8}"/>
              </a:ext>
            </a:extLst>
          </p:cNvPr>
          <p:cNvSpPr txBox="1"/>
          <p:nvPr/>
        </p:nvSpPr>
        <p:spPr>
          <a:xfrm>
            <a:off x="3926972" y="3429000"/>
            <a:ext cx="2967829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như cánh đồng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 mùa gặt hái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em – lưỡi liềm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8D569A-6E04-D0B8-8F95-E0CAF23FEFAE}"/>
              </a:ext>
            </a:extLst>
          </p:cNvPr>
          <p:cNvSpPr txBox="1"/>
          <p:nvPr/>
        </p:nvSpPr>
        <p:spPr>
          <a:xfrm>
            <a:off x="7931246" y="718571"/>
            <a:ext cx="3418494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trời réo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diều xanh lúa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 cong tre làng.</a:t>
            </a:r>
          </a:p>
          <a:p>
            <a:pPr algn="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5F3426A-BB1A-E6B0-E6A2-7AC11A2548DC}"/>
              </a:ext>
            </a:extLst>
          </p:cNvPr>
          <p:cNvSpPr txBox="1"/>
          <p:nvPr/>
        </p:nvSpPr>
        <p:spPr>
          <a:xfrm>
            <a:off x="6627177" y="3369695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93C2D3FF-6F7E-C697-9D41-43028BC87C5D}"/>
              </a:ext>
            </a:extLst>
          </p:cNvPr>
          <p:cNvSpPr txBox="1"/>
          <p:nvPr/>
        </p:nvSpPr>
        <p:spPr>
          <a:xfrm>
            <a:off x="6471421" y="3757804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E4D1002-362C-6A9A-13AF-F27A900919D2}"/>
              </a:ext>
            </a:extLst>
          </p:cNvPr>
          <p:cNvSpPr txBox="1"/>
          <p:nvPr/>
        </p:nvSpPr>
        <p:spPr>
          <a:xfrm>
            <a:off x="6599426" y="4116622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CB2A9A51-F104-8B47-9A8C-34FA6558C068}"/>
              </a:ext>
            </a:extLst>
          </p:cNvPr>
          <p:cNvSpPr txBox="1"/>
          <p:nvPr/>
        </p:nvSpPr>
        <p:spPr>
          <a:xfrm>
            <a:off x="5016597" y="4107402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AF4CA9B-89A9-6A60-8E3B-BAFD229D39FA}"/>
              </a:ext>
            </a:extLst>
          </p:cNvPr>
          <p:cNvGrpSpPr/>
          <p:nvPr/>
        </p:nvGrpSpPr>
        <p:grpSpPr>
          <a:xfrm>
            <a:off x="5826269" y="4509264"/>
            <a:ext cx="492555" cy="523220"/>
            <a:chOff x="6010759" y="4466828"/>
            <a:chExt cx="492555" cy="523220"/>
          </a:xfrm>
        </p:grpSpPr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7E5FBB51-4631-BEB9-3AD7-5031BD8CE1B3}"/>
                </a:ext>
              </a:extLst>
            </p:cNvPr>
            <p:cNvSpPr txBox="1"/>
            <p:nvPr/>
          </p:nvSpPr>
          <p:spPr>
            <a:xfrm>
              <a:off x="6010759" y="4466828"/>
              <a:ext cx="44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DF449D38-38A4-2BEC-6691-1FFA22A579E5}"/>
                </a:ext>
              </a:extLst>
            </p:cNvPr>
            <p:cNvSpPr txBox="1"/>
            <p:nvPr/>
          </p:nvSpPr>
          <p:spPr>
            <a:xfrm>
              <a:off x="6058814" y="4466828"/>
              <a:ext cx="44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799E1F9E-81DB-F182-DEB9-FD96C1705EF3}"/>
              </a:ext>
            </a:extLst>
          </p:cNvPr>
          <p:cNvSpPr txBox="1"/>
          <p:nvPr/>
        </p:nvSpPr>
        <p:spPr>
          <a:xfrm>
            <a:off x="1584752" y="3088871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ngần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4E396FB-01AE-7FC3-8A76-C6B92A21E34A}"/>
              </a:ext>
            </a:extLst>
          </p:cNvPr>
          <p:cNvSpPr txBox="1"/>
          <p:nvPr/>
        </p:nvSpPr>
        <p:spPr>
          <a:xfrm>
            <a:off x="1601787" y="3799467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Ngân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C4C68DF-2AFD-CF0C-92AF-1BCB559A4C68}"/>
              </a:ext>
            </a:extLst>
          </p:cNvPr>
          <p:cNvSpPr txBox="1"/>
          <p:nvPr/>
        </p:nvSpPr>
        <p:spPr>
          <a:xfrm>
            <a:off x="5126831" y="1669858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 vơi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2541B69-10C1-4614-22C4-038897B20A22}"/>
              </a:ext>
            </a:extLst>
          </p:cNvPr>
          <p:cNvSpPr txBox="1"/>
          <p:nvPr/>
        </p:nvSpPr>
        <p:spPr>
          <a:xfrm>
            <a:off x="5223593" y="2395091"/>
            <a:ext cx="104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56E2E254-BF8C-7E29-B746-8606E97508AE}"/>
              </a:ext>
            </a:extLst>
          </p:cNvPr>
          <p:cNvGrpSpPr/>
          <p:nvPr/>
        </p:nvGrpSpPr>
        <p:grpSpPr>
          <a:xfrm>
            <a:off x="140203" y="5092382"/>
            <a:ext cx="3353768" cy="713772"/>
            <a:chOff x="508724" y="6144228"/>
            <a:chExt cx="3353768" cy="713772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6C3D18AC-2941-54B6-629B-2B3D272D58C0}"/>
                </a:ext>
              </a:extLst>
            </p:cNvPr>
            <p:cNvSpPr/>
            <p:nvPr/>
          </p:nvSpPr>
          <p:spPr>
            <a:xfrm>
              <a:off x="548471" y="6177626"/>
              <a:ext cx="3314021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0D65FBFC-C27A-AFB2-04F4-2C2CAB06225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B582EB5A-454B-0EE6-31F2-D8D47D64861C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B751F67-DE6B-71B6-8E6F-075C90045966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93955D5-345F-80E2-4D58-4D173DEE987B}"/>
              </a:ext>
            </a:extLst>
          </p:cNvPr>
          <p:cNvSpPr txBox="1"/>
          <p:nvPr/>
        </p:nvSpPr>
        <p:spPr>
          <a:xfrm>
            <a:off x="838241" y="5188086"/>
            <a:ext cx="256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toàn bài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EDC551-CAE2-D234-4837-CA4C3C808EEC}"/>
              </a:ext>
            </a:extLst>
          </p:cNvPr>
          <p:cNvSpPr txBox="1"/>
          <p:nvPr/>
        </p:nvSpPr>
        <p:spPr>
          <a:xfrm>
            <a:off x="1883723" y="1814209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 vàng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745D688-7988-9A9D-23BB-29AA2E41A30C}"/>
              </a:ext>
            </a:extLst>
          </p:cNvPr>
          <p:cNvSpPr txBox="1"/>
          <p:nvPr/>
        </p:nvSpPr>
        <p:spPr>
          <a:xfrm>
            <a:off x="5143149" y="3417227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đồng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DF41C16-7B71-47EA-087D-3101B06B45E2}"/>
              </a:ext>
            </a:extLst>
          </p:cNvPr>
          <p:cNvSpPr txBox="1"/>
          <p:nvPr/>
        </p:nvSpPr>
        <p:spPr>
          <a:xfrm>
            <a:off x="5288603" y="4150446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lưỡi liềm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79FAA91-B7A2-DB20-0F74-041FB219DC7F}"/>
              </a:ext>
            </a:extLst>
          </p:cNvPr>
          <p:cNvSpPr txBox="1"/>
          <p:nvPr/>
        </p:nvSpPr>
        <p:spPr>
          <a:xfrm>
            <a:off x="9228655" y="1064249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 vang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EAC8592-57F6-839C-CA97-44ADA7963F0D}"/>
              </a:ext>
            </a:extLst>
          </p:cNvPr>
          <p:cNvSpPr txBox="1"/>
          <p:nvPr/>
        </p:nvSpPr>
        <p:spPr>
          <a:xfrm>
            <a:off x="9356660" y="1439025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 lúa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6FEC0A7-931E-B05F-FEDD-CADBBBCED6CD}"/>
              </a:ext>
            </a:extLst>
          </p:cNvPr>
          <p:cNvSpPr txBox="1"/>
          <p:nvPr/>
        </p:nvSpPr>
        <p:spPr>
          <a:xfrm>
            <a:off x="7931246" y="1814209"/>
            <a:ext cx="215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 cong</a:t>
            </a:r>
          </a:p>
        </p:txBody>
      </p:sp>
    </p:spTree>
    <p:extLst>
      <p:ext uri="{BB962C8B-B14F-4D97-AF65-F5344CB8AC3E}">
        <p14:creationId xmlns:p14="http://schemas.microsoft.com/office/powerpoint/2010/main" val="31085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842108-84D1-4E33-E2FC-9CF0E0A6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2" y="1259357"/>
            <a:ext cx="6323276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15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 thơ tả cảnh thả diều vào những khoảng thời gian nào trong ngày?</a:t>
            </a: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41E2F7-72DD-1894-AE9D-37EF455A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513"/>
            <a:ext cx="12192000" cy="41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4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1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 giả bài thơ so sánh cánh diều với những gì?</a:t>
            </a: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41E2F7-72DD-1894-AE9D-37EF455A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513"/>
            <a:ext cx="12192000" cy="41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15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thích những hình ảnh so sánh nào?</a:t>
            </a:r>
          </a:p>
          <a:p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sao?</a:t>
            </a: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41E2F7-72DD-1894-AE9D-37EF455A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513"/>
            <a:ext cx="12192000" cy="41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#9Slide04 SFU Belle" panose="00000400000000000000" pitchFamily="2" charset="0"/>
              </a:rPr>
              <a:t>Bài đọc: Thả diều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5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1392885" y="1255800"/>
            <a:ext cx="103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những từ ngữ tả tiếng sáo diều trong bài thơ.</a:t>
            </a: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41E2F7-72DD-1894-AE9D-37EF455A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513"/>
            <a:ext cx="12192000" cy="41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71C91D7-6C25-5BC7-0971-42248E10E62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884438A9-E8AB-A9CE-87BC-5C6403FA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26" y="0"/>
              <a:ext cx="3352807" cy="1182626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F7AF036-FE6A-F176-0689-496EF187BC0A}"/>
                </a:ext>
              </a:extLst>
            </p:cNvPr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hiểu</a:t>
              </a:r>
            </a:p>
          </p:txBody>
        </p:sp>
        <p:pic>
          <p:nvPicPr>
            <p:cNvPr id="8" name="Hình ảnh 7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07713C4-5D2A-D076-FA01-93EF87BE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" y="257625"/>
              <a:ext cx="920549" cy="796733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56BCC3-8A98-D474-A790-181930567927}"/>
              </a:ext>
            </a:extLst>
          </p:cNvPr>
          <p:cNvSpPr txBox="1"/>
          <p:nvPr/>
        </p:nvSpPr>
        <p:spPr>
          <a:xfrm>
            <a:off x="3684414" y="408027"/>
            <a:ext cx="101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 thuộc lòng 3 khổ thơ đầu.</a:t>
            </a:r>
            <a:endParaRPr lang="en-US" sz="3600" b="1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00ED6F8-640F-45C5-8663-2A6011E1B869}"/>
              </a:ext>
            </a:extLst>
          </p:cNvPr>
          <p:cNvSpPr txBox="1"/>
          <p:nvPr/>
        </p:nvSpPr>
        <p:spPr>
          <a:xfrm>
            <a:off x="457307" y="1939683"/>
            <a:ext cx="3766647" cy="181588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 nó thổi vang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trời trôi qua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76D7D6C-CA01-87D3-E87C-D4899FBACCC8}"/>
              </a:ext>
            </a:extLst>
          </p:cNvPr>
          <p:cNvSpPr txBox="1"/>
          <p:nvPr/>
        </p:nvSpPr>
        <p:spPr>
          <a:xfrm>
            <a:off x="4608714" y="1939683"/>
            <a:ext cx="3766647" cy="181588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trong ngần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hay chiếc thuyền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87D11BE-32CC-C0DC-BD40-3D17C1D4AB29}"/>
              </a:ext>
            </a:extLst>
          </p:cNvPr>
          <p:cNvSpPr txBox="1"/>
          <p:nvPr/>
        </p:nvSpPr>
        <p:spPr>
          <a:xfrm>
            <a:off x="8760121" y="1939683"/>
            <a:ext cx="2990282" cy="224676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chơi vơi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là hạt cau</a:t>
            </a:r>
          </a:p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4EA3A2F-8F4D-1CFE-532D-7E1C2A3B2029}"/>
              </a:ext>
            </a:extLst>
          </p:cNvPr>
          <p:cNvSpPr/>
          <p:nvPr/>
        </p:nvSpPr>
        <p:spPr>
          <a:xfrm>
            <a:off x="457307" y="2434281"/>
            <a:ext cx="2660718" cy="43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6B14A5D-B755-99AF-B89E-F8BF4B90E7A4}"/>
              </a:ext>
            </a:extLst>
          </p:cNvPr>
          <p:cNvSpPr/>
          <p:nvPr/>
        </p:nvSpPr>
        <p:spPr>
          <a:xfrm>
            <a:off x="4650805" y="2415137"/>
            <a:ext cx="3206261" cy="43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A71950B1-4E0B-F574-F3CC-B90A850B4480}"/>
              </a:ext>
            </a:extLst>
          </p:cNvPr>
          <p:cNvSpPr/>
          <p:nvPr/>
        </p:nvSpPr>
        <p:spPr>
          <a:xfrm>
            <a:off x="8844303" y="2395993"/>
            <a:ext cx="3206261" cy="43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1FC82709-F1A3-E354-4637-9AA6000F8C57}"/>
              </a:ext>
            </a:extLst>
          </p:cNvPr>
          <p:cNvSpPr/>
          <p:nvPr/>
        </p:nvSpPr>
        <p:spPr>
          <a:xfrm>
            <a:off x="8760121" y="3323078"/>
            <a:ext cx="3206261" cy="43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1C52169-0128-F93F-1E3B-1E11CE7F10B7}"/>
              </a:ext>
            </a:extLst>
          </p:cNvPr>
          <p:cNvSpPr/>
          <p:nvPr/>
        </p:nvSpPr>
        <p:spPr>
          <a:xfrm>
            <a:off x="4650804" y="3288956"/>
            <a:ext cx="3206261" cy="43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BF271492-02F4-08D2-CE62-1A42FBBB665F}"/>
              </a:ext>
            </a:extLst>
          </p:cNvPr>
          <p:cNvSpPr/>
          <p:nvPr/>
        </p:nvSpPr>
        <p:spPr>
          <a:xfrm>
            <a:off x="457307" y="3298913"/>
            <a:ext cx="3633111" cy="49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CA6FEBCB-77D7-5EB1-2D13-C6A562E811F4}"/>
              </a:ext>
            </a:extLst>
          </p:cNvPr>
          <p:cNvGrpSpPr/>
          <p:nvPr/>
        </p:nvGrpSpPr>
        <p:grpSpPr>
          <a:xfrm>
            <a:off x="1922799" y="1283265"/>
            <a:ext cx="8773438" cy="4563537"/>
            <a:chOff x="6418599" y="4636134"/>
            <a:chExt cx="8773438" cy="4563537"/>
          </a:xfrm>
        </p:grpSpPr>
        <p:pic>
          <p:nvPicPr>
            <p:cNvPr id="4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114F0A3A-DA61-2E69-D921-F821B393A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49" y="253118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611219AF-786E-F931-F781-1B479ADF395E}"/>
                </a:ext>
              </a:extLst>
            </p:cNvPr>
            <p:cNvSpPr/>
            <p:nvPr/>
          </p:nvSpPr>
          <p:spPr>
            <a:xfrm>
              <a:off x="7127314" y="5253153"/>
              <a:ext cx="7356005" cy="2621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800"/>
                </a:spcAft>
              </a:pPr>
              <a:r>
                <a:rPr lang="en-US" sz="35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	Ca ngợi vẻ đẹp của những cánh diều; nói về niềm vui và những khát vọng đẹp mà trò chơi thả diều mang lại cho trẻ thơ.</a:t>
              </a:r>
            </a:p>
          </p:txBody>
        </p:sp>
      </p:grpSp>
      <p:pic>
        <p:nvPicPr>
          <p:cNvPr id="7" name="Hình ảnh 6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EDEF2854-40D2-E193-517C-434EE4D1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33" y="2942103"/>
            <a:ext cx="3383314" cy="368391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D01F23DD-DD35-EFE4-AC37-14C50EF2ED7D}"/>
              </a:ext>
            </a:extLst>
          </p:cNvPr>
          <p:cNvGrpSpPr/>
          <p:nvPr/>
        </p:nvGrpSpPr>
        <p:grpSpPr>
          <a:xfrm>
            <a:off x="4659099" y="304800"/>
            <a:ext cx="3300838" cy="707886"/>
            <a:chOff x="4659099" y="304800"/>
            <a:chExt cx="3300838" cy="707886"/>
          </a:xfrm>
        </p:grpSpPr>
        <p:sp>
          <p:nvSpPr>
            <p:cNvPr id="2" name="Rectangle 41">
              <a:extLst>
                <a:ext uri="{FF2B5EF4-FFF2-40B4-BE49-F238E27FC236}">
                  <a16:creationId xmlns:a16="http://schemas.microsoft.com/office/drawing/2014/main" id="{17EC02BA-8FD3-1663-F8DD-7402BF9F01D0}"/>
                </a:ext>
              </a:extLst>
            </p:cNvPr>
            <p:cNvSpPr/>
            <p:nvPr/>
          </p:nvSpPr>
          <p:spPr>
            <a:xfrm>
              <a:off x="4659099" y="304800"/>
              <a:ext cx="33008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ln w="190500">
                    <a:solidFill>
                      <a:srgbClr val="FF0000"/>
                    </a:solidFill>
                  </a:ln>
                  <a:solidFill>
                    <a:srgbClr val="FF0000">
                      <a:alpha val="96000"/>
                    </a:srgb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4925F14A-E539-3AA7-D737-8958F649E939}"/>
                </a:ext>
              </a:extLst>
            </p:cNvPr>
            <p:cNvSpPr/>
            <p:nvPr/>
          </p:nvSpPr>
          <p:spPr>
            <a:xfrm>
              <a:off x="4659099" y="304800"/>
              <a:ext cx="33008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NỘI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402534" y="579641"/>
            <a:ext cx="11581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1) </a:t>
            </a:r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 các từ ngữ của một câu có hình ảnh so sánh trong bài thơ vào chỗ phù hợp trong bảng sau:</a:t>
            </a: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1B84E956-A54A-C30D-C70E-3CACFB2A9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52665"/>
              </p:ext>
            </p:extLst>
          </p:nvPr>
        </p:nvGraphicFramePr>
        <p:xfrm>
          <a:off x="194445" y="1830421"/>
          <a:ext cx="11789922" cy="421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74">
                  <a:extLst>
                    <a:ext uri="{9D8B030D-6E8A-4147-A177-3AD203B41FA5}">
                      <a16:colId xmlns:a16="http://schemas.microsoft.com/office/drawing/2014/main" val="1233617185"/>
                    </a:ext>
                  </a:extLst>
                </a:gridCol>
                <a:gridCol w="3929974">
                  <a:extLst>
                    <a:ext uri="{9D8B030D-6E8A-4147-A177-3AD203B41FA5}">
                      <a16:colId xmlns:a16="http://schemas.microsoft.com/office/drawing/2014/main" val="3234228118"/>
                    </a:ext>
                  </a:extLst>
                </a:gridCol>
                <a:gridCol w="3929974">
                  <a:extLst>
                    <a:ext uri="{9D8B030D-6E8A-4147-A177-3AD203B41FA5}">
                      <a16:colId xmlns:a16="http://schemas.microsoft.com/office/drawing/2014/main" val="2094303283"/>
                    </a:ext>
                  </a:extLst>
                </a:gridCol>
              </a:tblGrid>
              <a:tr h="752369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 vật 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Từ so sánh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Sự vật 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56819"/>
                  </a:ext>
                </a:extLst>
              </a:tr>
              <a:tr h="68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Diều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là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hạt cau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81839"/>
                  </a:ext>
                </a:extLst>
              </a:tr>
              <a:tr h="68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Diều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thành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trăng vàng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9197"/>
                  </a:ext>
                </a:extLst>
              </a:tr>
              <a:tr h="68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Diều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hay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chiếc thuyền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35317"/>
                  </a:ext>
                </a:extLst>
              </a:tr>
              <a:tr h="68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Trời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</a:t>
                      </a:r>
                      <a:r>
                        <a:rPr lang="vi-VN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hư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cánh đồng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16967"/>
                  </a:ext>
                </a:extLst>
              </a:tr>
              <a:tr h="68967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Diều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</a:t>
                      </a:r>
                      <a:r>
                        <a:rPr lang="vi-VN" sz="3600" b="1">
                          <a:solidFill>
                            <a:schemeClr val="tx1"/>
                          </a:solidFill>
                          <a:effectLst/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ưỡi liềm</a:t>
                      </a:r>
                    </a:p>
                  </a:txBody>
                  <a:tcPr marL="23813" marR="23813" marT="23813" marB="23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437550"/>
                  </a:ext>
                </a:extLst>
              </a:tr>
            </a:tbl>
          </a:graphicData>
        </a:graphic>
      </p:graphicFrame>
      <p:graphicFrame>
        <p:nvGraphicFramePr>
          <p:cNvPr id="19" name="Bảng 19">
            <a:extLst>
              <a:ext uri="{FF2B5EF4-FFF2-40B4-BE49-F238E27FC236}">
                <a16:creationId xmlns:a16="http://schemas.microsoft.com/office/drawing/2014/main" id="{203412DA-F5F3-3472-21DF-19DD8BA73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236417"/>
              </p:ext>
            </p:extLst>
          </p:nvPr>
        </p:nvGraphicFramePr>
        <p:xfrm>
          <a:off x="207633" y="3273018"/>
          <a:ext cx="11776734" cy="274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578">
                  <a:extLst>
                    <a:ext uri="{9D8B030D-6E8A-4147-A177-3AD203B41FA5}">
                      <a16:colId xmlns:a16="http://schemas.microsoft.com/office/drawing/2014/main" val="62330931"/>
                    </a:ext>
                  </a:extLst>
                </a:gridCol>
                <a:gridCol w="3925578">
                  <a:extLst>
                    <a:ext uri="{9D8B030D-6E8A-4147-A177-3AD203B41FA5}">
                      <a16:colId xmlns:a16="http://schemas.microsoft.com/office/drawing/2014/main" val="4020907315"/>
                    </a:ext>
                  </a:extLst>
                </a:gridCol>
                <a:gridCol w="3925578">
                  <a:extLst>
                    <a:ext uri="{9D8B030D-6E8A-4147-A177-3AD203B41FA5}">
                      <a16:colId xmlns:a16="http://schemas.microsoft.com/office/drawing/2014/main" val="1681344893"/>
                    </a:ext>
                  </a:extLst>
                </a:gridCol>
              </a:tblGrid>
              <a:tr h="687435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56797"/>
                  </a:ext>
                </a:extLst>
              </a:tr>
              <a:tr h="6874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16896"/>
                  </a:ext>
                </a:extLst>
              </a:tr>
              <a:tr h="6874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40680"/>
                  </a:ext>
                </a:extLst>
              </a:tr>
              <a:tr h="6874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...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3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8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383D06F-8057-6BE8-D20D-61F1A530526A}"/>
              </a:ext>
            </a:extLst>
          </p:cNvPr>
          <p:cNvSpPr txBox="1"/>
          <p:nvPr/>
        </p:nvSpPr>
        <p:spPr>
          <a:xfrm>
            <a:off x="402534" y="579641"/>
            <a:ext cx="11581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những sự vật được so sánh với nhau trong các câu thơ sau: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19B0BB68-0B38-ED6E-6BDC-DBE37E7724CA}"/>
              </a:ext>
            </a:extLst>
          </p:cNvPr>
          <p:cNvSpPr txBox="1"/>
          <p:nvPr/>
        </p:nvSpPr>
        <p:spPr>
          <a:xfrm>
            <a:off x="846105" y="1856993"/>
            <a:ext cx="87945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 nhót như ngọn đèn tín hiệu</a:t>
            </a:r>
          </a:p>
          <a:p>
            <a:pPr algn="just"/>
            <a:r>
              <a:rPr lang="vi-VN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Trỏ lối sang mùa hè.</a:t>
            </a:r>
          </a:p>
          <a:p>
            <a:pPr algn="just"/>
            <a:r>
              <a:rPr lang="vi-VN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cà chua như cái đèn lồng nhỏ xíu</a:t>
            </a:r>
          </a:p>
          <a:p>
            <a:pPr algn="just"/>
            <a:r>
              <a:rPr lang="vi-VN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Thắp mùa đông ấm những đêm thâu.</a:t>
            </a:r>
          </a:p>
          <a:p>
            <a:pPr algn="just"/>
            <a:r>
              <a:rPr lang="vi-VN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ớt như ngọn lửa đèn dầu</a:t>
            </a:r>
          </a:p>
          <a:p>
            <a:pPr algn="just"/>
            <a:r>
              <a:rPr lang="vi-VN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Chạm đầu lưỡi – chạm vào sức nóng.</a:t>
            </a:r>
          </a:p>
          <a:p>
            <a:pPr algn="r"/>
            <a:r>
              <a:rPr lang="en-US" sz="3200" b="1" i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 Tiến Duật</a:t>
            </a:r>
            <a:endParaRPr lang="vi-VN" sz="3200" b="1" i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E60C89B-DC1F-5059-11E9-9A041F988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4" t="12843" r="39483"/>
          <a:stretch/>
        </p:blipFill>
        <p:spPr>
          <a:xfrm>
            <a:off x="8441200" y="1238968"/>
            <a:ext cx="3543167" cy="2495509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EDDB40FB-9A3D-AE7C-5B2A-09DD8F7109E7}"/>
              </a:ext>
            </a:extLst>
          </p:cNvPr>
          <p:cNvSpPr txBox="1"/>
          <p:nvPr/>
        </p:nvSpPr>
        <p:spPr>
          <a:xfrm>
            <a:off x="436847" y="5433494"/>
            <a:ext cx="8164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N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hững sự vật được so sánh với nhau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07BD7A62-5773-2850-238B-35228A45F1FA}"/>
              </a:ext>
            </a:extLst>
          </p:cNvPr>
          <p:cNvSpPr txBox="1"/>
          <p:nvPr/>
        </p:nvSpPr>
        <p:spPr>
          <a:xfrm>
            <a:off x="859242" y="1855534"/>
            <a:ext cx="1922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 nhót</a:t>
            </a:r>
            <a:endParaRPr lang="en-US" sz="3200" b="1">
              <a:ln w="38100">
                <a:solidFill>
                  <a:srgbClr val="0000FF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10BD3339-E0F1-12CB-3297-E6C4CD17845D}"/>
              </a:ext>
            </a:extLst>
          </p:cNvPr>
          <p:cNvSpPr txBox="1"/>
          <p:nvPr/>
        </p:nvSpPr>
        <p:spPr>
          <a:xfrm>
            <a:off x="3398708" y="1865299"/>
            <a:ext cx="390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3200" b="1" i="0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gọn đèn tín hiệu</a:t>
            </a:r>
            <a:endParaRPr lang="en-US" sz="3200" b="1">
              <a:ln w="38100">
                <a:solidFill>
                  <a:srgbClr val="0000FF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9619B24A-CC40-4DF2-343F-D1A95AD09D46}"/>
              </a:ext>
            </a:extLst>
          </p:cNvPr>
          <p:cNvSpPr txBox="1"/>
          <p:nvPr/>
        </p:nvSpPr>
        <p:spPr>
          <a:xfrm>
            <a:off x="857701" y="2842528"/>
            <a:ext cx="2963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cà chua</a:t>
            </a:r>
            <a:endParaRPr lang="en-US" sz="3200" b="1">
              <a:ln w="38100">
                <a:solidFill>
                  <a:srgbClr val="0000FF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C23FC016-CB0D-C6B3-878D-5DAB0C3E9845}"/>
              </a:ext>
            </a:extLst>
          </p:cNvPr>
          <p:cNvSpPr txBox="1"/>
          <p:nvPr/>
        </p:nvSpPr>
        <p:spPr>
          <a:xfrm>
            <a:off x="3848137" y="2851681"/>
            <a:ext cx="2790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cái đèn lồng 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6365D1A0-1DBC-15A8-3CE4-C5807AECAB68}"/>
              </a:ext>
            </a:extLst>
          </p:cNvPr>
          <p:cNvSpPr txBox="1"/>
          <p:nvPr/>
        </p:nvSpPr>
        <p:spPr>
          <a:xfrm>
            <a:off x="846105" y="3805812"/>
            <a:ext cx="1705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 ớt</a:t>
            </a:r>
            <a:endParaRPr lang="en-US" sz="3200" b="1">
              <a:ln w="38100">
                <a:solidFill>
                  <a:srgbClr val="0000FF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7763A5D8-1AB7-6E0E-9948-C896680B41D3}"/>
              </a:ext>
            </a:extLst>
          </p:cNvPr>
          <p:cNvSpPr txBox="1"/>
          <p:nvPr/>
        </p:nvSpPr>
        <p:spPr>
          <a:xfrm>
            <a:off x="2967115" y="3805811"/>
            <a:ext cx="390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n w="38100">
                  <a:solidFill>
                    <a:srgbClr val="0000FF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ngọn lửa đèn dầu</a:t>
            </a:r>
          </a:p>
        </p:txBody>
      </p:sp>
    </p:spTree>
    <p:extLst>
      <p:ext uri="{BB962C8B-B14F-4D97-AF65-F5344CB8AC3E}">
        <p14:creationId xmlns:p14="http://schemas.microsoft.com/office/powerpoint/2010/main" val="21624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F52BEF-BF98-EF7C-8286-EBD18CCC4392}"/>
              </a:ext>
            </a:extLst>
          </p:cNvPr>
          <p:cNvSpPr txBox="1"/>
          <p:nvPr/>
        </p:nvSpPr>
        <p:spPr>
          <a:xfrm>
            <a:off x="1392885" y="1255800"/>
            <a:ext cx="1066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 nhỏ mong bố mua cho đồ chơi gì?</a:t>
            </a: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036A951-0E87-0716-AE6E-3FAAE961E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8101" r="9405" b="62194"/>
          <a:stretch/>
        </p:blipFill>
        <p:spPr>
          <a:xfrm>
            <a:off x="5391553" y="2577772"/>
            <a:ext cx="6495647" cy="302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14C044C5-8FF1-9622-4DFD-34D0DA6282BA}"/>
              </a:ext>
            </a:extLst>
          </p:cNvPr>
          <p:cNvSpPr/>
          <p:nvPr/>
        </p:nvSpPr>
        <p:spPr>
          <a:xfrm>
            <a:off x="515556" y="3008760"/>
            <a:ext cx="5123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3D3DD8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3D3DD8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 nhỏ mong bố mua cho một con rô bốt.</a:t>
            </a:r>
          </a:p>
        </p:txBody>
      </p:sp>
    </p:spTree>
    <p:extLst>
      <p:ext uri="{BB962C8B-B14F-4D97-AF65-F5344CB8AC3E}">
        <p14:creationId xmlns:p14="http://schemas.microsoft.com/office/powerpoint/2010/main" val="42945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EDB7E65-EA32-E2DA-351D-35B432A36C1B}"/>
              </a:ext>
            </a:extLst>
          </p:cNvPr>
          <p:cNvSpPr txBox="1"/>
          <p:nvPr/>
        </p:nvSpPr>
        <p:spPr>
          <a:xfrm>
            <a:off x="1392885" y="1255800"/>
            <a:ext cx="1015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sao cuối cùng bạn nhỏ không muốn đập vỡ con heo đất?</a:t>
            </a: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A4ED66FF-0EF5-608D-A2E3-2B04B78262AE}"/>
              </a:ext>
            </a:extLst>
          </p:cNvPr>
          <p:cNvSpPr/>
          <p:nvPr/>
        </p:nvSpPr>
        <p:spPr>
          <a:xfrm>
            <a:off x="990600" y="307957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3D3DD8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3D3DD8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bạn nhỏ yêu thương con heo đất; không nỡ đập vỡ người bạn của mình. </a:t>
            </a:r>
          </a:p>
        </p:txBody>
      </p:sp>
    </p:spTree>
    <p:extLst>
      <p:ext uri="{BB962C8B-B14F-4D97-AF65-F5344CB8AC3E}">
        <p14:creationId xmlns:p14="http://schemas.microsoft.com/office/powerpoint/2010/main" val="22021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ản đồ&#10;&#10;Mô tả được tạo tự động">
            <a:extLst>
              <a:ext uri="{FF2B5EF4-FFF2-40B4-BE49-F238E27FC236}">
                <a16:creationId xmlns:a16="http://schemas.microsoft.com/office/drawing/2014/main" id="{4EB8639C-09FD-EDD9-6CBF-B487B6863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9" t="14009" b="22699"/>
          <a:stretch/>
        </p:blipFill>
        <p:spPr>
          <a:xfrm>
            <a:off x="6632295" y="115747"/>
            <a:ext cx="4541976" cy="620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0D7EEF8-F631-23FA-A7F5-C097238D3CD7}"/>
              </a:ext>
            </a:extLst>
          </p:cNvPr>
          <p:cNvSpPr txBox="1"/>
          <p:nvPr/>
        </p:nvSpPr>
        <p:spPr>
          <a:xfrm>
            <a:off x="945266" y="2449811"/>
            <a:ext cx="5150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 đồ&#10;&#10;Mô tả được tạo tự động">
            <a:extLst>
              <a:ext uri="{FF2B5EF4-FFF2-40B4-BE49-F238E27FC236}">
                <a16:creationId xmlns:a16="http://schemas.microsoft.com/office/drawing/2014/main" id="{8DDB1062-7A7B-D038-8BBC-3C33546A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7666CA-3460-5DDD-4275-CD3590F225FF}"/>
              </a:ext>
            </a:extLst>
          </p:cNvPr>
          <p:cNvSpPr txBox="1"/>
          <p:nvPr/>
        </p:nvSpPr>
        <p:spPr>
          <a:xfrm>
            <a:off x="362674" y="718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 nó thổi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trời trôi qua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91DF80-092A-AE37-BC31-02811B620876}"/>
              </a:ext>
            </a:extLst>
          </p:cNvPr>
          <p:cNvSpPr txBox="1"/>
          <p:nvPr/>
        </p:nvSpPr>
        <p:spPr>
          <a:xfrm>
            <a:off x="4084129" y="43844"/>
            <a:ext cx="29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87D5586-145A-7610-C11B-130FD5EC079B}"/>
              </a:ext>
            </a:extLst>
          </p:cNvPr>
          <p:cNvGrpSpPr/>
          <p:nvPr/>
        </p:nvGrpSpPr>
        <p:grpSpPr>
          <a:xfrm>
            <a:off x="204813" y="4998660"/>
            <a:ext cx="2884548" cy="713772"/>
            <a:chOff x="508724" y="6144228"/>
            <a:chExt cx="2884548" cy="713772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DC2AFD0B-BB33-175D-40FC-A04CC333D44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E080484F-9379-2343-4E3B-7296F331020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Hình Bầu dục 7">
                <a:extLst>
                  <a:ext uri="{FF2B5EF4-FFF2-40B4-BE49-F238E27FC236}">
                    <a16:creationId xmlns:a16="http://schemas.microsoft.com/office/drawing/2014/main" id="{11F0E035-D6BD-D926-9AE2-DB1CB4FED40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3D0C8BD8-B0AB-D40B-E20C-E2B0E160F39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6DFBBC-8D86-B6C0-2D0B-11AB4252BA06}"/>
              </a:ext>
            </a:extLst>
          </p:cNvPr>
          <p:cNvSpPr txBox="1"/>
          <p:nvPr/>
        </p:nvSpPr>
        <p:spPr>
          <a:xfrm>
            <a:off x="949151" y="5094364"/>
            <a:ext cx="203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mẫu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665B085-F907-4ABC-B04C-962F2143CD6A}"/>
              </a:ext>
            </a:extLst>
          </p:cNvPr>
          <p:cNvSpPr txBox="1"/>
          <p:nvPr/>
        </p:nvSpPr>
        <p:spPr>
          <a:xfrm>
            <a:off x="362674" y="271136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trong ngần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hay chiếc thuyền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E922E4C-EDB4-EBD3-73A7-17774F2442C5}"/>
              </a:ext>
            </a:extLst>
          </p:cNvPr>
          <p:cNvSpPr txBox="1"/>
          <p:nvPr/>
        </p:nvSpPr>
        <p:spPr>
          <a:xfrm>
            <a:off x="3987348" y="1295082"/>
            <a:ext cx="290745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chơi vơi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là hạt cau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54D9B70-076E-8A99-B0D9-64A8FE0C17E8}"/>
              </a:ext>
            </a:extLst>
          </p:cNvPr>
          <p:cNvSpPr txBox="1"/>
          <p:nvPr/>
        </p:nvSpPr>
        <p:spPr>
          <a:xfrm>
            <a:off x="3948442" y="3429000"/>
            <a:ext cx="2946360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như cánh đồng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 mùa gặt hái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em – lưỡi liềm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8D569A-6E04-D0B8-8F95-E0CAF23FEFAE}"/>
              </a:ext>
            </a:extLst>
          </p:cNvPr>
          <p:cNvSpPr txBox="1"/>
          <p:nvPr/>
        </p:nvSpPr>
        <p:spPr>
          <a:xfrm>
            <a:off x="7931246" y="718571"/>
            <a:ext cx="3418494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trời réo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diều xanh lúa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 cong tre làng.</a:t>
            </a:r>
          </a:p>
          <a:p>
            <a:pPr algn="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 ĐĂNG KHOA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B38936A3-5E83-E63F-4C6A-1485A9F1EC54}"/>
              </a:ext>
            </a:extLst>
          </p:cNvPr>
          <p:cNvGrpSpPr/>
          <p:nvPr/>
        </p:nvGrpSpPr>
        <p:grpSpPr>
          <a:xfrm>
            <a:off x="204813" y="4998660"/>
            <a:ext cx="2884548" cy="713772"/>
            <a:chOff x="508724" y="6144228"/>
            <a:chExt cx="2884548" cy="713772"/>
          </a:xfrm>
        </p:grpSpPr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2453FB0B-89F0-8657-46EC-6853A0589D4C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EAB82D9E-20B4-D059-CD32-1AA4CD70111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5826A4E-5266-E5F1-BE52-1FB35826C148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93209EDE-9C5E-FA16-6DBA-537626DA5C0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D9E48D6-EFD3-3DC9-8E7C-05066FF0975D}"/>
              </a:ext>
            </a:extLst>
          </p:cNvPr>
          <p:cNvSpPr txBox="1"/>
          <p:nvPr/>
        </p:nvSpPr>
        <p:spPr>
          <a:xfrm>
            <a:off x="902851" y="5094364"/>
            <a:ext cx="236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đoạn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5AFE50F3-D93C-49EF-F20D-3EC2E14CBC55}"/>
              </a:ext>
            </a:extLst>
          </p:cNvPr>
          <p:cNvGrpSpPr/>
          <p:nvPr/>
        </p:nvGrpSpPr>
        <p:grpSpPr>
          <a:xfrm>
            <a:off x="204813" y="5001688"/>
            <a:ext cx="3291530" cy="713772"/>
            <a:chOff x="508724" y="6144228"/>
            <a:chExt cx="3291530" cy="713772"/>
          </a:xfrm>
        </p:grpSpPr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id="{E8CDFC9B-63A2-918C-7424-5747CC2A7936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2FF2A55C-75D4-8974-7570-0AE940D462E0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BDC1A1DE-7E13-9E54-E716-56AF149BE37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685A11CF-E02E-B9AE-6564-7871B56AEBB0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8358363-6FD9-86C1-4CC7-987F5DC972DE}"/>
              </a:ext>
            </a:extLst>
          </p:cNvPr>
          <p:cNvSpPr txBox="1"/>
          <p:nvPr/>
        </p:nvSpPr>
        <p:spPr>
          <a:xfrm>
            <a:off x="878837" y="5094364"/>
            <a:ext cx="272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Nối tiếp đoạn</a:t>
            </a:r>
          </a:p>
        </p:txBody>
      </p:sp>
    </p:spTree>
    <p:extLst>
      <p:ext uri="{BB962C8B-B14F-4D97-AF65-F5344CB8AC3E}">
        <p14:creationId xmlns:p14="http://schemas.microsoft.com/office/powerpoint/2010/main" val="27233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6" grpId="0" animBg="1"/>
      <p:bldP spid="7" grpId="0" animBg="1"/>
      <p:bldP spid="14" grpId="0" animBg="1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36A1F84-F31B-952F-D486-100CFB2B258A}"/>
              </a:ext>
            </a:extLst>
          </p:cNvPr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D41A48-1B86-A308-9B94-7AA933ABC111}"/>
              </a:ext>
            </a:extLst>
          </p:cNvPr>
          <p:cNvSpPr txBox="1"/>
          <p:nvPr/>
        </p:nvSpPr>
        <p:spPr>
          <a:xfrm>
            <a:off x="2056017" y="1644301"/>
            <a:ext cx="4208859" cy="2998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ăng vàng	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 ngần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ơi vơi</a:t>
            </a:r>
            <a:endParaRPr lang="en-US" sz="4400" b="1">
              <a:solidFill>
                <a:srgbClr val="00B0F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619E156-43EB-6BF7-9D5E-FE4583104B76}"/>
              </a:ext>
            </a:extLst>
          </p:cNvPr>
          <p:cNvSpPr txBox="1"/>
          <p:nvPr/>
        </p:nvSpPr>
        <p:spPr>
          <a:xfrm>
            <a:off x="6337300" y="1620440"/>
            <a:ext cx="4208859" cy="2998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nong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ời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ưỡi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iềm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</a:t>
            </a:r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éo vang</a:t>
            </a:r>
            <a:endParaRPr lang="en-US" sz="4400" b="1">
              <a:solidFill>
                <a:srgbClr val="00B0F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976</Words>
  <Application>Microsoft Office PowerPoint</Application>
  <PresentationFormat>Widescreen</PresentationFormat>
  <Paragraphs>247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#9Slide04 SFU Belle</vt:lpstr>
      <vt:lpstr>Arial</vt:lpstr>
      <vt:lpstr>AvantGarde</vt:lpstr>
      <vt:lpstr>Calibri</vt:lpstr>
      <vt:lpstr>Calibri Light</vt:lpstr>
      <vt:lpstr>HP-087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16</cp:revision>
  <dcterms:created xsi:type="dcterms:W3CDTF">2021-12-21T12:51:08Z</dcterms:created>
  <dcterms:modified xsi:type="dcterms:W3CDTF">2022-09-29T11:36:43Z</dcterms:modified>
</cp:coreProperties>
</file>