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sldIdLst>
    <p:sldId id="294" r:id="rId2"/>
    <p:sldId id="256" r:id="rId3"/>
    <p:sldId id="257" r:id="rId4"/>
    <p:sldId id="261" r:id="rId5"/>
    <p:sldId id="267" r:id="rId6"/>
    <p:sldId id="271" r:id="rId7"/>
    <p:sldId id="272" r:id="rId8"/>
    <p:sldId id="263" r:id="rId9"/>
    <p:sldId id="260" r:id="rId10"/>
    <p:sldId id="268" r:id="rId11"/>
    <p:sldId id="269" r:id="rId12"/>
    <p:sldId id="264"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4660"/>
  </p:normalViewPr>
  <p:slideViewPr>
    <p:cSldViewPr snapToGrid="0">
      <p:cViewPr varScale="1">
        <p:scale>
          <a:sx n="59" d="100"/>
          <a:sy n="59" d="100"/>
        </p:scale>
        <p:origin x="928" y="52"/>
      </p:cViewPr>
      <p:guideLst/>
    </p:cSldViewPr>
  </p:slid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BF47EB3-531B-ABB1-8C8E-1AF79B8A4346}"/>
              </a:ext>
            </a:extLst>
          </p:cNvPr>
          <p:cNvGrpSpPr/>
          <p:nvPr userDrawn="1"/>
        </p:nvGrpSpPr>
        <p:grpSpPr>
          <a:xfrm>
            <a:off x="-51881" y="-40506"/>
            <a:ext cx="12295762" cy="2713375"/>
            <a:chOff x="-51881" y="-1175910"/>
            <a:chExt cx="12295762" cy="2713375"/>
          </a:xfrm>
        </p:grpSpPr>
        <p:sp>
          <p:nvSpPr>
            <p:cNvPr id="13" name="Rectangle 12">
              <a:extLst>
                <a:ext uri="{FF2B5EF4-FFF2-40B4-BE49-F238E27FC236}">
                  <a16:creationId xmlns:a16="http://schemas.microsoft.com/office/drawing/2014/main" id="{A3B2C702-E647-60F3-5B78-540B1397AE91}"/>
                </a:ext>
              </a:extLst>
            </p:cNvPr>
            <p:cNvSpPr/>
            <p:nvPr userDrawn="1"/>
          </p:nvSpPr>
          <p:spPr>
            <a:xfrm>
              <a:off x="-51881" y="-549104"/>
              <a:ext cx="12295762" cy="208656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a:extLst>
                <a:ext uri="{FF2B5EF4-FFF2-40B4-BE49-F238E27FC236}">
                  <a16:creationId xmlns:a16="http://schemas.microsoft.com/office/drawing/2014/main" id="{E1D5C1D5-D96F-C2EC-5C1D-68F94175CD82}"/>
                </a:ext>
              </a:extLst>
            </p:cNvPr>
            <p:cNvSpPr/>
            <p:nvPr userDrawn="1"/>
          </p:nvSpPr>
          <p:spPr>
            <a:xfrm>
              <a:off x="-51881" y="-862507"/>
              <a:ext cx="12295762" cy="208656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a:extLst>
                <a:ext uri="{FF2B5EF4-FFF2-40B4-BE49-F238E27FC236}">
                  <a16:creationId xmlns:a16="http://schemas.microsoft.com/office/drawing/2014/main" id="{FEC6DD56-68D9-7E22-8EFB-50F1379C5B79}"/>
                </a:ext>
              </a:extLst>
            </p:cNvPr>
            <p:cNvSpPr/>
            <p:nvPr userDrawn="1"/>
          </p:nvSpPr>
          <p:spPr>
            <a:xfrm>
              <a:off x="-51881" y="-1175910"/>
              <a:ext cx="12295762" cy="208656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3" name="Picture 2" descr="Logo, company name&#10;&#10;Description automatically generated">
            <a:extLst>
              <a:ext uri="{FF2B5EF4-FFF2-40B4-BE49-F238E27FC236}">
                <a16:creationId xmlns:a16="http://schemas.microsoft.com/office/drawing/2014/main" id="{757997BB-E157-E8F1-D8B4-D62DB93A55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0800" y="0"/>
            <a:ext cx="1391200" cy="1761814"/>
          </a:xfrm>
          <a:prstGeom prst="rect">
            <a:avLst/>
          </a:prstGeom>
        </p:spPr>
      </p:pic>
      <p:sp>
        <p:nvSpPr>
          <p:cNvPr id="8" name="TextBox 7">
            <a:extLst>
              <a:ext uri="{FF2B5EF4-FFF2-40B4-BE49-F238E27FC236}">
                <a16:creationId xmlns:a16="http://schemas.microsoft.com/office/drawing/2014/main" id="{7F657D12-366B-103A-5DDF-B7769EA656A2}"/>
              </a:ext>
            </a:extLst>
          </p:cNvPr>
          <p:cNvSpPr txBox="1"/>
          <p:nvPr userDrawn="1"/>
        </p:nvSpPr>
        <p:spPr>
          <a:xfrm>
            <a:off x="3373097" y="827784"/>
            <a:ext cx="8260080" cy="1323439"/>
          </a:xfrm>
          <a:prstGeom prst="rect">
            <a:avLst/>
          </a:prstGeom>
          <a:noFill/>
        </p:spPr>
        <p:txBody>
          <a:bodyPr wrap="square" rtlCol="0">
            <a:spAutoFit/>
          </a:bodyPr>
          <a:lstStyle/>
          <a:p>
            <a:pPr algn="ctr"/>
            <a:r>
              <a:rPr lang="en-US" sz="8000" dirty="0" err="1">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Tiếng</a:t>
            </a:r>
            <a:r>
              <a:rPr lang="en-US" sz="8000" dirty="0">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 </a:t>
            </a:r>
            <a:r>
              <a:rPr lang="en-US" sz="8000" dirty="0" err="1">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Việt</a:t>
            </a:r>
            <a:r>
              <a:rPr lang="en-US" sz="8000" dirty="0">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 3</a:t>
            </a:r>
          </a:p>
        </p:txBody>
      </p:sp>
      <p:pic>
        <p:nvPicPr>
          <p:cNvPr id="18" name="Picture 17">
            <a:extLst>
              <a:ext uri="{FF2B5EF4-FFF2-40B4-BE49-F238E27FC236}">
                <a16:creationId xmlns:a16="http://schemas.microsoft.com/office/drawing/2014/main" id="{8129A0D9-9B03-FEDF-B9D4-4560491131CB}"/>
              </a:ext>
            </a:extLst>
          </p:cNvPr>
          <p:cNvPicPr>
            <a:picLocks noChangeAspect="1"/>
          </p:cNvPicPr>
          <p:nvPr userDrawn="1"/>
        </p:nvPicPr>
        <p:blipFill rotWithShape="1">
          <a:blip r:embed="rId3">
            <a:duotone>
              <a:schemeClr val="accent4">
                <a:shade val="45000"/>
                <a:satMod val="135000"/>
              </a:schemeClr>
              <a:prstClr val="white"/>
            </a:duotone>
          </a:blip>
          <a:srcRect l="39046" t="29565"/>
          <a:stretch/>
        </p:blipFill>
        <p:spPr>
          <a:xfrm>
            <a:off x="-51881" y="-40506"/>
            <a:ext cx="4035682" cy="4676246"/>
          </a:xfrm>
          <a:prstGeom prst="rect">
            <a:avLst/>
          </a:prstGeom>
        </p:spPr>
      </p:pic>
      <p:sp>
        <p:nvSpPr>
          <p:cNvPr id="4" name="TextBox 3">
            <a:extLst>
              <a:ext uri="{FF2B5EF4-FFF2-40B4-BE49-F238E27FC236}">
                <a16:creationId xmlns:a16="http://schemas.microsoft.com/office/drawing/2014/main" id="{699CC354-3643-0A24-17D0-158968A6F79B}"/>
              </a:ext>
            </a:extLst>
          </p:cNvPr>
          <p:cNvSpPr txBox="1"/>
          <p:nvPr userDrawn="1"/>
        </p:nvSpPr>
        <p:spPr>
          <a:xfrm>
            <a:off x="3373097" y="805184"/>
            <a:ext cx="8260080" cy="1323439"/>
          </a:xfrm>
          <a:prstGeom prst="rect">
            <a:avLst/>
          </a:prstGeom>
          <a:noFill/>
        </p:spPr>
        <p:txBody>
          <a:bodyPr wrap="square" rtlCol="0">
            <a:spAutoFit/>
          </a:bodyPr>
          <a:lstStyle/>
          <a:p>
            <a:pPr algn="ctr"/>
            <a:r>
              <a:rPr lang="en-US" sz="8000" dirty="0" err="1">
                <a:solidFill>
                  <a:schemeClr val="accent4">
                    <a:lumMod val="20000"/>
                    <a:lumOff val="80000"/>
                  </a:schemeClr>
                </a:solidFill>
                <a:latin typeface="HP-087" panose="020B0803050302020204" pitchFamily="34" charset="0"/>
                <a:cs typeface="#9Slide03 Arima Madurai ExtraBo" panose="00000900000000000000" pitchFamily="2" charset="0"/>
              </a:rPr>
              <a:t>Tiếng</a:t>
            </a:r>
            <a:r>
              <a:rPr lang="en-US" sz="8000" dirty="0">
                <a:solidFill>
                  <a:schemeClr val="accent4">
                    <a:lumMod val="20000"/>
                    <a:lumOff val="80000"/>
                  </a:schemeClr>
                </a:solidFill>
                <a:latin typeface="HP-087" panose="020B0803050302020204" pitchFamily="34" charset="0"/>
                <a:cs typeface="#9Slide03 Arima Madurai ExtraBo" panose="00000900000000000000" pitchFamily="2" charset="0"/>
              </a:rPr>
              <a:t> </a:t>
            </a:r>
            <a:r>
              <a:rPr lang="en-US" sz="8000" dirty="0" err="1">
                <a:solidFill>
                  <a:schemeClr val="accent4">
                    <a:lumMod val="20000"/>
                    <a:lumOff val="80000"/>
                  </a:schemeClr>
                </a:solidFill>
                <a:latin typeface="HP-087" panose="020B0803050302020204" pitchFamily="34" charset="0"/>
                <a:cs typeface="#9Slide03 Arima Madurai ExtraBo" panose="00000900000000000000" pitchFamily="2" charset="0"/>
              </a:rPr>
              <a:t>Việt</a:t>
            </a:r>
            <a:r>
              <a:rPr lang="en-US" sz="8000" dirty="0">
                <a:solidFill>
                  <a:schemeClr val="accent4">
                    <a:lumMod val="20000"/>
                    <a:lumOff val="80000"/>
                  </a:schemeClr>
                </a:solidFill>
                <a:latin typeface="HP-087" panose="020B0803050302020204" pitchFamily="34" charset="0"/>
                <a:cs typeface="#9Slide03 Arima Madurai ExtraBo" panose="00000900000000000000" pitchFamily="2" charset="0"/>
              </a:rPr>
              <a:t> 3</a:t>
            </a:r>
          </a:p>
        </p:txBody>
      </p:sp>
      <p:pic>
        <p:nvPicPr>
          <p:cNvPr id="10" name="Picture 9">
            <a:extLst>
              <a:ext uri="{FF2B5EF4-FFF2-40B4-BE49-F238E27FC236}">
                <a16:creationId xmlns:a16="http://schemas.microsoft.com/office/drawing/2014/main" id="{CD32900D-9049-DADC-66A0-CBC4864F02FF}"/>
              </a:ext>
            </a:extLst>
          </p:cNvPr>
          <p:cNvPicPr>
            <a:picLocks noChangeAspect="1"/>
          </p:cNvPicPr>
          <p:nvPr userDrawn="1"/>
        </p:nvPicPr>
        <p:blipFill>
          <a:blip r:embed="rId4"/>
          <a:stretch>
            <a:fillRect/>
          </a:stretch>
        </p:blipFill>
        <p:spPr>
          <a:xfrm>
            <a:off x="5183449" y="0"/>
            <a:ext cx="4639376" cy="854037"/>
          </a:xfrm>
          <a:prstGeom prst="rect">
            <a:avLst/>
          </a:prstGeom>
        </p:spPr>
      </p:pic>
    </p:spTree>
    <p:extLst>
      <p:ext uri="{BB962C8B-B14F-4D97-AF65-F5344CB8AC3E}">
        <p14:creationId xmlns:p14="http://schemas.microsoft.com/office/powerpoint/2010/main" val="1036099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F3A5DF-6F2D-0E10-F31F-2BF72592E574}"/>
              </a:ext>
            </a:extLst>
          </p:cNvPr>
          <p:cNvPicPr>
            <a:picLocks noChangeAspect="1"/>
          </p:cNvPicPr>
          <p:nvPr userDrawn="1"/>
        </p:nvPicPr>
        <p:blipFill rotWithShape="1">
          <a:blip r:embed="rId2">
            <a:duotone>
              <a:schemeClr val="accent4">
                <a:shade val="45000"/>
                <a:satMod val="135000"/>
              </a:schemeClr>
              <a:prstClr val="white"/>
            </a:duotone>
          </a:blip>
          <a:srcRect t="58030"/>
          <a:stretch/>
        </p:blipFill>
        <p:spPr>
          <a:xfrm flipH="1" flipV="1">
            <a:off x="0" y="6097939"/>
            <a:ext cx="12192000" cy="760061"/>
          </a:xfrm>
          <a:prstGeom prst="rect">
            <a:avLst/>
          </a:prstGeom>
        </p:spPr>
      </p:pic>
      <p:pic>
        <p:nvPicPr>
          <p:cNvPr id="11" name="Picture 10">
            <a:extLst>
              <a:ext uri="{FF2B5EF4-FFF2-40B4-BE49-F238E27FC236}">
                <a16:creationId xmlns:a16="http://schemas.microsoft.com/office/drawing/2014/main" id="{54715F48-DC4A-170B-917E-1B389B5407DA}"/>
              </a:ext>
            </a:extLst>
          </p:cNvPr>
          <p:cNvPicPr>
            <a:picLocks noChangeAspect="1"/>
          </p:cNvPicPr>
          <p:nvPr userDrawn="1"/>
        </p:nvPicPr>
        <p:blipFill rotWithShape="1">
          <a:blip r:embed="rId3">
            <a:duotone>
              <a:schemeClr val="accent4">
                <a:shade val="45000"/>
                <a:satMod val="135000"/>
              </a:schemeClr>
              <a:prstClr val="white"/>
            </a:duotone>
          </a:blip>
          <a:srcRect l="4858" b="1525"/>
          <a:stretch/>
        </p:blipFill>
        <p:spPr>
          <a:xfrm>
            <a:off x="0" y="0"/>
            <a:ext cx="3659552" cy="498764"/>
          </a:xfrm>
          <a:prstGeom prst="rect">
            <a:avLst/>
          </a:prstGeom>
        </p:spPr>
      </p:pic>
    </p:spTree>
    <p:extLst>
      <p:ext uri="{BB962C8B-B14F-4D97-AF65-F5344CB8AC3E}">
        <p14:creationId xmlns:p14="http://schemas.microsoft.com/office/powerpoint/2010/main" val="1739412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F3A5DF-6F2D-0E10-F31F-2BF72592E574}"/>
              </a:ext>
            </a:extLst>
          </p:cNvPr>
          <p:cNvPicPr>
            <a:picLocks noChangeAspect="1"/>
          </p:cNvPicPr>
          <p:nvPr userDrawn="1"/>
        </p:nvPicPr>
        <p:blipFill rotWithShape="1">
          <a:blip r:embed="rId2">
            <a:duotone>
              <a:schemeClr val="accent4">
                <a:shade val="45000"/>
                <a:satMod val="135000"/>
              </a:schemeClr>
              <a:prstClr val="white"/>
            </a:duotone>
          </a:blip>
          <a:srcRect t="58030"/>
          <a:stretch/>
        </p:blipFill>
        <p:spPr>
          <a:xfrm flipH="1" flipV="1">
            <a:off x="0" y="6097939"/>
            <a:ext cx="12192000" cy="760061"/>
          </a:xfrm>
          <a:prstGeom prst="rect">
            <a:avLst/>
          </a:prstGeom>
        </p:spPr>
      </p:pic>
      <p:pic>
        <p:nvPicPr>
          <p:cNvPr id="11" name="Picture 10">
            <a:extLst>
              <a:ext uri="{FF2B5EF4-FFF2-40B4-BE49-F238E27FC236}">
                <a16:creationId xmlns:a16="http://schemas.microsoft.com/office/drawing/2014/main" id="{54715F48-DC4A-170B-917E-1B389B5407DA}"/>
              </a:ext>
            </a:extLst>
          </p:cNvPr>
          <p:cNvPicPr>
            <a:picLocks noChangeAspect="1"/>
          </p:cNvPicPr>
          <p:nvPr userDrawn="1"/>
        </p:nvPicPr>
        <p:blipFill rotWithShape="1">
          <a:blip r:embed="rId3">
            <a:duotone>
              <a:schemeClr val="accent4">
                <a:shade val="45000"/>
                <a:satMod val="135000"/>
              </a:schemeClr>
              <a:prstClr val="white"/>
            </a:duotone>
          </a:blip>
          <a:srcRect l="4858" b="1525"/>
          <a:stretch/>
        </p:blipFill>
        <p:spPr>
          <a:xfrm>
            <a:off x="0" y="0"/>
            <a:ext cx="3659552" cy="498764"/>
          </a:xfrm>
          <a:prstGeom prst="rect">
            <a:avLst/>
          </a:prstGeom>
        </p:spPr>
      </p:pic>
      <p:pic>
        <p:nvPicPr>
          <p:cNvPr id="5" name="Hình ảnh 4" descr="Ảnh có chứa văn bản, bánh xe&#10;&#10;Mô tả được tạo tự động">
            <a:extLst>
              <a:ext uri="{FF2B5EF4-FFF2-40B4-BE49-F238E27FC236}">
                <a16:creationId xmlns:a16="http://schemas.microsoft.com/office/drawing/2014/main" id="{365D5745-7E02-3905-1DAB-603EB28CCA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48" y="411474"/>
            <a:ext cx="12070104" cy="6035052"/>
          </a:xfrm>
          <a:prstGeom prst="rect">
            <a:avLst/>
          </a:prstGeom>
        </p:spPr>
      </p:pic>
    </p:spTree>
    <p:extLst>
      <p:ext uri="{BB962C8B-B14F-4D97-AF65-F5344CB8AC3E}">
        <p14:creationId xmlns:p14="http://schemas.microsoft.com/office/powerpoint/2010/main" val="231570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任意多边形 4">
            <a:extLst>
              <a:ext uri="{FF2B5EF4-FFF2-40B4-BE49-F238E27FC236}">
                <a16:creationId xmlns:a16="http://schemas.microsoft.com/office/drawing/2014/main" id="{FAEB351D-B959-4897-B1F4-6600B9184EF1}"/>
              </a:ext>
            </a:extLst>
          </p:cNvPr>
          <p:cNvSpPr/>
          <p:nvPr userDrawn="1"/>
        </p:nvSpPr>
        <p:spPr>
          <a:xfrm>
            <a:off x="0" y="5953125"/>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 name="任意多边形 5">
            <a:extLst>
              <a:ext uri="{FF2B5EF4-FFF2-40B4-BE49-F238E27FC236}">
                <a16:creationId xmlns:a16="http://schemas.microsoft.com/office/drawing/2014/main" id="{8F3A2888-0977-43DD-9A71-AC932E61F402}"/>
              </a:ext>
            </a:extLst>
          </p:cNvPr>
          <p:cNvSpPr/>
          <p:nvPr userDrawn="1"/>
        </p:nvSpPr>
        <p:spPr>
          <a:xfrm>
            <a:off x="0" y="6191251"/>
            <a:ext cx="12192000" cy="66675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06536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B7CD407F-3C52-8FCE-7966-3AF85B651D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887" y="0"/>
            <a:ext cx="10936225" cy="6858000"/>
          </a:xfrm>
          <a:prstGeom prst="rect">
            <a:avLst/>
          </a:prstGeom>
        </p:spPr>
      </p:pic>
      <p:sp>
        <p:nvSpPr>
          <p:cNvPr id="2" name="任意多边形 4">
            <a:extLst>
              <a:ext uri="{FF2B5EF4-FFF2-40B4-BE49-F238E27FC236}">
                <a16:creationId xmlns:a16="http://schemas.microsoft.com/office/drawing/2014/main" id="{7B04F925-C1E5-35BA-70BC-0178E7D9C75E}"/>
              </a:ext>
            </a:extLst>
          </p:cNvPr>
          <p:cNvSpPr/>
          <p:nvPr userDrawn="1"/>
        </p:nvSpPr>
        <p:spPr>
          <a:xfrm>
            <a:off x="0" y="5953125"/>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 name="任意多边形 5">
            <a:extLst>
              <a:ext uri="{FF2B5EF4-FFF2-40B4-BE49-F238E27FC236}">
                <a16:creationId xmlns:a16="http://schemas.microsoft.com/office/drawing/2014/main" id="{181ACF88-E471-25EC-B95E-D568948CEDD1}"/>
              </a:ext>
            </a:extLst>
          </p:cNvPr>
          <p:cNvSpPr/>
          <p:nvPr userDrawn="1"/>
        </p:nvSpPr>
        <p:spPr>
          <a:xfrm>
            <a:off x="0" y="6191251"/>
            <a:ext cx="12192000" cy="66675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41977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63CFB0B0-04AC-645B-A78C-183C4B379E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86258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pic>
        <p:nvPicPr>
          <p:cNvPr id="4" name="Hình ảnh 3" descr="Ảnh có chứa văn bản&#10;&#10;Mô tả được tạo tự động">
            <a:extLst>
              <a:ext uri="{FF2B5EF4-FFF2-40B4-BE49-F238E27FC236}">
                <a16:creationId xmlns:a16="http://schemas.microsoft.com/office/drawing/2014/main" id="{C3E9CB06-D635-27D3-FC9B-D198E843A6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28053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015174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902501"/>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8" r:id="rId3"/>
    <p:sldLayoutId id="2147483655" r:id="rId4"/>
    <p:sldLayoutId id="2147483656" r:id="rId5"/>
    <p:sldLayoutId id="2147483657" r:id="rId6"/>
    <p:sldLayoutId id="2147483659" r:id="rId7"/>
    <p:sldLayoutId id="214748366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22A899E-F732-49C7-974E-288A7F9C426A}"/>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a16="http://schemas.microsoft.com/office/drawing/2014/main" id="{142ADDD6-ACD4-4895-A9F3-9D106EDB5FE8}"/>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a16="http://schemas.microsoft.com/office/drawing/2014/main" id="{1A83E212-C043-4658-A29C-A64BC707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9" y="8691"/>
            <a:ext cx="12161103" cy="684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a16="http://schemas.microsoft.com/office/drawing/2014/main" id="{0846D8D6-ED81-4F56-8DAC-2E8FC85A3ABA}"/>
              </a:ext>
            </a:extLst>
          </p:cNvPr>
          <p:cNvSpPr>
            <a:spLocks noChangeArrowheads="1"/>
          </p:cNvSpPr>
          <p:nvPr/>
        </p:nvSpPr>
        <p:spPr bwMode="auto">
          <a:xfrm>
            <a:off x="1759384" y="732868"/>
            <a:ext cx="8208745"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a16="http://schemas.microsoft.com/office/drawing/2014/main" id="{143C850F-424F-4A0B-8457-74F3BD432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16368" y="1397929"/>
            <a:ext cx="3876352" cy="5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a16="http://schemas.microsoft.com/office/drawing/2014/main" id="{6A4267AB-C1E8-44F5-A40D-7F516E851D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47497" y="3600017"/>
            <a:ext cx="760069" cy="284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a16="http://schemas.microsoft.com/office/drawing/2014/main" id="{E1AE52F6-FF60-424D-8C71-BA2B6E88D4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89138" y="5035703"/>
            <a:ext cx="760069" cy="212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a16="http://schemas.microsoft.com/office/drawing/2014/main" id="{05E9EBFE-5FE0-4BBC-AB00-23A7277B7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2357" y="3581016"/>
            <a:ext cx="4484407" cy="123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D477B5F-D95F-4CBA-8D96-181E3CDCC1A3}"/>
              </a:ext>
            </a:extLst>
          </p:cNvPr>
          <p:cNvSpPr/>
          <p:nvPr/>
        </p:nvSpPr>
        <p:spPr>
          <a:xfrm>
            <a:off x="2106696" y="3241730"/>
            <a:ext cx="7695698" cy="2916764"/>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5"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5" b="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5"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a16="http://schemas.microsoft.com/office/drawing/2014/main" id="{3953716A-5B81-49EF-A8B8-5DCE40B011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0809" y="532293"/>
            <a:ext cx="1306896"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id="{72EC1933-48CA-4E8F-85C1-E9F521588E2F}"/>
              </a:ext>
            </a:extLst>
          </p:cNvPr>
          <p:cNvSpPr/>
          <p:nvPr/>
        </p:nvSpPr>
        <p:spPr>
          <a:xfrm>
            <a:off x="2417188" y="4948611"/>
            <a:ext cx="7357636" cy="1105005"/>
          </a:xfrm>
          <a:prstGeom prst="rect">
            <a:avLst/>
          </a:prstGeom>
          <a:noFill/>
        </p:spPr>
        <p:txBody>
          <a:bodyPr wrap="none" lIns="91208" tIns="45604" rIns="91208" bIns="45604">
            <a:spAutoFit/>
          </a:bodyPr>
          <a:lstStyle/>
          <a:p>
            <a:pPr algn="ctr">
              <a:defRPr/>
            </a:pPr>
            <a:r>
              <a:rPr lang="en-US" sz="658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658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1">
            <a:extLst>
              <a:ext uri="{FF2B5EF4-FFF2-40B4-BE49-F238E27FC236}">
                <a16:creationId xmlns:a16="http://schemas.microsoft.com/office/drawing/2014/main" id="{1D909577-5629-CF97-12C6-E4CDD7E5376B}"/>
              </a:ext>
            </a:extLst>
          </p:cNvPr>
          <p:cNvSpPr/>
          <p:nvPr/>
        </p:nvSpPr>
        <p:spPr>
          <a:xfrm>
            <a:off x="482895" y="992222"/>
            <a:ext cx="11226209" cy="4177297"/>
          </a:xfrm>
          <a:prstGeom prst="rect">
            <a:avLst/>
          </a:prstGeom>
          <a:noFill/>
          <a:ln>
            <a:noFill/>
          </a:ln>
        </p:spPr>
        <p:txBody>
          <a:bodyPr wrap="square">
            <a:spAutoFit/>
          </a:bodyPr>
          <a:lstStyle/>
          <a:p>
            <a:pPr algn="just" latinLnBrk="0">
              <a:lnSpc>
                <a:spcPct val="120000"/>
              </a:lnSpc>
            </a:pPr>
            <a:r>
              <a:rPr lang="en-US" sz="3200" b="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vi-VN" sz="3200" b="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Vào ngày sinh nhật, bố mẹ đã mua tặng em một còn heo đất</a:t>
            </a:r>
            <a:r>
              <a:rPr lang="en-US" sz="3200" b="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vi-VN" sz="3200" b="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Con heo to màu đỏ, có cái bụng tròn vo, heo có chiếc mũi vểnh lên, miệng thì mỉm cười trông rất dễ thương.</a:t>
            </a:r>
            <a:r>
              <a:rPr lang="en-US" sz="3200" b="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vi-VN" sz="3200" b="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Mỗi khi bố mẹ cho em tiền mua đồ dùng học tập hay tiền tiêu vặt, còn thừa tiền lẻ em sẽ cho vào heo đất.</a:t>
            </a:r>
            <a:r>
              <a:rPr lang="en-US" sz="3200" b="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vi-VN" sz="3200" b="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Em rất yêu quý heo đất của mình. Nhờ nuôi heo đất, em đã có thể dùng số tiền đó để mua thêm sách vở học tập, mua quà tặng bố mẹ, bạn bè.</a:t>
            </a:r>
          </a:p>
        </p:txBody>
      </p:sp>
      <p:grpSp>
        <p:nvGrpSpPr>
          <p:cNvPr id="24" name="Nhóm 23">
            <a:extLst>
              <a:ext uri="{FF2B5EF4-FFF2-40B4-BE49-F238E27FC236}">
                <a16:creationId xmlns:a16="http://schemas.microsoft.com/office/drawing/2014/main" id="{58A4B220-97DE-0E4F-7E21-3C47E93B895C}"/>
              </a:ext>
            </a:extLst>
          </p:cNvPr>
          <p:cNvGrpSpPr/>
          <p:nvPr/>
        </p:nvGrpSpPr>
        <p:grpSpPr>
          <a:xfrm>
            <a:off x="-102575" y="0"/>
            <a:ext cx="3682351" cy="527727"/>
            <a:chOff x="850738" y="206434"/>
            <a:chExt cx="10490523" cy="411815"/>
          </a:xfrm>
        </p:grpSpPr>
        <p:sp>
          <p:nvSpPr>
            <p:cNvPr id="4" name="Hộp Văn bản 3">
              <a:extLst>
                <a:ext uri="{FF2B5EF4-FFF2-40B4-BE49-F238E27FC236}">
                  <a16:creationId xmlns:a16="http://schemas.microsoft.com/office/drawing/2014/main" id="{A6FA11D3-91D5-7DF4-67D9-0E2F75383F74}"/>
                </a:ext>
              </a:extLst>
            </p:cNvPr>
            <p:cNvSpPr txBox="1"/>
            <p:nvPr/>
          </p:nvSpPr>
          <p:spPr>
            <a:xfrm>
              <a:off x="850738" y="209951"/>
              <a:ext cx="10490523" cy="408298"/>
            </a:xfrm>
            <a:prstGeom prst="rect">
              <a:avLst/>
            </a:prstGeom>
            <a:noFill/>
          </p:spPr>
          <p:txBody>
            <a:bodyPr wrap="square" rtlCol="0">
              <a:spAutoFit/>
            </a:bodyPr>
            <a:lstStyle/>
            <a:p>
              <a:pPr algn="ctr"/>
              <a:r>
                <a:rPr lang="en-US" sz="2800" b="1">
                  <a:ln w="76200">
                    <a:solidFill>
                      <a:schemeClr val="bg1"/>
                    </a:solidFill>
                  </a:ln>
                  <a:solidFill>
                    <a:schemeClr val="bg1"/>
                  </a:solidFill>
                  <a:latin typeface="Times New Roman" panose="02020603050405020304" pitchFamily="18" charset="0"/>
                  <a:ea typeface="AvantGarde" panose="00000400000000000000" pitchFamily="2" charset="0"/>
                  <a:cs typeface="Times New Roman" panose="02020603050405020304" pitchFamily="18" charset="0"/>
                </a:rPr>
                <a:t>Viết đoạn văn</a:t>
              </a:r>
            </a:p>
          </p:txBody>
        </p:sp>
        <p:sp>
          <p:nvSpPr>
            <p:cNvPr id="23" name="Hộp Văn bản 22">
              <a:extLst>
                <a:ext uri="{FF2B5EF4-FFF2-40B4-BE49-F238E27FC236}">
                  <a16:creationId xmlns:a16="http://schemas.microsoft.com/office/drawing/2014/main" id="{C1686ACF-B34E-2348-EF54-7B2CAB0402D3}"/>
                </a:ext>
              </a:extLst>
            </p:cNvPr>
            <p:cNvSpPr txBox="1"/>
            <p:nvPr/>
          </p:nvSpPr>
          <p:spPr>
            <a:xfrm>
              <a:off x="850738" y="206434"/>
              <a:ext cx="10490523" cy="408298"/>
            </a:xfrm>
            <a:prstGeom prst="rect">
              <a:avLst/>
            </a:prstGeom>
            <a:noFill/>
          </p:spPr>
          <p:txBody>
            <a:bodyPr wrap="square" rtlCol="0">
              <a:spAutoFit/>
            </a:bodyPr>
            <a:lstStyle/>
            <a:p>
              <a:pPr algn="ctr"/>
              <a:r>
                <a:rPr lang="en-US" sz="2800" b="1">
                  <a:latin typeface="Times New Roman" panose="02020603050405020304" pitchFamily="18" charset="0"/>
                  <a:ea typeface="AvantGarde" panose="00000400000000000000" pitchFamily="2" charset="0"/>
                  <a:cs typeface="Times New Roman" panose="02020603050405020304" pitchFamily="18" charset="0"/>
                </a:rPr>
                <a:t>Viết đoạn văn</a:t>
              </a:r>
            </a:p>
          </p:txBody>
        </p:sp>
      </p:grpSp>
      <p:sp>
        <p:nvSpPr>
          <p:cNvPr id="25" name="Hình chữ nhật: Góc Tròn 24">
            <a:extLst>
              <a:ext uri="{FF2B5EF4-FFF2-40B4-BE49-F238E27FC236}">
                <a16:creationId xmlns:a16="http://schemas.microsoft.com/office/drawing/2014/main" id="{BD1F264E-CDF5-55AB-0505-496273CBE8AE}"/>
              </a:ext>
            </a:extLst>
          </p:cNvPr>
          <p:cNvSpPr/>
          <p:nvPr/>
        </p:nvSpPr>
        <p:spPr>
          <a:xfrm>
            <a:off x="4630366" y="175098"/>
            <a:ext cx="5525311" cy="67048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Bài tham khảo</a:t>
            </a:r>
          </a:p>
        </p:txBody>
      </p:sp>
    </p:spTree>
    <p:extLst>
      <p:ext uri="{BB962C8B-B14F-4D97-AF65-F5344CB8AC3E}">
        <p14:creationId xmlns:p14="http://schemas.microsoft.com/office/powerpoint/2010/main" val="406120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9DED7334-4768-92BF-EEEC-31786705CE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1714" y="1614037"/>
            <a:ext cx="6428572" cy="3629926"/>
          </a:xfrm>
          <a:prstGeom prst="rect">
            <a:avLst/>
          </a:prstGeom>
        </p:spPr>
      </p:pic>
    </p:spTree>
    <p:extLst>
      <p:ext uri="{BB962C8B-B14F-4D97-AF65-F5344CB8AC3E}">
        <p14:creationId xmlns:p14="http://schemas.microsoft.com/office/powerpoint/2010/main" val="1925097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C65DFEBD-88BD-AB9A-5670-5243C9A429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263" y="2320625"/>
            <a:ext cx="6248461" cy="2216749"/>
          </a:xfrm>
          <a:prstGeom prst="rect">
            <a:avLst/>
          </a:prstGeom>
        </p:spPr>
      </p:pic>
    </p:spTree>
    <p:extLst>
      <p:ext uri="{BB962C8B-B14F-4D97-AF65-F5344CB8AC3E}">
        <p14:creationId xmlns:p14="http://schemas.microsoft.com/office/powerpoint/2010/main" val="1909334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chong chóng, đồ họa véc-tơ, vật thể ngoài trời&#10;&#10;Mô tả được tạo tự động">
            <a:extLst>
              <a:ext uri="{FF2B5EF4-FFF2-40B4-BE49-F238E27FC236}">
                <a16:creationId xmlns:a16="http://schemas.microsoft.com/office/drawing/2014/main" id="{6295ED7A-38E1-9AE0-F1D3-91E333ED58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94" y="0"/>
            <a:ext cx="12141411" cy="6858000"/>
          </a:xfrm>
          <a:prstGeom prst="rect">
            <a:avLst/>
          </a:prstGeom>
        </p:spPr>
      </p:pic>
      <p:pic>
        <p:nvPicPr>
          <p:cNvPr id="3" name="Hình ảnh 2" descr="Ảnh có chứa văn bản, vật chứa, lon&#10;&#10;Mô tả được tạo tự động">
            <a:extLst>
              <a:ext uri="{FF2B5EF4-FFF2-40B4-BE49-F238E27FC236}">
                <a16:creationId xmlns:a16="http://schemas.microsoft.com/office/drawing/2014/main" id="{FCEBDDE8-8F09-E3DA-4642-D92EA73EC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414" y="3153325"/>
            <a:ext cx="5668166" cy="2495898"/>
          </a:xfrm>
          <a:prstGeom prst="rect">
            <a:avLst/>
          </a:prstGeom>
        </p:spPr>
      </p:pic>
    </p:spTree>
    <p:extLst>
      <p:ext uri="{BB962C8B-B14F-4D97-AF65-F5344CB8AC3E}">
        <p14:creationId xmlns:p14="http://schemas.microsoft.com/office/powerpoint/2010/main" val="3450689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11C1A2-C518-48C1-BA19-E9631310418F}"/>
              </a:ext>
            </a:extLst>
          </p:cNvPr>
          <p:cNvSpPr txBox="1"/>
          <p:nvPr/>
        </p:nvSpPr>
        <p:spPr>
          <a:xfrm>
            <a:off x="3386199" y="2774417"/>
            <a:ext cx="8260080" cy="830997"/>
          </a:xfrm>
          <a:prstGeom prst="rect">
            <a:avLst/>
          </a:prstGeom>
          <a:noFill/>
        </p:spPr>
        <p:txBody>
          <a:bodyPr wrap="square" rtlCol="0">
            <a:spAutoFit/>
          </a:bodyPr>
          <a:lstStyle/>
          <a:p>
            <a:pPr algn="ctr"/>
            <a:r>
              <a:rPr lang="en-US" sz="4800" b="1">
                <a:latin typeface="#9Slide04 SFU Belle" panose="00000400000000000000" pitchFamily="2" charset="0"/>
              </a:rPr>
              <a:t>Bài viết: Em tiết kiệm</a:t>
            </a:r>
            <a:endParaRPr lang="en-US" sz="4800" b="1" dirty="0">
              <a:latin typeface="#9Slide04 SFU Belle" panose="00000400000000000000" pitchFamily="2" charset="0"/>
            </a:endParaRPr>
          </a:p>
        </p:txBody>
      </p:sp>
      <p:pic>
        <p:nvPicPr>
          <p:cNvPr id="9" name="Picture 8" descr="A picture containing text, vector graphics&#10;&#10;Description automatically generated">
            <a:extLst>
              <a:ext uri="{FF2B5EF4-FFF2-40B4-BE49-F238E27FC236}">
                <a16:creationId xmlns:a16="http://schemas.microsoft.com/office/drawing/2014/main" id="{FF1C9D50-B2FD-17C2-C096-19C096AEF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0720" y="3898539"/>
            <a:ext cx="2491071" cy="2779249"/>
          </a:xfrm>
          <a:prstGeom prst="rect">
            <a:avLst/>
          </a:prstGeom>
        </p:spPr>
      </p:pic>
      <p:pic>
        <p:nvPicPr>
          <p:cNvPr id="11" name="Picture 10" descr="A cartoon of a child&#10;&#10;Description automatically generated with low confidence">
            <a:extLst>
              <a:ext uri="{FF2B5EF4-FFF2-40B4-BE49-F238E27FC236}">
                <a16:creationId xmlns:a16="http://schemas.microsoft.com/office/drawing/2014/main" id="{9219E0F9-3FD1-1CCD-E0D7-CCE5D63FF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3022" y="3898539"/>
            <a:ext cx="2698892" cy="2463362"/>
          </a:xfrm>
          <a:prstGeom prst="rect">
            <a:avLst/>
          </a:prstGeom>
        </p:spPr>
      </p:pic>
      <p:pic>
        <p:nvPicPr>
          <p:cNvPr id="13" name="Picture 12" descr="A picture containing vector graphics&#10;&#10;Description automatically generated">
            <a:extLst>
              <a:ext uri="{FF2B5EF4-FFF2-40B4-BE49-F238E27FC236}">
                <a16:creationId xmlns:a16="http://schemas.microsoft.com/office/drawing/2014/main" id="{5D23236B-492E-47F4-DB77-0843199547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3117" y="4533084"/>
            <a:ext cx="2274938" cy="2144704"/>
          </a:xfrm>
          <a:prstGeom prst="rect">
            <a:avLst/>
          </a:prstGeom>
        </p:spPr>
      </p:pic>
      <p:pic>
        <p:nvPicPr>
          <p:cNvPr id="6" name="Picture 5">
            <a:extLst>
              <a:ext uri="{FF2B5EF4-FFF2-40B4-BE49-F238E27FC236}">
                <a16:creationId xmlns:a16="http://schemas.microsoft.com/office/drawing/2014/main" id="{4A41424C-060D-4F2A-AB67-188A996F234D}"/>
              </a:ext>
            </a:extLst>
          </p:cNvPr>
          <p:cNvPicPr>
            <a:picLocks noChangeAspect="1"/>
          </p:cNvPicPr>
          <p:nvPr/>
        </p:nvPicPr>
        <p:blipFill>
          <a:blip r:embed="rId5"/>
          <a:stretch>
            <a:fillRect/>
          </a:stretch>
        </p:blipFill>
        <p:spPr>
          <a:xfrm>
            <a:off x="0" y="-15034"/>
            <a:ext cx="1411642" cy="2931854"/>
          </a:xfrm>
          <a:prstGeom prst="rect">
            <a:avLst/>
          </a:prstGeom>
        </p:spPr>
      </p:pic>
      <p:sp>
        <p:nvSpPr>
          <p:cNvPr id="2" name="TextBox 4">
            <a:extLst>
              <a:ext uri="{FF2B5EF4-FFF2-40B4-BE49-F238E27FC236}">
                <a16:creationId xmlns:a16="http://schemas.microsoft.com/office/drawing/2014/main" id="{EDC28943-EF19-8D99-3911-2E5C6314FF40}"/>
              </a:ext>
            </a:extLst>
          </p:cNvPr>
          <p:cNvSpPr txBox="1"/>
          <p:nvPr/>
        </p:nvSpPr>
        <p:spPr>
          <a:xfrm>
            <a:off x="203232" y="2670242"/>
            <a:ext cx="1014423" cy="1569660"/>
          </a:xfrm>
          <a:prstGeom prst="rect">
            <a:avLst/>
          </a:prstGeom>
          <a:noFill/>
        </p:spPr>
        <p:txBody>
          <a:bodyPr wrap="square" rtlCol="0">
            <a:spAutoFit/>
          </a:bodyPr>
          <a:lstStyle/>
          <a:p>
            <a:pPr algn="ctr"/>
            <a:r>
              <a:rPr lang="en-US" sz="9600" b="1">
                <a:ln w="38100">
                  <a:solidFill>
                    <a:schemeClr val="bg1"/>
                  </a:solidFill>
                </a:ln>
                <a:latin typeface="HP-087" panose="020B0803050302020204" pitchFamily="34" charset="0"/>
              </a:rPr>
              <a:t>5</a:t>
            </a:r>
            <a:endParaRPr lang="en-US" sz="9600" b="1" dirty="0">
              <a:ln w="38100">
                <a:solidFill>
                  <a:schemeClr val="bg1"/>
                </a:solidFill>
              </a:ln>
              <a:latin typeface="HP-087" panose="020B0803050302020204" pitchFamily="34" charset="0"/>
            </a:endParaRPr>
          </a:p>
        </p:txBody>
      </p:sp>
    </p:spTree>
    <p:extLst>
      <p:ext uri="{BB962C8B-B14F-4D97-AF65-F5344CB8AC3E}">
        <p14:creationId xmlns:p14="http://schemas.microsoft.com/office/powerpoint/2010/main" val="2120812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B59CE72B-91A0-4242-E0C7-33C320B9A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529" y="1261684"/>
            <a:ext cx="6248942" cy="4334632"/>
          </a:xfrm>
          <a:prstGeom prst="rect">
            <a:avLst/>
          </a:prstGeom>
        </p:spPr>
      </p:pic>
    </p:spTree>
    <p:extLst>
      <p:ext uri="{BB962C8B-B14F-4D97-AF65-F5344CB8AC3E}">
        <p14:creationId xmlns:p14="http://schemas.microsoft.com/office/powerpoint/2010/main" val="3916561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DB5D4433-C88A-57A6-8DA1-BE7CC1D76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4267" y="1421403"/>
            <a:ext cx="5486453" cy="4339286"/>
          </a:xfrm>
          <a:prstGeom prst="rect">
            <a:avLst/>
          </a:prstGeom>
        </p:spPr>
      </p:pic>
    </p:spTree>
    <p:extLst>
      <p:ext uri="{BB962C8B-B14F-4D97-AF65-F5344CB8AC3E}">
        <p14:creationId xmlns:p14="http://schemas.microsoft.com/office/powerpoint/2010/main" val="2684647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A33B4AFE-F60D-DADB-A770-F9491BBA8B96}"/>
              </a:ext>
            </a:extLst>
          </p:cNvPr>
          <p:cNvSpPr txBox="1"/>
          <p:nvPr/>
        </p:nvSpPr>
        <p:spPr>
          <a:xfrm>
            <a:off x="4452715" y="164756"/>
            <a:ext cx="4310285" cy="523220"/>
          </a:xfrm>
          <a:prstGeom prst="rect">
            <a:avLst/>
          </a:prstGeom>
          <a:noFill/>
        </p:spPr>
        <p:txBody>
          <a:bodyPr wrap="square" rtlCol="0">
            <a:spAutoFit/>
          </a:bodyPr>
          <a:lstStyle/>
          <a:p>
            <a:r>
              <a:rPr lang="en-US" sz="2800" b="1">
                <a:solidFill>
                  <a:srgbClr val="00B050"/>
                </a:solidFill>
                <a:latin typeface="Times New Roman" panose="02020603050405020304" pitchFamily="18" charset="0"/>
                <a:ea typeface="AvantGarde" panose="00000400000000000000" pitchFamily="2" charset="0"/>
                <a:cs typeface="Times New Roman" panose="02020603050405020304" pitchFamily="18" charset="0"/>
              </a:rPr>
              <a:t>Chọn 1 trong 2 đề sau:</a:t>
            </a:r>
          </a:p>
        </p:txBody>
      </p:sp>
      <p:sp>
        <p:nvSpPr>
          <p:cNvPr id="5" name="Hộp Văn bản 4">
            <a:extLst>
              <a:ext uri="{FF2B5EF4-FFF2-40B4-BE49-F238E27FC236}">
                <a16:creationId xmlns:a16="http://schemas.microsoft.com/office/drawing/2014/main" id="{75B9928B-D6E8-3AC3-F2A1-FB2C0A9C808E}"/>
              </a:ext>
            </a:extLst>
          </p:cNvPr>
          <p:cNvSpPr txBox="1"/>
          <p:nvPr/>
        </p:nvSpPr>
        <p:spPr>
          <a:xfrm>
            <a:off x="922115" y="1002405"/>
            <a:ext cx="3024700" cy="1384995"/>
          </a:xfrm>
          <a:prstGeom prst="rect">
            <a:avLst/>
          </a:prstGeom>
          <a:noFill/>
        </p:spPr>
        <p:txBody>
          <a:bodyPr wrap="square" rtlCol="0">
            <a:spAutoFit/>
          </a:bodyPr>
          <a:lstStyle/>
          <a:p>
            <a:r>
              <a:rPr lang="en-US" sz="2800" b="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1. </a:t>
            </a:r>
            <a:r>
              <a:rPr lang="en-US" sz="2800" b="1">
                <a:latin typeface="Times New Roman" panose="02020603050405020304" pitchFamily="18" charset="0"/>
                <a:ea typeface="AvantGarde" panose="00000400000000000000" pitchFamily="2" charset="0"/>
                <a:cs typeface="Times New Roman" panose="02020603050405020304" pitchFamily="18" charset="0"/>
              </a:rPr>
              <a:t>Viết một đoạn văn kể chuyện em nuôi heo đất.</a:t>
            </a:r>
          </a:p>
        </p:txBody>
      </p:sp>
      <p:sp>
        <p:nvSpPr>
          <p:cNvPr id="13" name="Hộp Văn bản 12">
            <a:extLst>
              <a:ext uri="{FF2B5EF4-FFF2-40B4-BE49-F238E27FC236}">
                <a16:creationId xmlns:a16="http://schemas.microsoft.com/office/drawing/2014/main" id="{46FACF9D-11BD-1CB0-F145-2AA5A0C59A4C}"/>
              </a:ext>
            </a:extLst>
          </p:cNvPr>
          <p:cNvSpPr txBox="1"/>
          <p:nvPr/>
        </p:nvSpPr>
        <p:spPr>
          <a:xfrm>
            <a:off x="701933" y="3124890"/>
            <a:ext cx="10971258"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2. </a:t>
            </a:r>
            <a:r>
              <a:rPr lang="en-US" sz="2800" b="1">
                <a:latin typeface="Times New Roman" panose="02020603050405020304" pitchFamily="18" charset="0"/>
                <a:ea typeface="AvantGarde" panose="00000400000000000000" pitchFamily="2" charset="0"/>
                <a:cs typeface="Times New Roman" panose="02020603050405020304" pitchFamily="18" charset="0"/>
              </a:rPr>
              <a:t>Viết một đoạn văn kể chuyện em tiết kiệm điện, nước, thức ăn, ...</a:t>
            </a:r>
          </a:p>
        </p:txBody>
      </p:sp>
      <p:pic>
        <p:nvPicPr>
          <p:cNvPr id="14" name="Hình ảnh 13">
            <a:extLst>
              <a:ext uri="{FF2B5EF4-FFF2-40B4-BE49-F238E27FC236}">
                <a16:creationId xmlns:a16="http://schemas.microsoft.com/office/drawing/2014/main" id="{6C99A670-2BD1-3870-A281-21A1FE254AE7}"/>
              </a:ext>
            </a:extLst>
          </p:cNvPr>
          <p:cNvPicPr>
            <a:picLocks noChangeAspect="1"/>
          </p:cNvPicPr>
          <p:nvPr/>
        </p:nvPicPr>
        <p:blipFill>
          <a:blip r:embed="rId2"/>
          <a:stretch>
            <a:fillRect/>
          </a:stretch>
        </p:blipFill>
        <p:spPr>
          <a:xfrm>
            <a:off x="701933" y="4009966"/>
            <a:ext cx="3024700" cy="2158164"/>
          </a:xfrm>
          <a:prstGeom prst="rect">
            <a:avLst/>
          </a:prstGeom>
          <a:ln>
            <a:noFill/>
          </a:ln>
          <a:effectLst>
            <a:softEdge rad="112500"/>
          </a:effectLst>
        </p:spPr>
      </p:pic>
      <p:pic>
        <p:nvPicPr>
          <p:cNvPr id="15" name="Hình ảnh 14">
            <a:extLst>
              <a:ext uri="{FF2B5EF4-FFF2-40B4-BE49-F238E27FC236}">
                <a16:creationId xmlns:a16="http://schemas.microsoft.com/office/drawing/2014/main" id="{4DE5A5A2-DA23-D418-F3D6-0ED68227C735}"/>
              </a:ext>
            </a:extLst>
          </p:cNvPr>
          <p:cNvPicPr>
            <a:picLocks noChangeAspect="1"/>
          </p:cNvPicPr>
          <p:nvPr/>
        </p:nvPicPr>
        <p:blipFill>
          <a:blip r:embed="rId3"/>
          <a:stretch>
            <a:fillRect/>
          </a:stretch>
        </p:blipFill>
        <p:spPr>
          <a:xfrm>
            <a:off x="4452715" y="4009966"/>
            <a:ext cx="3155498" cy="2163615"/>
          </a:xfrm>
          <a:prstGeom prst="rect">
            <a:avLst/>
          </a:prstGeom>
          <a:ln>
            <a:noFill/>
          </a:ln>
          <a:effectLst>
            <a:softEdge rad="112500"/>
          </a:effectLst>
        </p:spPr>
      </p:pic>
      <p:pic>
        <p:nvPicPr>
          <p:cNvPr id="16" name="Hình ảnh 15">
            <a:extLst>
              <a:ext uri="{FF2B5EF4-FFF2-40B4-BE49-F238E27FC236}">
                <a16:creationId xmlns:a16="http://schemas.microsoft.com/office/drawing/2014/main" id="{96A4A5F6-ACF7-E784-211A-002A752FA3B0}"/>
              </a:ext>
            </a:extLst>
          </p:cNvPr>
          <p:cNvPicPr>
            <a:picLocks noChangeAspect="1"/>
          </p:cNvPicPr>
          <p:nvPr/>
        </p:nvPicPr>
        <p:blipFill>
          <a:blip r:embed="rId4"/>
          <a:stretch>
            <a:fillRect/>
          </a:stretch>
        </p:blipFill>
        <p:spPr>
          <a:xfrm>
            <a:off x="8495877" y="3993616"/>
            <a:ext cx="2774004" cy="2190864"/>
          </a:xfrm>
          <a:prstGeom prst="rect">
            <a:avLst/>
          </a:prstGeom>
          <a:ln>
            <a:noFill/>
          </a:ln>
          <a:effectLst>
            <a:softEdge rad="112500"/>
          </a:effectLst>
        </p:spPr>
      </p:pic>
      <p:pic>
        <p:nvPicPr>
          <p:cNvPr id="18" name="Hình ảnh 17" descr="Ảnh có chứa văn bản&#10;&#10;Mô tả được tạo tự động">
            <a:extLst>
              <a:ext uri="{FF2B5EF4-FFF2-40B4-BE49-F238E27FC236}">
                <a16:creationId xmlns:a16="http://schemas.microsoft.com/office/drawing/2014/main" id="{6CABB30D-EDFD-4BDB-BBFB-FC7EEED15618}"/>
              </a:ext>
            </a:extLst>
          </p:cNvPr>
          <p:cNvPicPr>
            <a:picLocks noChangeAspect="1"/>
          </p:cNvPicPr>
          <p:nvPr/>
        </p:nvPicPr>
        <p:blipFill rotWithShape="1">
          <a:blip r:embed="rId5">
            <a:extLst>
              <a:ext uri="{28A0092B-C50C-407E-A947-70E740481C1C}">
                <a14:useLocalDpi xmlns:a14="http://schemas.microsoft.com/office/drawing/2010/main" val="0"/>
              </a:ext>
            </a:extLst>
          </a:blip>
          <a:srcRect l="6535" t="10032" r="56314" b="62270"/>
          <a:stretch/>
        </p:blipFill>
        <p:spPr>
          <a:xfrm flipH="1">
            <a:off x="4452715" y="888932"/>
            <a:ext cx="2162094" cy="2069635"/>
          </a:xfrm>
          <a:prstGeom prst="rect">
            <a:avLst/>
          </a:prstGeom>
          <a:ln>
            <a:noFill/>
          </a:ln>
          <a:effectLst>
            <a:softEdge rad="112500"/>
          </a:effectLst>
        </p:spPr>
      </p:pic>
    </p:spTree>
    <p:extLst>
      <p:ext uri="{BB962C8B-B14F-4D97-AF65-F5344CB8AC3E}">
        <p14:creationId xmlns:p14="http://schemas.microsoft.com/office/powerpoint/2010/main" val="220259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par>
                          <p:cTn id="30" fill="hold">
                            <p:stCondLst>
                              <p:cond delay="1000"/>
                            </p:stCondLst>
                            <p:childTnLst>
                              <p:par>
                                <p:cTn id="31" presetID="14" presetClass="entr" presetSubtype="1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childTnLst>
                          </p:cTn>
                        </p:par>
                        <p:par>
                          <p:cTn id="34" fill="hold">
                            <p:stCondLst>
                              <p:cond delay="1500"/>
                            </p:stCondLst>
                            <p:childTnLst>
                              <p:par>
                                <p:cTn id="35" presetID="14" presetClass="entr" presetSubtype="1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F9028A3F-4392-A416-D60A-794112D8B134}"/>
              </a:ext>
            </a:extLst>
          </p:cNvPr>
          <p:cNvSpPr/>
          <p:nvPr/>
        </p:nvSpPr>
        <p:spPr>
          <a:xfrm>
            <a:off x="4717788" y="130344"/>
            <a:ext cx="2756424" cy="677108"/>
          </a:xfrm>
          <a:prstGeom prst="rect">
            <a:avLst/>
          </a:prstGeom>
        </p:spPr>
        <p:txBody>
          <a:bodyPr wrap="square">
            <a:spAutoFit/>
          </a:bodyPr>
          <a:lstStyle/>
          <a:p>
            <a:pPr algn="ctr"/>
            <a:r>
              <a:rPr lang="en-US" sz="3800" b="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Gợi ý:</a:t>
            </a:r>
          </a:p>
        </p:txBody>
      </p:sp>
      <p:pic>
        <p:nvPicPr>
          <p:cNvPr id="3" name="Picture 7">
            <a:extLst>
              <a:ext uri="{FF2B5EF4-FFF2-40B4-BE49-F238E27FC236}">
                <a16:creationId xmlns:a16="http://schemas.microsoft.com/office/drawing/2014/main" id="{53A43C9C-B9A7-E169-6F43-6AC047A8BB08}"/>
              </a:ext>
            </a:extLst>
          </p:cNvPr>
          <p:cNvPicPr>
            <a:picLocks noChangeAspect="1"/>
          </p:cNvPicPr>
          <p:nvPr/>
        </p:nvPicPr>
        <p:blipFill>
          <a:blip r:embed="rId2"/>
          <a:stretch>
            <a:fillRect/>
          </a:stretch>
        </p:blipFill>
        <p:spPr>
          <a:xfrm>
            <a:off x="1297929" y="985828"/>
            <a:ext cx="9596142" cy="5155619"/>
          </a:xfrm>
          <a:prstGeom prst="roundRect">
            <a:avLst/>
          </a:prstGeom>
          <a:ln>
            <a:noFill/>
          </a:ln>
          <a:effectLst>
            <a:softEdge rad="112500"/>
          </a:effectLst>
        </p:spPr>
      </p:pic>
    </p:spTree>
    <p:extLst>
      <p:ext uri="{BB962C8B-B14F-4D97-AF65-F5344CB8AC3E}">
        <p14:creationId xmlns:p14="http://schemas.microsoft.com/office/powerpoint/2010/main" val="151801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2B02A9E5-A12E-4BAD-ED8A-E3FC9F0262C9}"/>
              </a:ext>
            </a:extLst>
          </p:cNvPr>
          <p:cNvSpPr/>
          <p:nvPr/>
        </p:nvSpPr>
        <p:spPr>
          <a:xfrm>
            <a:off x="905954" y="635000"/>
            <a:ext cx="10036821" cy="584775"/>
          </a:xfrm>
          <a:prstGeom prst="rect">
            <a:avLst/>
          </a:prstGeom>
        </p:spPr>
        <p:txBody>
          <a:bodyPr wrap="square">
            <a:spAutoFit/>
          </a:bodyPr>
          <a:lstStyle/>
          <a:p>
            <a:pPr algn="ctr"/>
            <a:r>
              <a:rPr lang="en-US" sz="3200" b="1">
                <a:solidFill>
                  <a:schemeClr val="accent2">
                    <a:lumMod val="75000"/>
                  </a:schemeClr>
                </a:solidFill>
                <a:latin typeface="Times New Roman" panose="02020603050405020304" pitchFamily="18" charset="0"/>
                <a:ea typeface="AvantGarde" panose="00000400000000000000" pitchFamily="2" charset="0"/>
                <a:cs typeface="Times New Roman" panose="02020603050405020304" pitchFamily="18" charset="0"/>
              </a:rPr>
              <a:t>Các bước xây dựng câu chuyện: “Em tiết kiệm”</a:t>
            </a:r>
          </a:p>
        </p:txBody>
      </p:sp>
      <p:sp>
        <p:nvSpPr>
          <p:cNvPr id="3" name="Rectangle 18">
            <a:extLst>
              <a:ext uri="{FF2B5EF4-FFF2-40B4-BE49-F238E27FC236}">
                <a16:creationId xmlns:a16="http://schemas.microsoft.com/office/drawing/2014/main" id="{0BEE093B-0BE8-93C9-424B-59D129586CCA}"/>
              </a:ext>
            </a:extLst>
          </p:cNvPr>
          <p:cNvSpPr/>
          <p:nvPr/>
        </p:nvSpPr>
        <p:spPr>
          <a:xfrm>
            <a:off x="905954" y="1467753"/>
            <a:ext cx="10533774" cy="4031873"/>
          </a:xfrm>
          <a:prstGeom prst="rect">
            <a:avLst/>
          </a:prstGeom>
        </p:spPr>
        <p:txBody>
          <a:bodyPr wrap="square">
            <a:spAutoFit/>
          </a:bodyPr>
          <a:lstStyle/>
          <a:p>
            <a:pPr algn="just"/>
            <a:r>
              <a:rPr lang="en-US" sz="3200" b="1">
                <a:latin typeface="Times New Roman" panose="02020603050405020304" pitchFamily="18" charset="0"/>
                <a:ea typeface="AvantGarde" panose="00000400000000000000" pitchFamily="2" charset="0"/>
                <a:cs typeface="Times New Roman" panose="02020603050405020304" pitchFamily="18" charset="0"/>
              </a:rPr>
              <a:t>- Em giới thiệu về đồ vật đựng tiền tiết kiệm của em.</a:t>
            </a:r>
          </a:p>
          <a:p>
            <a:pPr algn="just"/>
            <a:r>
              <a:rPr lang="en-US" sz="3200" b="1">
                <a:latin typeface="Times New Roman" panose="02020603050405020304" pitchFamily="18" charset="0"/>
                <a:ea typeface="AvantGarde" panose="00000400000000000000" pitchFamily="2" charset="0"/>
                <a:cs typeface="Times New Roman" panose="02020603050405020304" pitchFamily="18" charset="0"/>
              </a:rPr>
              <a:t>- Ai mua </a:t>
            </a:r>
            <a:r>
              <a:rPr lang="en-US" sz="3200" b="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đồ vật đó </a:t>
            </a:r>
            <a:r>
              <a:rPr lang="en-US" sz="3200" b="1">
                <a:latin typeface="Times New Roman" panose="02020603050405020304" pitchFamily="18" charset="0"/>
                <a:ea typeface="AvantGarde" panose="00000400000000000000" pitchFamily="2" charset="0"/>
                <a:cs typeface="Times New Roman" panose="02020603050405020304" pitchFamily="18" charset="0"/>
              </a:rPr>
              <a:t>cho em?</a:t>
            </a:r>
          </a:p>
          <a:p>
            <a:pPr algn="just"/>
            <a:r>
              <a:rPr lang="en-US" sz="3200" b="1">
                <a:latin typeface="Times New Roman" panose="02020603050405020304" pitchFamily="18" charset="0"/>
                <a:ea typeface="AvantGarde" panose="00000400000000000000" pitchFamily="2" charset="0"/>
                <a:cs typeface="Times New Roman" panose="02020603050405020304" pitchFamily="18" charset="0"/>
              </a:rPr>
              <a:t>- Em tả về hình dáng </a:t>
            </a:r>
            <a:r>
              <a:rPr lang="en-US" sz="3200" b="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đồ vật </a:t>
            </a:r>
            <a:r>
              <a:rPr lang="en-US" sz="3200" b="1">
                <a:latin typeface="Times New Roman" panose="02020603050405020304" pitchFamily="18" charset="0"/>
                <a:ea typeface="AvantGarde" panose="00000400000000000000" pitchFamily="2" charset="0"/>
                <a:cs typeface="Times New Roman" panose="02020603050405020304" pitchFamily="18" charset="0"/>
              </a:rPr>
              <a:t>đó, em cho </a:t>
            </a:r>
            <a:r>
              <a:rPr lang="en-US" sz="3200" b="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đồ vật đó</a:t>
            </a:r>
            <a:r>
              <a:rPr lang="en-US" sz="3200" b="1">
                <a:latin typeface="Times New Roman" panose="02020603050405020304" pitchFamily="18" charset="0"/>
                <a:ea typeface="AvantGarde" panose="00000400000000000000" pitchFamily="2" charset="0"/>
                <a:cs typeface="Times New Roman" panose="02020603050405020304" pitchFamily="18" charset="0"/>
              </a:rPr>
              <a:t> ăn như thế nào, tình cảm của em với </a:t>
            </a:r>
            <a:r>
              <a:rPr lang="en-US" sz="3200" b="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đồ vật đó</a:t>
            </a:r>
            <a:r>
              <a:rPr lang="en-US" sz="3200" b="1">
                <a:latin typeface="Times New Roman" panose="02020603050405020304" pitchFamily="18" charset="0"/>
                <a:ea typeface="AvantGarde" panose="00000400000000000000" pitchFamily="2" charset="0"/>
                <a:cs typeface="Times New Roman" panose="02020603050405020304" pitchFamily="18" charset="0"/>
              </a:rPr>
              <a:t>. Nhờ tiết kiệm bằng </a:t>
            </a:r>
            <a:r>
              <a:rPr lang="en-US" sz="3200" b="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đồ vật đó </a:t>
            </a:r>
            <a:r>
              <a:rPr lang="en-US" sz="3200" b="1">
                <a:latin typeface="Times New Roman" panose="02020603050405020304" pitchFamily="18" charset="0"/>
                <a:ea typeface="AvantGarde" panose="00000400000000000000" pitchFamily="2" charset="0"/>
                <a:cs typeface="Times New Roman" panose="02020603050405020304" pitchFamily="18" charset="0"/>
              </a:rPr>
              <a:t>em đã làm được gì.</a:t>
            </a:r>
          </a:p>
          <a:p>
            <a:pPr algn="just"/>
            <a:r>
              <a:rPr lang="en-US" sz="3200" b="1">
                <a:latin typeface="Times New Roman" panose="02020603050405020304" pitchFamily="18" charset="0"/>
                <a:ea typeface="AvantGarde" panose="00000400000000000000" pitchFamily="2" charset="0"/>
                <a:cs typeface="Times New Roman" panose="02020603050405020304" pitchFamily="18" charset="0"/>
              </a:rPr>
              <a:t>- Em sắp xếp lại các ý cho phù hợp.</a:t>
            </a:r>
          </a:p>
          <a:p>
            <a:pPr algn="just"/>
            <a:r>
              <a:rPr lang="en-US" sz="3200" b="1">
                <a:latin typeface="Times New Roman" panose="02020603050405020304" pitchFamily="18" charset="0"/>
                <a:ea typeface="AvantGarde" panose="00000400000000000000" pitchFamily="2" charset="0"/>
                <a:cs typeface="Times New Roman" panose="02020603050405020304" pitchFamily="18" charset="0"/>
              </a:rPr>
              <a:t>- Em trình bày trước lớp theo suy nghĩ của mình.</a:t>
            </a:r>
          </a:p>
          <a:p>
            <a:pPr algn="just"/>
            <a:r>
              <a:rPr lang="en-US" sz="3200" b="1">
                <a:latin typeface="Times New Roman" panose="02020603050405020304" pitchFamily="18" charset="0"/>
                <a:ea typeface="AvantGarde" panose="00000400000000000000" pitchFamily="2" charset="0"/>
                <a:cs typeface="Times New Roman" panose="02020603050405020304" pitchFamily="18" charset="0"/>
              </a:rPr>
              <a:t>- Lớp góp ý bổ sung câu chuyện.</a:t>
            </a:r>
          </a:p>
        </p:txBody>
      </p:sp>
      <p:pic>
        <p:nvPicPr>
          <p:cNvPr id="4" name="Hình ảnh 3" descr="Ảnh có chứa văn bản&#10;&#10;Mô tả được tạo tự động">
            <a:extLst>
              <a:ext uri="{FF2B5EF4-FFF2-40B4-BE49-F238E27FC236}">
                <a16:creationId xmlns:a16="http://schemas.microsoft.com/office/drawing/2014/main" id="{37900B7E-C3A1-F724-4FB7-6D238F17E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1390" y="4844373"/>
            <a:ext cx="2769754" cy="2677219"/>
          </a:xfrm>
          <a:prstGeom prst="rect">
            <a:avLst/>
          </a:prstGeom>
        </p:spPr>
      </p:pic>
    </p:spTree>
    <p:extLst>
      <p:ext uri="{BB962C8B-B14F-4D97-AF65-F5344CB8AC3E}">
        <p14:creationId xmlns:p14="http://schemas.microsoft.com/office/powerpoint/2010/main" val="245625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9DED7334-4768-92BF-EEEC-31786705CE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1714" y="1614037"/>
            <a:ext cx="6428572" cy="3629926"/>
          </a:xfrm>
          <a:prstGeom prst="rect">
            <a:avLst/>
          </a:prstGeom>
        </p:spPr>
      </p:pic>
    </p:spTree>
    <p:extLst>
      <p:ext uri="{BB962C8B-B14F-4D97-AF65-F5344CB8AC3E}">
        <p14:creationId xmlns:p14="http://schemas.microsoft.com/office/powerpoint/2010/main" val="2800645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68AC7E06-226F-33C7-261B-31AD4D5C8E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769" y="1259357"/>
            <a:ext cx="6248461" cy="4339286"/>
          </a:xfrm>
          <a:prstGeom prst="rect">
            <a:avLst/>
          </a:prstGeom>
        </p:spPr>
      </p:pic>
    </p:spTree>
    <p:extLst>
      <p:ext uri="{BB962C8B-B14F-4D97-AF65-F5344CB8AC3E}">
        <p14:creationId xmlns:p14="http://schemas.microsoft.com/office/powerpoint/2010/main" val="29546366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248</TotalTime>
  <Words>303</Words>
  <Application>Microsoft Office PowerPoint</Application>
  <PresentationFormat>Widescreen</PresentationFormat>
  <Paragraphs>22</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#9Slide04 SFU Belle</vt:lpstr>
      <vt:lpstr>Arial</vt:lpstr>
      <vt:lpstr>AvantGarde</vt:lpstr>
      <vt:lpstr>Calibri</vt:lpstr>
      <vt:lpstr>Calibri Light</vt:lpstr>
      <vt:lpstr>HP-087</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Tuyết Nga</dc:creator>
  <cp:lastModifiedBy>Hà Nguyễn Thị Thu</cp:lastModifiedBy>
  <cp:revision>16</cp:revision>
  <dcterms:created xsi:type="dcterms:W3CDTF">2021-12-21T12:51:08Z</dcterms:created>
  <dcterms:modified xsi:type="dcterms:W3CDTF">2022-10-02T13:17:34Z</dcterms:modified>
</cp:coreProperties>
</file>