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3"/>
  </p:notesMasterIdLst>
  <p:sldIdLst>
    <p:sldId id="314" r:id="rId2"/>
    <p:sldId id="256" r:id="rId3"/>
    <p:sldId id="257" r:id="rId4"/>
    <p:sldId id="287" r:id="rId5"/>
    <p:sldId id="266" r:id="rId6"/>
    <p:sldId id="261" r:id="rId7"/>
    <p:sldId id="270" r:id="rId8"/>
    <p:sldId id="292" r:id="rId9"/>
    <p:sldId id="271" r:id="rId10"/>
    <p:sldId id="274" r:id="rId11"/>
    <p:sldId id="276" r:id="rId12"/>
    <p:sldId id="293" r:id="rId13"/>
    <p:sldId id="275" r:id="rId14"/>
    <p:sldId id="294" r:id="rId15"/>
    <p:sldId id="263" r:id="rId16"/>
    <p:sldId id="295" r:id="rId17"/>
    <p:sldId id="262" r:id="rId18"/>
    <p:sldId id="280" r:id="rId19"/>
    <p:sldId id="281" r:id="rId20"/>
    <p:sldId id="282" r:id="rId21"/>
    <p:sldId id="283" r:id="rId22"/>
    <p:sldId id="297" r:id="rId23"/>
    <p:sldId id="284" r:id="rId24"/>
    <p:sldId id="260" r:id="rId25"/>
    <p:sldId id="285" r:id="rId26"/>
    <p:sldId id="291" r:id="rId27"/>
    <p:sldId id="298" r:id="rId28"/>
    <p:sldId id="286" r:id="rId29"/>
    <p:sldId id="299" r:id="rId30"/>
    <p:sldId id="264" r:id="rId31"/>
    <p:sldId id="2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262626"/>
    <a:srgbClr val="7DCC32"/>
    <a:srgbClr val="ABDA2A"/>
    <a:srgbClr val="FFFFFF"/>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3" autoAdjust="0"/>
    <p:restoredTop sz="70159" autoAdjust="0"/>
  </p:normalViewPr>
  <p:slideViewPr>
    <p:cSldViewPr snapToGrid="0">
      <p:cViewPr varScale="1">
        <p:scale>
          <a:sx n="63" d="100"/>
          <a:sy n="63" d="100"/>
        </p:scale>
        <p:origin x="672" y="56"/>
      </p:cViewPr>
      <p:guideLst/>
    </p:cSldViewPr>
  </p:slideViewPr>
  <p:notesTextViewPr>
    <p:cViewPr>
      <p:scale>
        <a:sx n="150" d="100"/>
        <a:sy n="15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D0E66-46D7-4B7D-BA28-7A85180D5968}" type="datetimeFigureOut">
              <a:rPr lang="en-US" smtClean="0"/>
              <a:t>10/9/2022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4898D-60F4-4B9F-BB41-F03D4893E50F}" type="slidenum">
              <a:rPr lang="en-US" smtClean="0"/>
              <a:t>‹#›</a:t>
            </a:fld>
            <a:endParaRPr lang="en-US"/>
          </a:p>
        </p:txBody>
      </p:sp>
    </p:spTree>
    <p:extLst>
      <p:ext uri="{BB962C8B-B14F-4D97-AF65-F5344CB8AC3E}">
        <p14:creationId xmlns:p14="http://schemas.microsoft.com/office/powerpoint/2010/main" val="2070548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14</a:t>
            </a:fld>
            <a:endParaRPr lang="en-US"/>
          </a:p>
        </p:txBody>
      </p:sp>
    </p:spTree>
    <p:extLst>
      <p:ext uri="{BB962C8B-B14F-4D97-AF65-F5344CB8AC3E}">
        <p14:creationId xmlns:p14="http://schemas.microsoft.com/office/powerpoint/2010/main" val="329497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22</a:t>
            </a:fld>
            <a:endParaRPr lang="en-US"/>
          </a:p>
        </p:txBody>
      </p:sp>
    </p:spTree>
    <p:extLst>
      <p:ext uri="{BB962C8B-B14F-4D97-AF65-F5344CB8AC3E}">
        <p14:creationId xmlns:p14="http://schemas.microsoft.com/office/powerpoint/2010/main" val="373136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25</a:t>
            </a:fld>
            <a:endParaRPr lang="en-US"/>
          </a:p>
        </p:txBody>
      </p:sp>
    </p:spTree>
    <p:extLst>
      <p:ext uri="{BB962C8B-B14F-4D97-AF65-F5344CB8AC3E}">
        <p14:creationId xmlns:p14="http://schemas.microsoft.com/office/powerpoint/2010/main" val="92948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27</a:t>
            </a:fld>
            <a:endParaRPr lang="en-US"/>
          </a:p>
        </p:txBody>
      </p:sp>
    </p:spTree>
    <p:extLst>
      <p:ext uri="{BB962C8B-B14F-4D97-AF65-F5344CB8AC3E}">
        <p14:creationId xmlns:p14="http://schemas.microsoft.com/office/powerpoint/2010/main" val="404157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28</a:t>
            </a:fld>
            <a:endParaRPr lang="en-US"/>
          </a:p>
        </p:txBody>
      </p:sp>
    </p:spTree>
    <p:extLst>
      <p:ext uri="{BB962C8B-B14F-4D97-AF65-F5344CB8AC3E}">
        <p14:creationId xmlns:p14="http://schemas.microsoft.com/office/powerpoint/2010/main" val="1835719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BF47EB3-531B-ABB1-8C8E-1AF79B8A4346}"/>
              </a:ext>
            </a:extLst>
          </p:cNvPr>
          <p:cNvGrpSpPr/>
          <p:nvPr userDrawn="1"/>
        </p:nvGrpSpPr>
        <p:grpSpPr>
          <a:xfrm>
            <a:off x="-51881" y="-40506"/>
            <a:ext cx="12295762" cy="2713375"/>
            <a:chOff x="-51881" y="-1175910"/>
            <a:chExt cx="12295762" cy="2713375"/>
          </a:xfrm>
        </p:grpSpPr>
        <p:sp>
          <p:nvSpPr>
            <p:cNvPr id="13" name="Rectangle 12">
              <a:extLst>
                <a:ext uri="{FF2B5EF4-FFF2-40B4-BE49-F238E27FC236}">
                  <a16:creationId xmlns:a16="http://schemas.microsoft.com/office/drawing/2014/main" id="{A3B2C702-E647-60F3-5B78-540B1397AE91}"/>
                </a:ext>
              </a:extLst>
            </p:cNvPr>
            <p:cNvSpPr/>
            <p:nvPr userDrawn="1"/>
          </p:nvSpPr>
          <p:spPr>
            <a:xfrm>
              <a:off x="-51881" y="-549104"/>
              <a:ext cx="12295762" cy="20865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E1D5C1D5-D96F-C2EC-5C1D-68F94175CD82}"/>
                </a:ext>
              </a:extLst>
            </p:cNvPr>
            <p:cNvSpPr/>
            <p:nvPr userDrawn="1"/>
          </p:nvSpPr>
          <p:spPr>
            <a:xfrm>
              <a:off x="-51881" y="-862507"/>
              <a:ext cx="12295762" cy="20865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FEC6DD56-68D9-7E22-8EFB-50F1379C5B79}"/>
                </a:ext>
              </a:extLst>
            </p:cNvPr>
            <p:cNvSpPr/>
            <p:nvPr userDrawn="1"/>
          </p:nvSpPr>
          <p:spPr>
            <a:xfrm>
              <a:off x="-51881" y="-1175910"/>
              <a:ext cx="12295762" cy="20865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descr="Logo, company name&#10;&#10;Description automatically generated">
            <a:extLst>
              <a:ext uri="{FF2B5EF4-FFF2-40B4-BE49-F238E27FC236}">
                <a16:creationId xmlns:a16="http://schemas.microsoft.com/office/drawing/2014/main" id="{757997BB-E157-E8F1-D8B4-D62DB93A5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800" y="0"/>
            <a:ext cx="1391200" cy="1761814"/>
          </a:xfrm>
          <a:prstGeom prst="rect">
            <a:avLst/>
          </a:prstGeom>
        </p:spPr>
      </p:pic>
      <p:sp>
        <p:nvSpPr>
          <p:cNvPr id="8" name="TextBox 7">
            <a:extLst>
              <a:ext uri="{FF2B5EF4-FFF2-40B4-BE49-F238E27FC236}">
                <a16:creationId xmlns:a16="http://schemas.microsoft.com/office/drawing/2014/main" id="{7F657D12-366B-103A-5DDF-B7769EA656A2}"/>
              </a:ext>
            </a:extLst>
          </p:cNvPr>
          <p:cNvSpPr txBox="1"/>
          <p:nvPr userDrawn="1"/>
        </p:nvSpPr>
        <p:spPr>
          <a:xfrm>
            <a:off x="3373097" y="827784"/>
            <a:ext cx="8260080" cy="1323439"/>
          </a:xfrm>
          <a:prstGeom prst="rect">
            <a:avLst/>
          </a:prstGeom>
          <a:noFill/>
        </p:spPr>
        <p:txBody>
          <a:bodyPr wrap="square" rtlCol="0">
            <a:spAutoFit/>
          </a:bodyPr>
          <a:lstStyle/>
          <a:p>
            <a:pPr algn="ct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Tiếng</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a:t>
            </a: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Việt</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3</a:t>
            </a:r>
          </a:p>
        </p:txBody>
      </p:sp>
      <p:pic>
        <p:nvPicPr>
          <p:cNvPr id="18" name="Picture 17">
            <a:extLst>
              <a:ext uri="{FF2B5EF4-FFF2-40B4-BE49-F238E27FC236}">
                <a16:creationId xmlns:a16="http://schemas.microsoft.com/office/drawing/2014/main" id="{8129A0D9-9B03-FEDF-B9D4-4560491131CB}"/>
              </a:ext>
            </a:extLst>
          </p:cNvPr>
          <p:cNvPicPr>
            <a:picLocks noChangeAspect="1"/>
          </p:cNvPicPr>
          <p:nvPr userDrawn="1"/>
        </p:nvPicPr>
        <p:blipFill rotWithShape="1">
          <a:blip r:embed="rId3">
            <a:duotone>
              <a:schemeClr val="accent4">
                <a:shade val="45000"/>
                <a:satMod val="135000"/>
              </a:schemeClr>
              <a:prstClr val="white"/>
            </a:duotone>
          </a:blip>
          <a:srcRect l="39046" t="29565"/>
          <a:stretch/>
        </p:blipFill>
        <p:spPr>
          <a:xfrm>
            <a:off x="-51881" y="-40506"/>
            <a:ext cx="4035682" cy="4676246"/>
          </a:xfrm>
          <a:prstGeom prst="rect">
            <a:avLst/>
          </a:prstGeom>
        </p:spPr>
      </p:pic>
      <p:sp>
        <p:nvSpPr>
          <p:cNvPr id="4" name="TextBox 3">
            <a:extLst>
              <a:ext uri="{FF2B5EF4-FFF2-40B4-BE49-F238E27FC236}">
                <a16:creationId xmlns:a16="http://schemas.microsoft.com/office/drawing/2014/main" id="{699CC354-3643-0A24-17D0-158968A6F79B}"/>
              </a:ext>
            </a:extLst>
          </p:cNvPr>
          <p:cNvSpPr txBox="1"/>
          <p:nvPr userDrawn="1"/>
        </p:nvSpPr>
        <p:spPr>
          <a:xfrm>
            <a:off x="3373097" y="805184"/>
            <a:ext cx="8260080" cy="1323439"/>
          </a:xfrm>
          <a:prstGeom prst="rect">
            <a:avLst/>
          </a:prstGeom>
          <a:noFill/>
        </p:spPr>
        <p:txBody>
          <a:bodyPr wrap="square" rtlCol="0">
            <a:spAutoFit/>
          </a:bodyPr>
          <a:lstStyle/>
          <a:p>
            <a:pPr algn="ct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Tiếng</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a:t>
            </a: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Việt</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3</a:t>
            </a:r>
          </a:p>
        </p:txBody>
      </p:sp>
      <p:pic>
        <p:nvPicPr>
          <p:cNvPr id="10" name="Picture 9">
            <a:extLst>
              <a:ext uri="{FF2B5EF4-FFF2-40B4-BE49-F238E27FC236}">
                <a16:creationId xmlns:a16="http://schemas.microsoft.com/office/drawing/2014/main" id="{CD32900D-9049-DADC-66A0-CBC4864F02FF}"/>
              </a:ext>
            </a:extLst>
          </p:cNvPr>
          <p:cNvPicPr>
            <a:picLocks noChangeAspect="1"/>
          </p:cNvPicPr>
          <p:nvPr userDrawn="1"/>
        </p:nvPicPr>
        <p:blipFill>
          <a:blip r:embed="rId4"/>
          <a:stretch>
            <a:fillRect/>
          </a:stretch>
        </p:blipFill>
        <p:spPr>
          <a:xfrm>
            <a:off x="5183449" y="0"/>
            <a:ext cx="4639376" cy="854037"/>
          </a:xfrm>
          <a:prstGeom prst="rect">
            <a:avLst/>
          </a:prstGeom>
        </p:spPr>
      </p:pic>
    </p:spTree>
    <p:extLst>
      <p:ext uri="{BB962C8B-B14F-4D97-AF65-F5344CB8AC3E}">
        <p14:creationId xmlns:p14="http://schemas.microsoft.com/office/powerpoint/2010/main" val="103609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spTree>
    <p:extLst>
      <p:ext uri="{BB962C8B-B14F-4D97-AF65-F5344CB8AC3E}">
        <p14:creationId xmlns:p14="http://schemas.microsoft.com/office/powerpoint/2010/main" val="173941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pic>
        <p:nvPicPr>
          <p:cNvPr id="5" name="Hình ảnh 4" descr="Ảnh có chứa văn bản, bánh xe&#10;&#10;Mô tả được tạo tự động">
            <a:extLst>
              <a:ext uri="{FF2B5EF4-FFF2-40B4-BE49-F238E27FC236}">
                <a16:creationId xmlns:a16="http://schemas.microsoft.com/office/drawing/2014/main" id="{365D5745-7E02-3905-1DAB-603EB28CCA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48" y="411474"/>
            <a:ext cx="12070104" cy="6035052"/>
          </a:xfrm>
          <a:prstGeom prst="rect">
            <a:avLst/>
          </a:prstGeom>
        </p:spPr>
      </p:pic>
    </p:spTree>
    <p:extLst>
      <p:ext uri="{BB962C8B-B14F-4D97-AF65-F5344CB8AC3E}">
        <p14:creationId xmlns:p14="http://schemas.microsoft.com/office/powerpoint/2010/main" val="231570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id="{FAEB351D-B959-4897-B1F4-6600B9184EF1}"/>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任意多边形 5">
            <a:extLst>
              <a:ext uri="{FF2B5EF4-FFF2-40B4-BE49-F238E27FC236}">
                <a16:creationId xmlns:a16="http://schemas.microsoft.com/office/drawing/2014/main" id="{8F3A2888-0977-43DD-9A71-AC932E61F402}"/>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53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2" name="任意多边形 4">
            <a:extLst>
              <a:ext uri="{FF2B5EF4-FFF2-40B4-BE49-F238E27FC236}">
                <a16:creationId xmlns:a16="http://schemas.microsoft.com/office/drawing/2014/main" id="{7B04F925-C1E5-35BA-70BC-0178E7D9C75E}"/>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任意多边形 5">
            <a:extLst>
              <a:ext uri="{FF2B5EF4-FFF2-40B4-BE49-F238E27FC236}">
                <a16:creationId xmlns:a16="http://schemas.microsoft.com/office/drawing/2014/main" id="{181ACF88-E471-25EC-B95E-D568948CEDD1}"/>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977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63CFB0B0-04AC-645B-A78C-183C4B379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2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82EDC1C8-E89D-8EC0-E94B-41F5AC344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615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C3E9CB06-D635-27D3-FC9B-D198E843A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05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10/9/2022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6557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025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8" r:id="rId3"/>
    <p:sldLayoutId id="2147483655" r:id="rId4"/>
    <p:sldLayoutId id="2147483656" r:id="rId5"/>
    <p:sldLayoutId id="2147483657" r:id="rId6"/>
    <p:sldLayoutId id="2147483660" r:id="rId7"/>
    <p:sldLayoutId id="2147483659" r:id="rId8"/>
    <p:sldLayoutId id="214748366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1"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177" y="4902200"/>
            <a:ext cx="6070658" cy="923215"/>
          </a:xfrm>
          <a:prstGeom prst="rect">
            <a:avLst/>
          </a:prstGeom>
          <a:noFill/>
        </p:spPr>
        <p:txBody>
          <a:bodyPr wrap="none" lIns="91324" tIns="45663" rIns="91324" bIns="45663">
            <a:spAutoFit/>
          </a:bodyPr>
          <a:lstStyle/>
          <a:p>
            <a:pPr algn="ctr">
              <a:defRPr/>
            </a:pP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36A1F84-F31B-952F-D486-100CFB2B258A}"/>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TỪ KHÓ</a:t>
            </a:r>
          </a:p>
        </p:txBody>
      </p:sp>
      <p:sp>
        <p:nvSpPr>
          <p:cNvPr id="4" name="Hộp Văn bản 3">
            <a:extLst>
              <a:ext uri="{FF2B5EF4-FFF2-40B4-BE49-F238E27FC236}">
                <a16:creationId xmlns:a16="http://schemas.microsoft.com/office/drawing/2014/main" id="{5BD41A48-1B86-A308-9B94-7AA933ABC111}"/>
              </a:ext>
            </a:extLst>
          </p:cNvPr>
          <p:cNvSpPr txBox="1"/>
          <p:nvPr/>
        </p:nvSpPr>
        <p:spPr>
          <a:xfrm>
            <a:off x="3794192" y="1504446"/>
            <a:ext cx="4603615" cy="2998578"/>
          </a:xfrm>
          <a:prstGeom prst="rect">
            <a:avLst/>
          </a:prstGeom>
          <a:noFill/>
        </p:spPr>
        <p:txBody>
          <a:bodyPr wrap="square">
            <a:spAutoFit/>
          </a:bodyPr>
          <a:lstStyle/>
          <a:p>
            <a:pPr algn="ctr">
              <a:lnSpc>
                <a:spcPct val="150000"/>
              </a:lnSpc>
            </a:pPr>
            <a:r>
              <a:rPr lang="en-US" sz="4400" b="1">
                <a:solidFill>
                  <a:srgbClr val="00B0F0"/>
                </a:solidFill>
                <a:latin typeface="AvantGarde" panose="00000400000000000000" pitchFamily="2" charset="0"/>
                <a:ea typeface="AvantGarde" panose="00000400000000000000" pitchFamily="2" charset="0"/>
                <a:cs typeface="AvantGarde" panose="00000400000000000000" pitchFamily="2" charset="0"/>
              </a:rPr>
              <a:t>Siêng năng</a:t>
            </a:r>
            <a:endParaRPr lang="en-US" sz="4400" b="1">
              <a:solidFill>
                <a:srgbClr val="00B0F0"/>
              </a:solidFill>
              <a:effectLst/>
              <a:latin typeface="AvantGarde" panose="00000400000000000000" pitchFamily="2" charset="0"/>
              <a:ea typeface="AvantGarde" panose="00000400000000000000" pitchFamily="2" charset="0"/>
              <a:cs typeface="AvantGarde" panose="00000400000000000000" pitchFamily="2" charset="0"/>
            </a:endParaRPr>
          </a:p>
          <a:p>
            <a:pPr algn="ctr">
              <a:lnSpc>
                <a:spcPct val="150000"/>
              </a:lnSpc>
            </a:pPr>
            <a:r>
              <a:rPr lang="en-US" sz="4400" b="1">
                <a:solidFill>
                  <a:srgbClr val="00B0F0"/>
                </a:solidFill>
                <a:latin typeface="AvantGarde" panose="00000400000000000000" pitchFamily="2" charset="0"/>
                <a:ea typeface="AvantGarde" panose="00000400000000000000" pitchFamily="2" charset="0"/>
                <a:cs typeface="AvantGarde" panose="00000400000000000000" pitchFamily="2" charset="0"/>
              </a:rPr>
              <a:t>Giăng giăng</a:t>
            </a:r>
          </a:p>
          <a:p>
            <a:pPr algn="ctr">
              <a:lnSpc>
                <a:spcPct val="150000"/>
              </a:lnSpc>
            </a:pPr>
            <a:r>
              <a:rPr lang="en-US" sz="4400" b="1">
                <a:solidFill>
                  <a:srgbClr val="00B0F0"/>
                </a:solidFill>
                <a:latin typeface="AvantGarde" panose="00000400000000000000" pitchFamily="2" charset="0"/>
                <a:ea typeface="AvantGarde" panose="00000400000000000000" pitchFamily="2" charset="0"/>
                <a:cs typeface="AvantGarde" panose="00000400000000000000" pitchFamily="2" charset="0"/>
              </a:rPr>
              <a:t>Thủ thỉ</a:t>
            </a:r>
          </a:p>
        </p:txBody>
      </p:sp>
    </p:spTree>
    <p:extLst>
      <p:ext uri="{BB962C8B-B14F-4D97-AF65-F5344CB8AC3E}">
        <p14:creationId xmlns:p14="http://schemas.microsoft.com/office/powerpoint/2010/main" val="4188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84BB4C5-C204-FC3B-A234-992632B583D0}"/>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a:t>
            </a:r>
          </a:p>
        </p:txBody>
      </p:sp>
      <p:sp>
        <p:nvSpPr>
          <p:cNvPr id="4" name="Hộp Văn bản 3">
            <a:extLst>
              <a:ext uri="{FF2B5EF4-FFF2-40B4-BE49-F238E27FC236}">
                <a16:creationId xmlns:a16="http://schemas.microsoft.com/office/drawing/2014/main" id="{36CF3BA4-4B90-D3E2-CC65-208CEA450D48}"/>
              </a:ext>
            </a:extLst>
          </p:cNvPr>
          <p:cNvSpPr txBox="1"/>
          <p:nvPr/>
        </p:nvSpPr>
        <p:spPr>
          <a:xfrm>
            <a:off x="3594100" y="1874019"/>
            <a:ext cx="10758792" cy="2308324"/>
          </a:xfrm>
          <a:prstGeom prst="rect">
            <a:avLst/>
          </a:prstGeom>
          <a:noFill/>
        </p:spPr>
        <p:txBody>
          <a:bodyPr wrap="square">
            <a:spAutoFit/>
          </a:bodyPr>
          <a:lstStyle/>
          <a:p>
            <a:r>
              <a:rPr lang="en-US" sz="3600" b="1">
                <a:latin typeface="AvantGarde" panose="00000400000000000000" pitchFamily="2" charset="0"/>
                <a:ea typeface="AvantGarde" panose="00000400000000000000" pitchFamily="2" charset="0"/>
                <a:cs typeface="AvantGarde" panose="00000400000000000000" pitchFamily="2" charset="0"/>
              </a:rPr>
              <a:t>Giờ em ngồi học</a:t>
            </a:r>
          </a:p>
          <a:p>
            <a:r>
              <a:rPr lang="en-US" sz="3600" b="1">
                <a:latin typeface="AvantGarde" panose="00000400000000000000" pitchFamily="2" charset="0"/>
                <a:ea typeface="AvantGarde" panose="00000400000000000000" pitchFamily="2" charset="0"/>
                <a:cs typeface="AvantGarde" panose="00000400000000000000" pitchFamily="2" charset="0"/>
              </a:rPr>
              <a:t>Bàn tay siêng năng</a:t>
            </a:r>
          </a:p>
          <a:p>
            <a:r>
              <a:rPr lang="en-US" sz="3600" b="1">
                <a:latin typeface="AvantGarde" panose="00000400000000000000" pitchFamily="2" charset="0"/>
                <a:ea typeface="AvantGarde" panose="00000400000000000000" pitchFamily="2" charset="0"/>
                <a:cs typeface="AvantGarde" panose="00000400000000000000" pitchFamily="2" charset="0"/>
              </a:rPr>
              <a:t>Nở hoa trên giấy</a:t>
            </a:r>
          </a:p>
          <a:p>
            <a:r>
              <a:rPr lang="en-US" sz="3600" b="1">
                <a:latin typeface="AvantGarde" panose="00000400000000000000" pitchFamily="2" charset="0"/>
                <a:ea typeface="AvantGarde" panose="00000400000000000000" pitchFamily="2" charset="0"/>
                <a:cs typeface="AvantGarde" panose="00000400000000000000" pitchFamily="2" charset="0"/>
              </a:rPr>
              <a:t>Từng hàng giăng giăng.</a:t>
            </a:r>
          </a:p>
        </p:txBody>
      </p:sp>
      <p:sp>
        <p:nvSpPr>
          <p:cNvPr id="5" name="Hộp Văn bản 4">
            <a:extLst>
              <a:ext uri="{FF2B5EF4-FFF2-40B4-BE49-F238E27FC236}">
                <a16:creationId xmlns:a16="http://schemas.microsoft.com/office/drawing/2014/main" id="{8A52F81D-5083-A176-09DC-15804E301E34}"/>
              </a:ext>
            </a:extLst>
          </p:cNvPr>
          <p:cNvSpPr txBox="1"/>
          <p:nvPr/>
        </p:nvSpPr>
        <p:spPr>
          <a:xfrm>
            <a:off x="6719576" y="1741045"/>
            <a:ext cx="444500" cy="830997"/>
          </a:xfrm>
          <a:prstGeom prst="rect">
            <a:avLst/>
          </a:prstGeom>
          <a:noFill/>
        </p:spPr>
        <p:txBody>
          <a:bodyPr wrap="square" rtlCol="0">
            <a:spAutoFit/>
          </a:bodyPr>
          <a:lstStyle/>
          <a:p>
            <a:r>
              <a:rPr lang="en-US" sz="4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3" name="Hộp Văn bản 2">
            <a:extLst>
              <a:ext uri="{FF2B5EF4-FFF2-40B4-BE49-F238E27FC236}">
                <a16:creationId xmlns:a16="http://schemas.microsoft.com/office/drawing/2014/main" id="{51B56E55-550B-DC1D-EDF5-0A28042AA1C0}"/>
              </a:ext>
            </a:extLst>
          </p:cNvPr>
          <p:cNvSpPr txBox="1"/>
          <p:nvPr/>
        </p:nvSpPr>
        <p:spPr>
          <a:xfrm>
            <a:off x="7175509" y="2287050"/>
            <a:ext cx="444500" cy="830997"/>
          </a:xfrm>
          <a:prstGeom prst="rect">
            <a:avLst/>
          </a:prstGeom>
          <a:noFill/>
        </p:spPr>
        <p:txBody>
          <a:bodyPr wrap="square" rtlCol="0">
            <a:spAutoFit/>
          </a:bodyPr>
          <a:lstStyle/>
          <a:p>
            <a:r>
              <a:rPr lang="en-US" sz="4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6" name="Hộp Văn bản 5">
            <a:extLst>
              <a:ext uri="{FF2B5EF4-FFF2-40B4-BE49-F238E27FC236}">
                <a16:creationId xmlns:a16="http://schemas.microsoft.com/office/drawing/2014/main" id="{F61E9A27-0763-78DC-C78A-F874B77C91C1}"/>
              </a:ext>
            </a:extLst>
          </p:cNvPr>
          <p:cNvSpPr txBox="1"/>
          <p:nvPr/>
        </p:nvSpPr>
        <p:spPr>
          <a:xfrm>
            <a:off x="6741178" y="2835522"/>
            <a:ext cx="444500" cy="830997"/>
          </a:xfrm>
          <a:prstGeom prst="rect">
            <a:avLst/>
          </a:prstGeom>
          <a:noFill/>
        </p:spPr>
        <p:txBody>
          <a:bodyPr wrap="square" rtlCol="0">
            <a:spAutoFit/>
          </a:bodyPr>
          <a:lstStyle/>
          <a:p>
            <a:r>
              <a:rPr lang="en-US" sz="4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10" name="Nhóm 9">
            <a:extLst>
              <a:ext uri="{FF2B5EF4-FFF2-40B4-BE49-F238E27FC236}">
                <a16:creationId xmlns:a16="http://schemas.microsoft.com/office/drawing/2014/main" id="{302D4BE3-ED53-E1B1-80FC-BE8CEBE95FD3}"/>
              </a:ext>
            </a:extLst>
          </p:cNvPr>
          <p:cNvGrpSpPr/>
          <p:nvPr/>
        </p:nvGrpSpPr>
        <p:grpSpPr>
          <a:xfrm>
            <a:off x="8018456" y="3399462"/>
            <a:ext cx="550246" cy="830998"/>
            <a:chOff x="8401822" y="2768873"/>
            <a:chExt cx="550246" cy="830998"/>
          </a:xfrm>
        </p:grpSpPr>
        <p:sp>
          <p:nvSpPr>
            <p:cNvPr id="8" name="Hộp Văn bản 7">
              <a:extLst>
                <a:ext uri="{FF2B5EF4-FFF2-40B4-BE49-F238E27FC236}">
                  <a16:creationId xmlns:a16="http://schemas.microsoft.com/office/drawing/2014/main" id="{D41181CF-FE8F-DF4C-54D6-C951B8335A00}"/>
                </a:ext>
              </a:extLst>
            </p:cNvPr>
            <p:cNvSpPr txBox="1"/>
            <p:nvPr/>
          </p:nvSpPr>
          <p:spPr>
            <a:xfrm>
              <a:off x="8401822" y="2768874"/>
              <a:ext cx="444500" cy="830997"/>
            </a:xfrm>
            <a:prstGeom prst="rect">
              <a:avLst/>
            </a:prstGeom>
            <a:noFill/>
          </p:spPr>
          <p:txBody>
            <a:bodyPr wrap="square" rtlCol="0">
              <a:spAutoFit/>
            </a:bodyPr>
            <a:lstStyle/>
            <a:p>
              <a:r>
                <a:rPr lang="en-US" sz="4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9" name="Hộp Văn bản 8">
              <a:extLst>
                <a:ext uri="{FF2B5EF4-FFF2-40B4-BE49-F238E27FC236}">
                  <a16:creationId xmlns:a16="http://schemas.microsoft.com/office/drawing/2014/main" id="{671978B7-1044-C98C-B9D8-43917A2D1314}"/>
                </a:ext>
              </a:extLst>
            </p:cNvPr>
            <p:cNvSpPr txBox="1"/>
            <p:nvPr/>
          </p:nvSpPr>
          <p:spPr>
            <a:xfrm>
              <a:off x="8507568" y="2768873"/>
              <a:ext cx="444500" cy="830997"/>
            </a:xfrm>
            <a:prstGeom prst="rect">
              <a:avLst/>
            </a:prstGeom>
            <a:noFill/>
          </p:spPr>
          <p:txBody>
            <a:bodyPr wrap="square" rtlCol="0">
              <a:spAutoFit/>
            </a:bodyPr>
            <a:lstStyle/>
            <a:p>
              <a:r>
                <a:rPr lang="en-US" sz="4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spTree>
    <p:extLst>
      <p:ext uri="{BB962C8B-B14F-4D97-AF65-F5344CB8AC3E}">
        <p14:creationId xmlns:p14="http://schemas.microsoft.com/office/powerpoint/2010/main" val="1611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A2DAE878-F2F3-6C54-4226-B4B28DE6184F}"/>
              </a:ext>
            </a:extLst>
          </p:cNvPr>
          <p:cNvPicPr>
            <a:picLocks noChangeAspect="1"/>
          </p:cNvPicPr>
          <p:nvPr/>
        </p:nvPicPr>
        <p:blipFill>
          <a:blip r:embed="rId2"/>
          <a:stretch>
            <a:fillRect/>
          </a:stretch>
        </p:blipFill>
        <p:spPr>
          <a:xfrm>
            <a:off x="7525513" y="185979"/>
            <a:ext cx="4727447" cy="5968501"/>
          </a:xfrm>
          <a:prstGeom prst="rect">
            <a:avLst/>
          </a:prstGeom>
          <a:ln>
            <a:noFill/>
          </a:ln>
          <a:effectLst>
            <a:softEdge rad="112500"/>
          </a:effectLst>
        </p:spPr>
      </p:pic>
      <p:sp>
        <p:nvSpPr>
          <p:cNvPr id="17" name="Hộp Văn bản 16">
            <a:extLst>
              <a:ext uri="{FF2B5EF4-FFF2-40B4-BE49-F238E27FC236}">
                <a16:creationId xmlns:a16="http://schemas.microsoft.com/office/drawing/2014/main" id="{6F1ACB40-6F57-4783-8D22-9C99273F5B74}"/>
              </a:ext>
            </a:extLst>
          </p:cNvPr>
          <p:cNvSpPr txBox="1"/>
          <p:nvPr/>
        </p:nvSpPr>
        <p:spPr>
          <a:xfrm>
            <a:off x="362674" y="642779"/>
            <a:ext cx="3473037" cy="5262979"/>
          </a:xfrm>
          <a:prstGeom prst="rect">
            <a:avLst/>
          </a:prstGeom>
          <a:solidFill>
            <a:srgbClr val="FFFFFF">
              <a:alpha val="69804"/>
            </a:srgbClr>
          </a:solidFill>
        </p:spPr>
        <p:txBody>
          <a:bodyPr wrap="square" rtlCol="0">
            <a:spAutoFit/>
          </a:bodyPr>
          <a:lstStyle/>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Hai bàn tay em</a:t>
            </a: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Như hoa đầu cành</a:t>
            </a: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Hoa hồng hồng nụ</a:t>
            </a: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Cánh tròn ngắn xinh.</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Đêm em nằm ngủ</a:t>
            </a: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 hoa ngủ cùng</a:t>
            </a: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thì bên má</a:t>
            </a: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ấp cạnh lòng.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Tay em đánh răng</a:t>
            </a: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Răng trắng hoa nhài.</a:t>
            </a: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Tay em chải tóc</a:t>
            </a: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Tóc ngời ánh mai.</a:t>
            </a:r>
          </a:p>
        </p:txBody>
      </p:sp>
      <p:sp>
        <p:nvSpPr>
          <p:cNvPr id="18" name="Hộp Văn bản 17">
            <a:extLst>
              <a:ext uri="{FF2B5EF4-FFF2-40B4-BE49-F238E27FC236}">
                <a16:creationId xmlns:a16="http://schemas.microsoft.com/office/drawing/2014/main" id="{CB6A130E-0425-A5DC-4A72-71D3C0F95280}"/>
              </a:ext>
            </a:extLst>
          </p:cNvPr>
          <p:cNvSpPr txBox="1"/>
          <p:nvPr/>
        </p:nvSpPr>
        <p:spPr>
          <a:xfrm>
            <a:off x="4233192" y="642778"/>
            <a:ext cx="3722088" cy="3785652"/>
          </a:xfrm>
          <a:prstGeom prst="rect">
            <a:avLst/>
          </a:prstGeom>
          <a:solidFill>
            <a:srgbClr val="FFFFFF">
              <a:alpha val="69804"/>
            </a:srgbClr>
          </a:solidFill>
        </p:spPr>
        <p:txBody>
          <a:bodyPr wrap="square" rtlCol="0">
            <a:spAutoFit/>
          </a:bodyPr>
          <a:lstStyle/>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Giờ em ngồi học</a:t>
            </a: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Bàn tay siêng năng</a:t>
            </a: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Nở hoa trên giấy</a:t>
            </a: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Từng hàng giăng giăng.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khi một mình</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Nhìn tay thủ thỉ:</a:t>
            </a:r>
          </a:p>
          <a:p>
            <a:pPr marL="342900" indent="-342900">
              <a:buFontTx/>
              <a:buChar char="-"/>
            </a:pP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Em yêu em quý</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p>
          <a:p>
            <a:pPr algn="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HUY CẬN</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grpSp>
        <p:nvGrpSpPr>
          <p:cNvPr id="4" name="Nhóm 3">
            <a:extLst>
              <a:ext uri="{FF2B5EF4-FFF2-40B4-BE49-F238E27FC236}">
                <a16:creationId xmlns:a16="http://schemas.microsoft.com/office/drawing/2014/main" id="{4FFB2B8B-79C6-809A-86E0-BE16B667369D}"/>
              </a:ext>
            </a:extLst>
          </p:cNvPr>
          <p:cNvGrpSpPr/>
          <p:nvPr/>
        </p:nvGrpSpPr>
        <p:grpSpPr>
          <a:xfrm>
            <a:off x="3189237" y="6116197"/>
            <a:ext cx="3291530" cy="713772"/>
            <a:chOff x="508724" y="6144228"/>
            <a:chExt cx="3291530" cy="713772"/>
          </a:xfrm>
        </p:grpSpPr>
        <p:sp>
          <p:nvSpPr>
            <p:cNvPr id="8" name="Hình chữ nhật: Góc Tròn 7">
              <a:extLst>
                <a:ext uri="{FF2B5EF4-FFF2-40B4-BE49-F238E27FC236}">
                  <a16:creationId xmlns:a16="http://schemas.microsoft.com/office/drawing/2014/main" id="{D87C5C8A-6715-EC04-D913-A94C58B13E60}"/>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8">
              <a:extLst>
                <a:ext uri="{FF2B5EF4-FFF2-40B4-BE49-F238E27FC236}">
                  <a16:creationId xmlns:a16="http://schemas.microsoft.com/office/drawing/2014/main" id="{C2318E40-25D5-E4A9-2B7E-0B03D5A85368}"/>
                </a:ext>
              </a:extLst>
            </p:cNvPr>
            <p:cNvGrpSpPr/>
            <p:nvPr/>
          </p:nvGrpSpPr>
          <p:grpSpPr>
            <a:xfrm>
              <a:off x="508724" y="6144228"/>
              <a:ext cx="713772" cy="713772"/>
              <a:chOff x="508724" y="6144228"/>
              <a:chExt cx="713772" cy="713772"/>
            </a:xfrm>
          </p:grpSpPr>
          <p:sp>
            <p:nvSpPr>
              <p:cNvPr id="10" name="Hình Bầu dục 9">
                <a:extLst>
                  <a:ext uri="{FF2B5EF4-FFF2-40B4-BE49-F238E27FC236}">
                    <a16:creationId xmlns:a16="http://schemas.microsoft.com/office/drawing/2014/main" id="{6A315067-6FD4-EA72-6FA0-A8657CA387B8}"/>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ình Bầu dục 10">
                <a:extLst>
                  <a:ext uri="{FF2B5EF4-FFF2-40B4-BE49-F238E27FC236}">
                    <a16:creationId xmlns:a16="http://schemas.microsoft.com/office/drawing/2014/main" id="{611214FA-A066-FCD5-8268-3F8D460E7EBC}"/>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4</a:t>
                </a:r>
              </a:p>
            </p:txBody>
          </p:sp>
        </p:grpSp>
      </p:grpSp>
      <p:sp>
        <p:nvSpPr>
          <p:cNvPr id="12" name="Hộp Văn bản 11">
            <a:extLst>
              <a:ext uri="{FF2B5EF4-FFF2-40B4-BE49-F238E27FC236}">
                <a16:creationId xmlns:a16="http://schemas.microsoft.com/office/drawing/2014/main" id="{1D4BCCF0-5588-B6B5-80CE-4506800EED13}"/>
              </a:ext>
            </a:extLst>
          </p:cNvPr>
          <p:cNvSpPr txBox="1"/>
          <p:nvPr/>
        </p:nvSpPr>
        <p:spPr>
          <a:xfrm>
            <a:off x="3856644" y="6213975"/>
            <a:ext cx="2725573"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Nối tiếp đoạn</a:t>
            </a:r>
          </a:p>
        </p:txBody>
      </p:sp>
      <p:cxnSp>
        <p:nvCxnSpPr>
          <p:cNvPr id="20" name="Đường nối Thẳng 19">
            <a:extLst>
              <a:ext uri="{FF2B5EF4-FFF2-40B4-BE49-F238E27FC236}">
                <a16:creationId xmlns:a16="http://schemas.microsoft.com/office/drawing/2014/main" id="{80C19B10-68AC-2C07-8A9B-B7A7B5D68209}"/>
              </a:ext>
            </a:extLst>
          </p:cNvPr>
          <p:cNvCxnSpPr/>
          <p:nvPr/>
        </p:nvCxnSpPr>
        <p:spPr>
          <a:xfrm>
            <a:off x="1866537" y="5818674"/>
            <a:ext cx="1117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4748DEAE-43E6-8EFB-382A-AA8D20BB7666}"/>
              </a:ext>
            </a:extLst>
          </p:cNvPr>
          <p:cNvCxnSpPr>
            <a:cxnSpLocks/>
          </p:cNvCxnSpPr>
          <p:nvPr/>
        </p:nvCxnSpPr>
        <p:spPr>
          <a:xfrm>
            <a:off x="5547500" y="1428103"/>
            <a:ext cx="14730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1D196385-A093-0544-1699-C6E53685FE97}"/>
              </a:ext>
            </a:extLst>
          </p:cNvPr>
          <p:cNvCxnSpPr>
            <a:cxnSpLocks/>
          </p:cNvCxnSpPr>
          <p:nvPr/>
        </p:nvCxnSpPr>
        <p:spPr>
          <a:xfrm>
            <a:off x="6096000" y="2204618"/>
            <a:ext cx="15709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BEAD2084-255F-4BB6-4830-DEA1CD93B732}"/>
              </a:ext>
            </a:extLst>
          </p:cNvPr>
          <p:cNvCxnSpPr>
            <a:cxnSpLocks/>
          </p:cNvCxnSpPr>
          <p:nvPr/>
        </p:nvCxnSpPr>
        <p:spPr>
          <a:xfrm>
            <a:off x="5630368" y="3236585"/>
            <a:ext cx="95184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95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30A6727E-74B9-FF19-CE33-1E3E613F39CF}"/>
              </a:ext>
            </a:extLst>
          </p:cNvPr>
          <p:cNvSpPr/>
          <p:nvPr/>
        </p:nvSpPr>
        <p:spPr>
          <a:xfrm>
            <a:off x="176437" y="1081875"/>
            <a:ext cx="11802203"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Ánh mai: </a:t>
            </a:r>
          </a:p>
          <a:p>
            <a:pPr algn="ctr"/>
            <a:r>
              <a:rPr lang="en-US" sz="3200" b="1">
                <a:solidFill>
                  <a:srgbClr val="00B050"/>
                </a:solidFill>
                <a:latin typeface="UTM Avo" panose="02040603050506020204" pitchFamily="18" charset="0"/>
                <a:cs typeface="Times New Roman" pitchFamily="18" charset="0"/>
              </a:rPr>
              <a:t>Ánh sáng buổi sớm</a:t>
            </a:r>
          </a:p>
        </p:txBody>
      </p:sp>
      <p:sp>
        <p:nvSpPr>
          <p:cNvPr id="4" name="Rectangle 1">
            <a:extLst>
              <a:ext uri="{FF2B5EF4-FFF2-40B4-BE49-F238E27FC236}">
                <a16:creationId xmlns:a16="http://schemas.microsoft.com/office/drawing/2014/main" id="{08D79E67-75ED-C865-07B3-7D053FB5B515}"/>
              </a:ext>
            </a:extLst>
          </p:cNvPr>
          <p:cNvSpPr/>
          <p:nvPr/>
        </p:nvSpPr>
        <p:spPr>
          <a:xfrm>
            <a:off x="213360" y="2266363"/>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Siêng năng:</a:t>
            </a:r>
          </a:p>
          <a:p>
            <a:pPr algn="ctr"/>
            <a:r>
              <a:rPr lang="en-US" sz="3200" b="1">
                <a:solidFill>
                  <a:srgbClr val="0000CC"/>
                </a:solidFill>
                <a:latin typeface="UTM Avo" panose="02040603050506020204" pitchFamily="18" charset="0"/>
                <a:cs typeface="Times New Roman" pitchFamily="18" charset="0"/>
              </a:rPr>
              <a:t>Chăm chỉ làm việc</a:t>
            </a:r>
          </a:p>
        </p:txBody>
      </p:sp>
      <p:sp>
        <p:nvSpPr>
          <p:cNvPr id="5" name="Rectangle 25">
            <a:extLst>
              <a:ext uri="{FF2B5EF4-FFF2-40B4-BE49-F238E27FC236}">
                <a16:creationId xmlns:a16="http://schemas.microsoft.com/office/drawing/2014/main" id="{A953021B-C870-F7A8-C89F-7CD295C9E5A3}"/>
              </a:ext>
            </a:extLst>
          </p:cNvPr>
          <p:cNvSpPr/>
          <p:nvPr/>
        </p:nvSpPr>
        <p:spPr>
          <a:xfrm>
            <a:off x="213360" y="3450851"/>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Giăng giăng:</a:t>
            </a:r>
            <a:r>
              <a:rPr lang="en-US" sz="3200" b="1">
                <a:solidFill>
                  <a:srgbClr val="0000CC"/>
                </a:solidFill>
                <a:latin typeface="UTM Avo" panose="02040603050506020204" pitchFamily="18" charset="0"/>
                <a:cs typeface="Times New Roman" pitchFamily="18" charset="0"/>
              </a:rPr>
              <a:t> </a:t>
            </a:r>
          </a:p>
          <a:p>
            <a:pPr algn="ctr"/>
            <a:r>
              <a:rPr lang="en-US" sz="3200" b="1">
                <a:solidFill>
                  <a:schemeClr val="accent4">
                    <a:lumMod val="75000"/>
                  </a:schemeClr>
                </a:solidFill>
                <a:latin typeface="UTM Avo" panose="02040603050506020204" pitchFamily="18" charset="0"/>
                <a:cs typeface="Times New Roman" pitchFamily="18" charset="0"/>
              </a:rPr>
              <a:t>Dàn ra theo chiều ngang</a:t>
            </a:r>
          </a:p>
        </p:txBody>
      </p:sp>
      <p:sp>
        <p:nvSpPr>
          <p:cNvPr id="6" name="Hộp Văn bản 5">
            <a:extLst>
              <a:ext uri="{FF2B5EF4-FFF2-40B4-BE49-F238E27FC236}">
                <a16:creationId xmlns:a16="http://schemas.microsoft.com/office/drawing/2014/main" id="{54180520-0B72-B4EC-9D55-2D044AC88902}"/>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Giải nghĩa từ</a:t>
            </a:r>
          </a:p>
        </p:txBody>
      </p:sp>
      <p:pic>
        <p:nvPicPr>
          <p:cNvPr id="8" name="Hình ảnh 7" descr="Ảnh có chứa văn bản&#10;&#10;Mô tả được tạo tự động">
            <a:extLst>
              <a:ext uri="{FF2B5EF4-FFF2-40B4-BE49-F238E27FC236}">
                <a16:creationId xmlns:a16="http://schemas.microsoft.com/office/drawing/2014/main" id="{DCDE65CB-0316-0DCB-0786-2B323B4E7A3A}"/>
              </a:ext>
            </a:extLst>
          </p:cNvPr>
          <p:cNvPicPr>
            <a:picLocks noChangeAspect="1"/>
          </p:cNvPicPr>
          <p:nvPr/>
        </p:nvPicPr>
        <p:blipFill rotWithShape="1">
          <a:blip r:embed="rId2">
            <a:extLst>
              <a:ext uri="{28A0092B-C50C-407E-A947-70E740481C1C}">
                <a14:useLocalDpi xmlns:a14="http://schemas.microsoft.com/office/drawing/2010/main" val="0"/>
              </a:ext>
            </a:extLst>
          </a:blip>
          <a:srcRect l="8210" t="82547"/>
          <a:stretch/>
        </p:blipFill>
        <p:spPr>
          <a:xfrm>
            <a:off x="-18462" y="-3701812"/>
            <a:ext cx="12192000" cy="3459480"/>
          </a:xfrm>
          <a:prstGeom prst="rect">
            <a:avLst/>
          </a:prstGeom>
        </p:spPr>
      </p:pic>
      <p:sp>
        <p:nvSpPr>
          <p:cNvPr id="9" name="Rectangle 25">
            <a:extLst>
              <a:ext uri="{FF2B5EF4-FFF2-40B4-BE49-F238E27FC236}">
                <a16:creationId xmlns:a16="http://schemas.microsoft.com/office/drawing/2014/main" id="{C37C9602-4F3A-A81F-FFB3-27F920382192}"/>
              </a:ext>
            </a:extLst>
          </p:cNvPr>
          <p:cNvSpPr/>
          <p:nvPr/>
        </p:nvSpPr>
        <p:spPr>
          <a:xfrm>
            <a:off x="213360" y="4635340"/>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Thủ thỉ:</a:t>
            </a:r>
            <a:r>
              <a:rPr lang="en-US" sz="3200" b="1">
                <a:solidFill>
                  <a:srgbClr val="0000CC"/>
                </a:solidFill>
                <a:latin typeface="UTM Avo" panose="02040603050506020204" pitchFamily="18" charset="0"/>
                <a:cs typeface="Times New Roman" pitchFamily="18" charset="0"/>
              </a:rPr>
              <a:t> </a:t>
            </a:r>
          </a:p>
          <a:p>
            <a:pPr algn="ctr"/>
            <a:r>
              <a:rPr lang="en-US" sz="3200" b="1">
                <a:solidFill>
                  <a:srgbClr val="CC00CC"/>
                </a:solidFill>
                <a:latin typeface="UTM Avo" panose="02040603050506020204" pitchFamily="18" charset="0"/>
                <a:cs typeface="Times New Roman" pitchFamily="18" charset="0"/>
              </a:rPr>
              <a:t>Nói nhỏ nhẹ, vừa đủ nghe để tâm sự, bày tỏ tình cảm</a:t>
            </a:r>
          </a:p>
        </p:txBody>
      </p:sp>
    </p:spTree>
    <p:extLst>
      <p:ext uri="{BB962C8B-B14F-4D97-AF65-F5344CB8AC3E}">
        <p14:creationId xmlns:p14="http://schemas.microsoft.com/office/powerpoint/2010/main" val="25097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left)">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wipe(left)">
                                      <p:cBhvr>
                                        <p:cTn id="39" dur="500"/>
                                        <p:tgtEl>
                                          <p:spTgt spid="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wipe(left)">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A2DAE878-F2F3-6C54-4226-B4B28DE6184F}"/>
              </a:ext>
            </a:extLst>
          </p:cNvPr>
          <p:cNvPicPr>
            <a:picLocks noChangeAspect="1"/>
          </p:cNvPicPr>
          <p:nvPr/>
        </p:nvPicPr>
        <p:blipFill>
          <a:blip r:embed="rId3"/>
          <a:stretch>
            <a:fillRect/>
          </a:stretch>
        </p:blipFill>
        <p:spPr>
          <a:xfrm>
            <a:off x="7525513" y="185979"/>
            <a:ext cx="4727447" cy="5968501"/>
          </a:xfrm>
          <a:prstGeom prst="rect">
            <a:avLst/>
          </a:prstGeom>
          <a:ln>
            <a:noFill/>
          </a:ln>
          <a:effectLst>
            <a:softEdge rad="112500"/>
          </a:effectLst>
        </p:spPr>
      </p:pic>
      <p:sp>
        <p:nvSpPr>
          <p:cNvPr id="17" name="Hộp Văn bản 16">
            <a:extLst>
              <a:ext uri="{FF2B5EF4-FFF2-40B4-BE49-F238E27FC236}">
                <a16:creationId xmlns:a16="http://schemas.microsoft.com/office/drawing/2014/main" id="{6F1ACB40-6F57-4783-8D22-9C99273F5B74}"/>
              </a:ext>
            </a:extLst>
          </p:cNvPr>
          <p:cNvSpPr txBox="1"/>
          <p:nvPr/>
        </p:nvSpPr>
        <p:spPr>
          <a:xfrm>
            <a:off x="362674" y="642779"/>
            <a:ext cx="3660205" cy="5262979"/>
          </a:xfrm>
          <a:prstGeom prst="rect">
            <a:avLst/>
          </a:prstGeom>
          <a:solidFill>
            <a:srgbClr val="FFFFFF">
              <a:alpha val="69804"/>
            </a:srgbClr>
          </a:solidFill>
        </p:spPr>
        <p:txBody>
          <a:bodyPr wrap="square" rtlCol="0">
            <a:spAutoFit/>
          </a:bodyPr>
          <a:lstStyle/>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Hai bàn tay em </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Như hoa đầu cành</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Hoa hồng hồng nụ</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Cánh tròn ngắn xinh.</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Đêm em nằm ngủ</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 hoa ngủ cùng</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thì bên má</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ấp cạnh lòng.</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Tay em đánh răng</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Răng trắng hoa nhài.</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Tay em chải tóc</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Tóc ngời ánh mai.</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Hộp Văn bản 17">
            <a:extLst>
              <a:ext uri="{FF2B5EF4-FFF2-40B4-BE49-F238E27FC236}">
                <a16:creationId xmlns:a16="http://schemas.microsoft.com/office/drawing/2014/main" id="{CB6A130E-0425-A5DC-4A72-71D3C0F95280}"/>
              </a:ext>
            </a:extLst>
          </p:cNvPr>
          <p:cNvSpPr txBox="1"/>
          <p:nvPr/>
        </p:nvSpPr>
        <p:spPr>
          <a:xfrm>
            <a:off x="4233191" y="642778"/>
            <a:ext cx="3935931" cy="3785652"/>
          </a:xfrm>
          <a:prstGeom prst="rect">
            <a:avLst/>
          </a:prstGeom>
          <a:solidFill>
            <a:srgbClr val="FFFFFF">
              <a:alpha val="69804"/>
            </a:srgbClr>
          </a:solidFill>
        </p:spPr>
        <p:txBody>
          <a:bodyPr wrap="square" rtlCol="0">
            <a:spAutoFit/>
          </a:bodyPr>
          <a:lstStyle/>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Giờ em ngồi học</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Bàn tay siêng năng</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Nở hoa trên giấy</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Từng hàng giăng giăng.</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khi một mình</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Nhìn tay thủ thỉ:</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342900" indent="-342900">
              <a:buFontTx/>
              <a:buChar char="-"/>
            </a:pP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Em yêu em quý</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r>
              <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HUY CẬN</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cxnSp>
        <p:nvCxnSpPr>
          <p:cNvPr id="20" name="Đường nối Thẳng 19">
            <a:extLst>
              <a:ext uri="{FF2B5EF4-FFF2-40B4-BE49-F238E27FC236}">
                <a16:creationId xmlns:a16="http://schemas.microsoft.com/office/drawing/2014/main" id="{80C19B10-68AC-2C07-8A9B-B7A7B5D68209}"/>
              </a:ext>
            </a:extLst>
          </p:cNvPr>
          <p:cNvCxnSpPr/>
          <p:nvPr/>
        </p:nvCxnSpPr>
        <p:spPr>
          <a:xfrm>
            <a:off x="1844305" y="5862112"/>
            <a:ext cx="1117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4748DEAE-43E6-8EFB-382A-AA8D20BB7666}"/>
              </a:ext>
            </a:extLst>
          </p:cNvPr>
          <p:cNvCxnSpPr>
            <a:cxnSpLocks/>
          </p:cNvCxnSpPr>
          <p:nvPr/>
        </p:nvCxnSpPr>
        <p:spPr>
          <a:xfrm>
            <a:off x="5588139" y="1417943"/>
            <a:ext cx="14730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1D196385-A093-0544-1699-C6E53685FE97}"/>
              </a:ext>
            </a:extLst>
          </p:cNvPr>
          <p:cNvCxnSpPr>
            <a:cxnSpLocks/>
          </p:cNvCxnSpPr>
          <p:nvPr/>
        </p:nvCxnSpPr>
        <p:spPr>
          <a:xfrm>
            <a:off x="6079517" y="2194458"/>
            <a:ext cx="15709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BEAD2084-255F-4BB6-4830-DEA1CD93B732}"/>
              </a:ext>
            </a:extLst>
          </p:cNvPr>
          <p:cNvCxnSpPr>
            <a:cxnSpLocks/>
          </p:cNvCxnSpPr>
          <p:nvPr/>
        </p:nvCxnSpPr>
        <p:spPr>
          <a:xfrm>
            <a:off x="5588139" y="3236585"/>
            <a:ext cx="98538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Nhóm 1">
            <a:extLst>
              <a:ext uri="{FF2B5EF4-FFF2-40B4-BE49-F238E27FC236}">
                <a16:creationId xmlns:a16="http://schemas.microsoft.com/office/drawing/2014/main" id="{22CF8002-32E0-3DC0-B5E3-5BD66CFF6543}"/>
              </a:ext>
            </a:extLst>
          </p:cNvPr>
          <p:cNvGrpSpPr/>
          <p:nvPr/>
        </p:nvGrpSpPr>
        <p:grpSpPr>
          <a:xfrm>
            <a:off x="2356101" y="6108609"/>
            <a:ext cx="3872997" cy="713772"/>
            <a:chOff x="508724" y="6144228"/>
            <a:chExt cx="3872997" cy="713772"/>
          </a:xfrm>
        </p:grpSpPr>
        <p:sp>
          <p:nvSpPr>
            <p:cNvPr id="3" name="Hình chữ nhật: Góc Tròn 2">
              <a:extLst>
                <a:ext uri="{FF2B5EF4-FFF2-40B4-BE49-F238E27FC236}">
                  <a16:creationId xmlns:a16="http://schemas.microsoft.com/office/drawing/2014/main" id="{F950A178-75FF-4A6C-D89D-2785AC4E917F}"/>
                </a:ext>
              </a:extLst>
            </p:cNvPr>
            <p:cNvSpPr/>
            <p:nvPr/>
          </p:nvSpPr>
          <p:spPr>
            <a:xfrm>
              <a:off x="548471" y="6177626"/>
              <a:ext cx="383325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5">
              <a:extLst>
                <a:ext uri="{FF2B5EF4-FFF2-40B4-BE49-F238E27FC236}">
                  <a16:creationId xmlns:a16="http://schemas.microsoft.com/office/drawing/2014/main" id="{D1E2ADD9-1BBA-88F0-4C74-F2878A9D5A9C}"/>
                </a:ext>
              </a:extLst>
            </p:cNvPr>
            <p:cNvGrpSpPr/>
            <p:nvPr/>
          </p:nvGrpSpPr>
          <p:grpSpPr>
            <a:xfrm>
              <a:off x="508724" y="6144228"/>
              <a:ext cx="713772" cy="713772"/>
              <a:chOff x="508724" y="6144228"/>
              <a:chExt cx="713772" cy="713772"/>
            </a:xfrm>
          </p:grpSpPr>
          <p:sp>
            <p:nvSpPr>
              <p:cNvPr id="7" name="Hình Bầu dục 6">
                <a:extLst>
                  <a:ext uri="{FF2B5EF4-FFF2-40B4-BE49-F238E27FC236}">
                    <a16:creationId xmlns:a16="http://schemas.microsoft.com/office/drawing/2014/main" id="{975D4C7A-5115-9974-2284-0FD0AA74F8A8}"/>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ình Bầu dục 12">
                <a:extLst>
                  <a:ext uri="{FF2B5EF4-FFF2-40B4-BE49-F238E27FC236}">
                    <a16:creationId xmlns:a16="http://schemas.microsoft.com/office/drawing/2014/main" id="{364C5106-C757-69E2-420F-61E04F8B1F1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5</a:t>
                </a:r>
              </a:p>
            </p:txBody>
          </p:sp>
        </p:grpSp>
      </p:grpSp>
      <p:sp>
        <p:nvSpPr>
          <p:cNvPr id="14" name="Hộp Văn bản 13">
            <a:extLst>
              <a:ext uri="{FF2B5EF4-FFF2-40B4-BE49-F238E27FC236}">
                <a16:creationId xmlns:a16="http://schemas.microsoft.com/office/drawing/2014/main" id="{6EF7F9AE-3002-BCE2-050D-55D4B173C149}"/>
              </a:ext>
            </a:extLst>
          </p:cNvPr>
          <p:cNvSpPr txBox="1"/>
          <p:nvPr/>
        </p:nvSpPr>
        <p:spPr>
          <a:xfrm>
            <a:off x="3054139" y="6204313"/>
            <a:ext cx="3428959"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Luyện đọc nhóm</a:t>
            </a:r>
          </a:p>
        </p:txBody>
      </p:sp>
    </p:spTree>
    <p:extLst>
      <p:ext uri="{BB962C8B-B14F-4D97-AF65-F5344CB8AC3E}">
        <p14:creationId xmlns:p14="http://schemas.microsoft.com/office/powerpoint/2010/main" val="31297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B0957E7-B397-E4FD-D69C-DF854142B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779" y="828476"/>
            <a:ext cx="5716441" cy="5201047"/>
          </a:xfrm>
          <a:prstGeom prst="rect">
            <a:avLst/>
          </a:prstGeom>
        </p:spPr>
      </p:pic>
    </p:spTree>
    <p:extLst>
      <p:ext uri="{BB962C8B-B14F-4D97-AF65-F5344CB8AC3E}">
        <p14:creationId xmlns:p14="http://schemas.microsoft.com/office/powerpoint/2010/main" val="2800645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4ED3F85-60B5-0A02-B123-07F60351C7CA}"/>
              </a:ext>
            </a:extLst>
          </p:cNvPr>
          <p:cNvGrpSpPr/>
          <p:nvPr/>
        </p:nvGrpSpPr>
        <p:grpSpPr>
          <a:xfrm>
            <a:off x="3084985" y="6093337"/>
            <a:ext cx="3304230" cy="713772"/>
            <a:chOff x="508724" y="6144228"/>
            <a:chExt cx="3304230" cy="713772"/>
          </a:xfrm>
        </p:grpSpPr>
        <p:sp>
          <p:nvSpPr>
            <p:cNvPr id="3" name="Hình chữ nhật: Góc Tròn 2">
              <a:extLst>
                <a:ext uri="{FF2B5EF4-FFF2-40B4-BE49-F238E27FC236}">
                  <a16:creationId xmlns:a16="http://schemas.microsoft.com/office/drawing/2014/main" id="{1B2100B1-A195-F3EF-E151-82BA855E798D}"/>
                </a:ext>
              </a:extLst>
            </p:cNvPr>
            <p:cNvSpPr/>
            <p:nvPr/>
          </p:nvSpPr>
          <p:spPr>
            <a:xfrm>
              <a:off x="548471" y="6177626"/>
              <a:ext cx="32644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0715C3F4-A7CE-DBC3-F28A-CDA036933BBD}"/>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E30D00CA-7ADF-7541-0437-5BD6C56D7A21}"/>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65D1304E-DDBD-5514-F511-17212502210B}"/>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6</a:t>
                </a:r>
              </a:p>
            </p:txBody>
          </p:sp>
        </p:grpSp>
      </p:grpSp>
      <p:sp>
        <p:nvSpPr>
          <p:cNvPr id="17" name="Hộp Văn bản 16">
            <a:extLst>
              <a:ext uri="{FF2B5EF4-FFF2-40B4-BE49-F238E27FC236}">
                <a16:creationId xmlns:a16="http://schemas.microsoft.com/office/drawing/2014/main" id="{D184FB09-9566-36A1-3C72-54F3961710FD}"/>
              </a:ext>
            </a:extLst>
          </p:cNvPr>
          <p:cNvSpPr txBox="1"/>
          <p:nvPr/>
        </p:nvSpPr>
        <p:spPr>
          <a:xfrm>
            <a:off x="3783024" y="6189041"/>
            <a:ext cx="2682392"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toàn bài</a:t>
            </a:r>
          </a:p>
        </p:txBody>
      </p:sp>
      <p:pic>
        <p:nvPicPr>
          <p:cNvPr id="18" name="Hình ảnh 17">
            <a:extLst>
              <a:ext uri="{FF2B5EF4-FFF2-40B4-BE49-F238E27FC236}">
                <a16:creationId xmlns:a16="http://schemas.microsoft.com/office/drawing/2014/main" id="{BE122443-43B4-3830-5364-ADCA5494FF6E}"/>
              </a:ext>
            </a:extLst>
          </p:cNvPr>
          <p:cNvPicPr>
            <a:picLocks noChangeAspect="1"/>
          </p:cNvPicPr>
          <p:nvPr/>
        </p:nvPicPr>
        <p:blipFill>
          <a:blip r:embed="rId2"/>
          <a:stretch>
            <a:fillRect/>
          </a:stretch>
        </p:blipFill>
        <p:spPr>
          <a:xfrm>
            <a:off x="7525513" y="185979"/>
            <a:ext cx="4727447" cy="5968501"/>
          </a:xfrm>
          <a:prstGeom prst="rect">
            <a:avLst/>
          </a:prstGeom>
          <a:ln>
            <a:noFill/>
          </a:ln>
          <a:effectLst>
            <a:softEdge rad="112500"/>
          </a:effectLst>
        </p:spPr>
      </p:pic>
      <p:sp>
        <p:nvSpPr>
          <p:cNvPr id="19" name="Hộp Văn bản 18">
            <a:extLst>
              <a:ext uri="{FF2B5EF4-FFF2-40B4-BE49-F238E27FC236}">
                <a16:creationId xmlns:a16="http://schemas.microsoft.com/office/drawing/2014/main" id="{74DCD546-C0AD-8779-292D-D461B6CE8F6E}"/>
              </a:ext>
            </a:extLst>
          </p:cNvPr>
          <p:cNvSpPr txBox="1"/>
          <p:nvPr/>
        </p:nvSpPr>
        <p:spPr>
          <a:xfrm>
            <a:off x="362674" y="642779"/>
            <a:ext cx="3660205" cy="5262979"/>
          </a:xfrm>
          <a:prstGeom prst="rect">
            <a:avLst/>
          </a:prstGeom>
          <a:solidFill>
            <a:srgbClr val="FFFFFF">
              <a:alpha val="69804"/>
            </a:srgbClr>
          </a:solidFill>
        </p:spPr>
        <p:txBody>
          <a:bodyPr wrap="square" rtlCol="0">
            <a:spAutoFit/>
          </a:bodyPr>
          <a:lstStyle/>
          <a:p>
            <a:r>
              <a:rPr lang="en-US" sz="2400" b="1">
                <a:latin typeface="Arial-Rounded" panose="020B0500000000000000" pitchFamily="34" charset="0"/>
                <a:ea typeface="Arial-Rounded" panose="020B0500000000000000" pitchFamily="34" charset="0"/>
                <a:cs typeface="Arial-Rounded" panose="020B0500000000000000" pitchFamily="34" charset="0"/>
              </a:rPr>
              <a:t>Hai bàn tay em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Như hoa đầu cành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Hoa hồng hồng nụ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Cánh tròn ngắn xinh.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sz="2400" b="1">
              <a:latin typeface="Arial-Rounded" panose="020B0500000000000000" pitchFamily="34" charset="0"/>
              <a:ea typeface="Arial-Rounded" panose="020B0500000000000000" pitchFamily="34" charset="0"/>
              <a:cs typeface="Arial-Rounded" panose="020B0500000000000000" pitchFamily="34" charset="0"/>
            </a:endParaRPr>
          </a:p>
          <a:p>
            <a:r>
              <a:rPr lang="en-US" sz="2400" b="1">
                <a:latin typeface="Arial-Rounded" panose="020B0500000000000000" pitchFamily="34" charset="0"/>
                <a:ea typeface="Arial-Rounded" panose="020B0500000000000000" pitchFamily="34" charset="0"/>
                <a:cs typeface="Arial-Rounded" panose="020B0500000000000000" pitchFamily="34" charset="0"/>
              </a:rPr>
              <a:t>Đêm em nằm ngủ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Hai hoa ngủ cùng</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r>
              <a:rPr lang="en-US" sz="2400" b="1">
                <a:latin typeface="Arial-Rounded" panose="020B0500000000000000" pitchFamily="34" charset="0"/>
                <a:ea typeface="Arial-Rounded" panose="020B0500000000000000" pitchFamily="34" charset="0"/>
                <a:cs typeface="Arial-Rounded" panose="020B0500000000000000" pitchFamily="34" charset="0"/>
              </a:rPr>
              <a:t>Hoa thì bên má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Hoa ấp cạnh lòng.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sz="2400" b="1">
              <a:latin typeface="Arial-Rounded" panose="020B0500000000000000" pitchFamily="34" charset="0"/>
              <a:ea typeface="Arial-Rounded" panose="020B0500000000000000" pitchFamily="34" charset="0"/>
              <a:cs typeface="Arial-Rounded" panose="020B0500000000000000" pitchFamily="34" charset="0"/>
            </a:endParaRPr>
          </a:p>
          <a:p>
            <a:r>
              <a:rPr lang="en-US" sz="2400" b="1">
                <a:latin typeface="Arial-Rounded" panose="020B0500000000000000" pitchFamily="34" charset="0"/>
                <a:ea typeface="Arial-Rounded" panose="020B0500000000000000" pitchFamily="34" charset="0"/>
                <a:cs typeface="Arial-Rounded" panose="020B0500000000000000" pitchFamily="34" charset="0"/>
              </a:rPr>
              <a:t>Tay em đánh răng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Răng trắng hoa nhài.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Tay em chải tóc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Tóc ngời ánh mai.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Hộp Văn bản 19">
            <a:extLst>
              <a:ext uri="{FF2B5EF4-FFF2-40B4-BE49-F238E27FC236}">
                <a16:creationId xmlns:a16="http://schemas.microsoft.com/office/drawing/2014/main" id="{08746CD7-403F-FD53-9619-6232C9AE08CB}"/>
              </a:ext>
            </a:extLst>
          </p:cNvPr>
          <p:cNvSpPr txBox="1"/>
          <p:nvPr/>
        </p:nvSpPr>
        <p:spPr>
          <a:xfrm>
            <a:off x="4233192" y="642778"/>
            <a:ext cx="4148808" cy="3785652"/>
          </a:xfrm>
          <a:prstGeom prst="rect">
            <a:avLst/>
          </a:prstGeom>
          <a:solidFill>
            <a:srgbClr val="FFFFFF">
              <a:alpha val="69804"/>
            </a:srgbClr>
          </a:solidFill>
        </p:spPr>
        <p:txBody>
          <a:bodyPr wrap="square" rtlCol="0">
            <a:spAutoFit/>
          </a:bodyPr>
          <a:lstStyle/>
          <a:p>
            <a:r>
              <a:rPr lang="en-US" sz="2400" b="1">
                <a:latin typeface="Arial-Rounded" panose="020B0500000000000000" pitchFamily="34" charset="0"/>
                <a:ea typeface="Arial-Rounded" panose="020B0500000000000000" pitchFamily="34" charset="0"/>
                <a:cs typeface="Arial-Rounded" panose="020B0500000000000000" pitchFamily="34" charset="0"/>
              </a:rPr>
              <a:t>Giờ em ngồi học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Bàn tay siêng năng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Nở hoa trên giấy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Từng hàng giăng giăng.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sz="2400" b="1">
              <a:latin typeface="Arial-Rounded" panose="020B0500000000000000" pitchFamily="34" charset="0"/>
              <a:ea typeface="Arial-Rounded" panose="020B0500000000000000" pitchFamily="34" charset="0"/>
              <a:cs typeface="Arial-Rounded" panose="020B0500000000000000" pitchFamily="34" charset="0"/>
            </a:endParaRPr>
          </a:p>
          <a:p>
            <a:r>
              <a:rPr lang="en-US" sz="2400" b="1">
                <a:latin typeface="Arial-Rounded" panose="020B0500000000000000" pitchFamily="34" charset="0"/>
                <a:ea typeface="Arial-Rounded" panose="020B0500000000000000" pitchFamily="34" charset="0"/>
                <a:cs typeface="Arial-Rounded" panose="020B0500000000000000" pitchFamily="34" charset="0"/>
              </a:rPr>
              <a:t>Có khi một mình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Nhìn tay thủ thỉ: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342900" indent="-342900">
              <a:buFontTx/>
              <a:buChar char="-"/>
            </a:pPr>
            <a:r>
              <a:rPr lang="en-US" sz="2400" b="1">
                <a:latin typeface="Arial-Rounded" panose="020B0500000000000000" pitchFamily="34" charset="0"/>
                <a:ea typeface="Arial-Rounded" panose="020B0500000000000000" pitchFamily="34" charset="0"/>
                <a:cs typeface="Arial-Rounded" panose="020B0500000000000000" pitchFamily="34" charset="0"/>
              </a:rPr>
              <a:t>Em yêu em quý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a:latin typeface="Arial-Rounded" panose="020B0500000000000000" pitchFamily="34" charset="0"/>
                <a:ea typeface="Arial-Rounded" panose="020B0500000000000000" pitchFamily="34" charset="0"/>
                <a:cs typeface="Arial-Rounded" panose="020B0500000000000000" pitchFamily="34" charset="0"/>
              </a:rPr>
              <a:t>Hai bàn tay em. </a:t>
            </a: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r"/>
            <a:r>
              <a:rPr lang="en-US" sz="2400" b="1">
                <a:latin typeface="Arial-Rounded" panose="020B0500000000000000" pitchFamily="34" charset="0"/>
                <a:ea typeface="Arial-Rounded" panose="020B0500000000000000" pitchFamily="34" charset="0"/>
                <a:cs typeface="Arial-Rounded" panose="020B0500000000000000" pitchFamily="34" charset="0"/>
              </a:rPr>
              <a:t>HUY CẬN</a:t>
            </a:r>
          </a:p>
        </p:txBody>
      </p:sp>
      <p:sp>
        <p:nvSpPr>
          <p:cNvPr id="21" name="Hộp Văn bản 20">
            <a:extLst>
              <a:ext uri="{FF2B5EF4-FFF2-40B4-BE49-F238E27FC236}">
                <a16:creationId xmlns:a16="http://schemas.microsoft.com/office/drawing/2014/main" id="{C3209A11-6FC6-A6D2-F999-5349225A36A0}"/>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cxnSp>
        <p:nvCxnSpPr>
          <p:cNvPr id="22" name="Đường nối Thẳng 21">
            <a:extLst>
              <a:ext uri="{FF2B5EF4-FFF2-40B4-BE49-F238E27FC236}">
                <a16:creationId xmlns:a16="http://schemas.microsoft.com/office/drawing/2014/main" id="{CC9B3825-FB98-4663-8D54-DDE46204B31D}"/>
              </a:ext>
            </a:extLst>
          </p:cNvPr>
          <p:cNvCxnSpPr/>
          <p:nvPr/>
        </p:nvCxnSpPr>
        <p:spPr>
          <a:xfrm>
            <a:off x="1825897" y="5808514"/>
            <a:ext cx="1117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5449D849-C3F7-0871-E28F-85FB408892B6}"/>
              </a:ext>
            </a:extLst>
          </p:cNvPr>
          <p:cNvCxnSpPr>
            <a:cxnSpLocks/>
          </p:cNvCxnSpPr>
          <p:nvPr/>
        </p:nvCxnSpPr>
        <p:spPr>
          <a:xfrm>
            <a:off x="5557659" y="1428103"/>
            <a:ext cx="14730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1E8FA7CA-B7EB-AFCD-D7DC-136236572F8E}"/>
              </a:ext>
            </a:extLst>
          </p:cNvPr>
          <p:cNvCxnSpPr>
            <a:cxnSpLocks/>
          </p:cNvCxnSpPr>
          <p:nvPr/>
        </p:nvCxnSpPr>
        <p:spPr>
          <a:xfrm>
            <a:off x="6069357" y="2194458"/>
            <a:ext cx="15709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DA7ACC65-C5AA-609D-C685-72E3423F50BC}"/>
              </a:ext>
            </a:extLst>
          </p:cNvPr>
          <p:cNvCxnSpPr>
            <a:cxnSpLocks/>
          </p:cNvCxnSpPr>
          <p:nvPr/>
        </p:nvCxnSpPr>
        <p:spPr>
          <a:xfrm>
            <a:off x="5726023" y="3256905"/>
            <a:ext cx="73995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39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842108-84D1-4E33-E2FC-9CF0E0A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362" y="1259357"/>
            <a:ext cx="6323276" cy="4339286"/>
          </a:xfrm>
          <a:prstGeom prst="rect">
            <a:avLst/>
          </a:prstGeom>
        </p:spPr>
      </p:pic>
    </p:spTree>
    <p:extLst>
      <p:ext uri="{BB962C8B-B14F-4D97-AF65-F5344CB8AC3E}">
        <p14:creationId xmlns:p14="http://schemas.microsoft.com/office/powerpoint/2010/main" val="4138060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a:effectLst/>
                <a:latin typeface="AvantGarde" panose="00000400000000000000" pitchFamily="2" charset="0"/>
                <a:ea typeface="AvantGarde" panose="00000400000000000000" pitchFamily="2" charset="0"/>
                <a:cs typeface="AvantGarde" panose="00000400000000000000" pitchFamily="2" charset="0"/>
              </a:rPr>
              <a:t>Hai bàn tay của bạn nhỏ đẹp như thế nào? </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1">
            <a:extLst>
              <a:ext uri="{FF2B5EF4-FFF2-40B4-BE49-F238E27FC236}">
                <a16:creationId xmlns:a16="http://schemas.microsoft.com/office/drawing/2014/main" id="{182BF6A9-3BC6-4929-A0A6-62CF9EAF4FE3}"/>
              </a:ext>
            </a:extLst>
          </p:cNvPr>
          <p:cNvSpPr/>
          <p:nvPr/>
        </p:nvSpPr>
        <p:spPr>
          <a:xfrm>
            <a:off x="505831" y="2739878"/>
            <a:ext cx="11180338" cy="2862322"/>
          </a:xfrm>
          <a:prstGeom prst="rect">
            <a:avLst/>
          </a:prstGeom>
        </p:spPr>
        <p:txBody>
          <a:bodyPr wrap="square">
            <a:spAutoFit/>
          </a:bodyPr>
          <a:lstStyle/>
          <a:p>
            <a:pPr algn="ctr"/>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Hai bàn tay của bạn nhỏ đẹp như nụ hoa hồng.</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Hai bàn tay em </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Như hoa đầu cành</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Hoa hồng hồng nụ</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Cánh tròn ngón xinh. </a:t>
            </a:r>
          </a:p>
        </p:txBody>
      </p:sp>
    </p:spTree>
    <p:extLst>
      <p:ext uri="{BB962C8B-B14F-4D97-AF65-F5344CB8AC3E}">
        <p14:creationId xmlns:p14="http://schemas.microsoft.com/office/powerpoint/2010/main" val="28080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a:effectLst/>
                <a:latin typeface="AvantGarde" panose="00000400000000000000" pitchFamily="2" charset="0"/>
                <a:ea typeface="AvantGarde" panose="00000400000000000000" pitchFamily="2" charset="0"/>
                <a:cs typeface="AvantGarde" panose="00000400000000000000" pitchFamily="2" charset="0"/>
              </a:rPr>
              <a:t>Hai bàn tay thân thiết với bạn nhỏ như thế nào?</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40">
            <a:extLst>
              <a:ext uri="{FF2B5EF4-FFF2-40B4-BE49-F238E27FC236}">
                <a16:creationId xmlns:a16="http://schemas.microsoft.com/office/drawing/2014/main" id="{53991AC5-D470-0FAF-6F86-A4ED052A1764}"/>
              </a:ext>
            </a:extLst>
          </p:cNvPr>
          <p:cNvSpPr/>
          <p:nvPr/>
        </p:nvSpPr>
        <p:spPr>
          <a:xfrm>
            <a:off x="1392885" y="2739878"/>
            <a:ext cx="10210801" cy="2862322"/>
          </a:xfrm>
          <a:prstGeom prst="rect">
            <a:avLst/>
          </a:prstGeom>
        </p:spPr>
        <p:txBody>
          <a:bodyPr wrap="square">
            <a:spAutoFit/>
          </a:bodyPr>
          <a:lstStyle/>
          <a:p>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Hai bàn tay rất thân thiết với bạn nhỏ: </a:t>
            </a:r>
          </a:p>
          <a:p>
            <a:pPr lvl="5"/>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Đêm em nằm ngủ </a:t>
            </a:r>
          </a:p>
          <a:p>
            <a:pPr lvl="5"/>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Hai hoa ngủ cùng </a:t>
            </a:r>
          </a:p>
          <a:p>
            <a:pPr lvl="5"/>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Hoa thì bên má</a:t>
            </a:r>
          </a:p>
          <a:p>
            <a:pPr lvl="5"/>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Hoa ấp cạnh lòng.</a:t>
            </a:r>
          </a:p>
        </p:txBody>
      </p:sp>
    </p:spTree>
    <p:extLst>
      <p:ext uri="{BB962C8B-B14F-4D97-AF65-F5344CB8AC3E}">
        <p14:creationId xmlns:p14="http://schemas.microsoft.com/office/powerpoint/2010/main" val="19904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11C1A2-C518-48C1-BA19-E9631310418F}"/>
              </a:ext>
            </a:extLst>
          </p:cNvPr>
          <p:cNvSpPr txBox="1"/>
          <p:nvPr/>
        </p:nvSpPr>
        <p:spPr>
          <a:xfrm>
            <a:off x="3386199" y="2774417"/>
            <a:ext cx="8260080" cy="830997"/>
          </a:xfrm>
          <a:prstGeom prst="rect">
            <a:avLst/>
          </a:prstGeom>
          <a:noFill/>
        </p:spPr>
        <p:txBody>
          <a:bodyPr wrap="square" rtlCol="0">
            <a:spAutoFit/>
          </a:bodyPr>
          <a:lstStyle/>
          <a:p>
            <a:pPr algn="ctr"/>
            <a:r>
              <a:rPr lang="en-US" sz="4800" b="1">
                <a:latin typeface="#9Slide04 SFU Belle" panose="00000400000000000000" pitchFamily="2" charset="0"/>
              </a:rPr>
              <a:t>Bài đọc: Hai bàn tay em</a:t>
            </a:r>
            <a:endParaRPr lang="en-US" sz="4800" b="1" dirty="0">
              <a:latin typeface="#9Slide04 SFU Belle" panose="00000400000000000000" pitchFamily="2" charset="0"/>
            </a:endParaRPr>
          </a:p>
        </p:txBody>
      </p:sp>
      <p:pic>
        <p:nvPicPr>
          <p:cNvPr id="9" name="Picture 8" descr="A picture containing text, vector graphics&#10;&#10;Description automatically generated">
            <a:extLst>
              <a:ext uri="{FF2B5EF4-FFF2-40B4-BE49-F238E27FC236}">
                <a16:creationId xmlns:a16="http://schemas.microsoft.com/office/drawing/2014/main" id="{FF1C9D50-B2FD-17C2-C096-19C096AEF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20" y="3898539"/>
            <a:ext cx="2491071" cy="2779249"/>
          </a:xfrm>
          <a:prstGeom prst="rect">
            <a:avLst/>
          </a:prstGeom>
        </p:spPr>
      </p:pic>
      <p:pic>
        <p:nvPicPr>
          <p:cNvPr id="11" name="Picture 10" descr="A cartoon of a child&#10;&#10;Description automatically generated with low confidence">
            <a:extLst>
              <a:ext uri="{FF2B5EF4-FFF2-40B4-BE49-F238E27FC236}">
                <a16:creationId xmlns:a16="http://schemas.microsoft.com/office/drawing/2014/main" id="{9219E0F9-3FD1-1CCD-E0D7-CCE5D63FF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022" y="3898539"/>
            <a:ext cx="2698892" cy="2463362"/>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5D23236B-492E-47F4-DB77-084319954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117" y="4533084"/>
            <a:ext cx="2274938" cy="2144704"/>
          </a:xfrm>
          <a:prstGeom prst="rect">
            <a:avLst/>
          </a:prstGeom>
        </p:spPr>
      </p:pic>
      <p:pic>
        <p:nvPicPr>
          <p:cNvPr id="6" name="Picture 5">
            <a:extLst>
              <a:ext uri="{FF2B5EF4-FFF2-40B4-BE49-F238E27FC236}">
                <a16:creationId xmlns:a16="http://schemas.microsoft.com/office/drawing/2014/main" id="{4A41424C-060D-4F2A-AB67-188A996F234D}"/>
              </a:ext>
            </a:extLst>
          </p:cNvPr>
          <p:cNvPicPr>
            <a:picLocks noChangeAspect="1"/>
          </p:cNvPicPr>
          <p:nvPr/>
        </p:nvPicPr>
        <p:blipFill>
          <a:blip r:embed="rId5"/>
          <a:stretch>
            <a:fillRect/>
          </a:stretch>
        </p:blipFill>
        <p:spPr>
          <a:xfrm>
            <a:off x="0" y="-15034"/>
            <a:ext cx="1411642" cy="2931854"/>
          </a:xfrm>
          <a:prstGeom prst="rect">
            <a:avLst/>
          </a:prstGeom>
        </p:spPr>
      </p:pic>
      <p:sp>
        <p:nvSpPr>
          <p:cNvPr id="2" name="TextBox 4">
            <a:extLst>
              <a:ext uri="{FF2B5EF4-FFF2-40B4-BE49-F238E27FC236}">
                <a16:creationId xmlns:a16="http://schemas.microsoft.com/office/drawing/2014/main" id="{EDC28943-EF19-8D99-3911-2E5C6314FF40}"/>
              </a:ext>
            </a:extLst>
          </p:cNvPr>
          <p:cNvSpPr txBox="1"/>
          <p:nvPr/>
        </p:nvSpPr>
        <p:spPr>
          <a:xfrm>
            <a:off x="203232" y="2670242"/>
            <a:ext cx="1014423" cy="1569660"/>
          </a:xfrm>
          <a:prstGeom prst="rect">
            <a:avLst/>
          </a:prstGeom>
          <a:noFill/>
        </p:spPr>
        <p:txBody>
          <a:bodyPr wrap="square" rtlCol="0">
            <a:spAutoFit/>
          </a:bodyPr>
          <a:lstStyle/>
          <a:p>
            <a:pPr algn="ctr"/>
            <a:r>
              <a:rPr lang="en-US" sz="9600" b="1">
                <a:ln w="38100">
                  <a:solidFill>
                    <a:schemeClr val="bg1"/>
                  </a:solidFill>
                </a:ln>
                <a:latin typeface="HP-087" panose="020B0803050302020204" pitchFamily="34" charset="0"/>
              </a:rPr>
              <a:t>6</a:t>
            </a:r>
            <a:endParaRPr lang="en-US" sz="9600" b="1" dirty="0">
              <a:ln w="38100">
                <a:solidFill>
                  <a:schemeClr val="bg1"/>
                </a:solidFill>
              </a:ln>
              <a:latin typeface="HP-087" panose="020B0803050302020204" pitchFamily="34" charset="0"/>
            </a:endParaRPr>
          </a:p>
        </p:txBody>
      </p:sp>
    </p:spTree>
    <p:extLst>
      <p:ext uri="{BB962C8B-B14F-4D97-AF65-F5344CB8AC3E}">
        <p14:creationId xmlns:p14="http://schemas.microsoft.com/office/powerpoint/2010/main" val="212081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a:t>
            </a:r>
            <a:r>
              <a:rPr lang="en-US" sz="3600">
                <a:effectLst/>
                <a:latin typeface="AvantGarde" panose="00000400000000000000" pitchFamily="2" charset="0"/>
                <a:ea typeface="AvantGarde" panose="00000400000000000000" pitchFamily="2" charset="0"/>
                <a:cs typeface="AvantGarde" panose="00000400000000000000" pitchFamily="2" charset="0"/>
              </a:rPr>
              <a:t>Hằng ngày, hai bàn tay làm những việc gì? </a:t>
            </a:r>
            <a:endParaRPr lang="en-US" sz="3600" b="1">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1">
            <a:extLst>
              <a:ext uri="{FF2B5EF4-FFF2-40B4-BE49-F238E27FC236}">
                <a16:creationId xmlns:a16="http://schemas.microsoft.com/office/drawing/2014/main" id="{D39D09C3-A4F3-E45E-3C90-6827C20D5A9C}"/>
              </a:ext>
            </a:extLst>
          </p:cNvPr>
          <p:cNvSpPr/>
          <p:nvPr/>
        </p:nvSpPr>
        <p:spPr>
          <a:xfrm>
            <a:off x="529771" y="2739878"/>
            <a:ext cx="11132458" cy="2862322"/>
          </a:xfrm>
          <a:prstGeom prst="rect">
            <a:avLst/>
          </a:prstGeom>
        </p:spPr>
        <p:txBody>
          <a:bodyPr wrap="square">
            <a:spAutoFit/>
          </a:bodyPr>
          <a:lstStyle/>
          <a:p>
            <a:pPr algn="just"/>
            <a:r>
              <a:rPr lang="nl-NL" sz="360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Hai bàn tay giúp bạn nhỏ đánh răng, viết chữ.</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Tay em đánh răng </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Răng trắng hoa nhài. </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Tay em chải tóc </a:t>
            </a:r>
          </a:p>
          <a:p>
            <a:pPr lvl="6"/>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Tóc ngời ánh mai.</a:t>
            </a:r>
          </a:p>
        </p:txBody>
      </p:sp>
    </p:spTree>
    <p:extLst>
      <p:ext uri="{BB962C8B-B14F-4D97-AF65-F5344CB8AC3E}">
        <p14:creationId xmlns:p14="http://schemas.microsoft.com/office/powerpoint/2010/main" val="34784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139687"/>
            <a:ext cx="103419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a:t>
            </a:r>
            <a:r>
              <a:rPr lang="en-US" sz="3600">
                <a:effectLst/>
                <a:latin typeface="AvantGarde" panose="00000400000000000000" pitchFamily="2" charset="0"/>
                <a:ea typeface="AvantGarde" panose="00000400000000000000" pitchFamily="2" charset="0"/>
                <a:cs typeface="AvantGarde" panose="00000400000000000000" pitchFamily="2" charset="0"/>
              </a:rPr>
              <a:t>Khổ thơ nào cho biết bạn nhỏ rất yêu quý hai bàn tay của mình? </a:t>
            </a:r>
          </a:p>
        </p:txBody>
      </p:sp>
      <p:sp>
        <p:nvSpPr>
          <p:cNvPr id="2" name="Rectangle 40">
            <a:extLst>
              <a:ext uri="{FF2B5EF4-FFF2-40B4-BE49-F238E27FC236}">
                <a16:creationId xmlns:a16="http://schemas.microsoft.com/office/drawing/2014/main" id="{4AD3AF16-403D-1619-306A-7DDB6CB78F56}"/>
              </a:ext>
            </a:extLst>
          </p:cNvPr>
          <p:cNvSpPr/>
          <p:nvPr/>
        </p:nvSpPr>
        <p:spPr>
          <a:xfrm>
            <a:off x="791881" y="2456129"/>
            <a:ext cx="11124348" cy="3416320"/>
          </a:xfrm>
          <a:prstGeom prst="rect">
            <a:avLst/>
          </a:prstGeom>
        </p:spPr>
        <p:txBody>
          <a:bodyPr wrap="square">
            <a:spAutoFit/>
          </a:bodyPr>
          <a:lstStyle/>
          <a:p>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Khổ thơ 5 cho biết bạn nhỏ rất yêu quỷ hai bàn tay của mình: </a:t>
            </a:r>
          </a:p>
          <a:p>
            <a:pPr lvl="7"/>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Có khi một mình </a:t>
            </a:r>
          </a:p>
          <a:p>
            <a:pPr lvl="7"/>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Nhìn tay thủ thỉ</a:t>
            </a:r>
          </a:p>
          <a:p>
            <a:pPr lvl="7"/>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Em yêu em quý </a:t>
            </a:r>
          </a:p>
          <a:p>
            <a:pPr lvl="7"/>
            <a:r>
              <a:rPr lang="en-US" sz="3600">
                <a:solidFill>
                  <a:srgbClr val="0070C0"/>
                </a:solidFill>
                <a:latin typeface="AvantGarde" panose="00000400000000000000" pitchFamily="2" charset="0"/>
                <a:ea typeface="AvantGarde" panose="00000400000000000000" pitchFamily="2" charset="0"/>
                <a:cs typeface="AvantGarde" panose="00000400000000000000" pitchFamily="2" charset="0"/>
              </a:rPr>
              <a:t>Hai bàn tay em.</a:t>
            </a:r>
          </a:p>
        </p:txBody>
      </p:sp>
    </p:spTree>
    <p:extLst>
      <p:ext uri="{BB962C8B-B14F-4D97-AF65-F5344CB8AC3E}">
        <p14:creationId xmlns:p14="http://schemas.microsoft.com/office/powerpoint/2010/main" val="34689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5F2C45BB-A883-B669-C25D-A11E2845103F}"/>
              </a:ext>
            </a:extLst>
          </p:cNvPr>
          <p:cNvPicPr>
            <a:picLocks noChangeAspect="1"/>
          </p:cNvPicPr>
          <p:nvPr/>
        </p:nvPicPr>
        <p:blipFill>
          <a:blip r:embed="rId3"/>
          <a:stretch>
            <a:fillRect/>
          </a:stretch>
        </p:blipFill>
        <p:spPr>
          <a:xfrm>
            <a:off x="7525513" y="185979"/>
            <a:ext cx="4727447" cy="5968501"/>
          </a:xfrm>
          <a:prstGeom prst="rect">
            <a:avLst/>
          </a:prstGeom>
          <a:ln>
            <a:noFill/>
          </a:ln>
          <a:effectLst>
            <a:softEdge rad="112500"/>
          </a:effectLst>
        </p:spPr>
      </p:pic>
      <p:sp>
        <p:nvSpPr>
          <p:cNvPr id="4" name="Hộp Văn bản 3">
            <a:extLst>
              <a:ext uri="{FF2B5EF4-FFF2-40B4-BE49-F238E27FC236}">
                <a16:creationId xmlns:a16="http://schemas.microsoft.com/office/drawing/2014/main" id="{BB7666CA-3460-5DDD-4275-CD3590F225FF}"/>
              </a:ext>
            </a:extLst>
          </p:cNvPr>
          <p:cNvSpPr txBox="1"/>
          <p:nvPr/>
        </p:nvSpPr>
        <p:spPr>
          <a:xfrm>
            <a:off x="623619" y="657902"/>
            <a:ext cx="7025410" cy="5262979"/>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Như hoa đầu cành</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hồng hồng nụ</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Cánh tròn ngắn xinh.</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lvl="4"/>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Đêm em nằm ngủ</a:t>
            </a:r>
          </a:p>
          <a:p>
            <a:pPr lvl="4"/>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hoa ngủ cùng</a:t>
            </a:r>
          </a:p>
          <a:p>
            <a:pPr lvl="4"/>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thì bên má</a:t>
            </a:r>
          </a:p>
          <a:p>
            <a:pPr lvl="4"/>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ấp cạnh lòng.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pPr lvl="8"/>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Tay em đánh răng</a:t>
            </a:r>
          </a:p>
          <a:p>
            <a:pPr lvl="8"/>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Răng trắng hoa nhài.</a:t>
            </a:r>
          </a:p>
          <a:p>
            <a:pPr lvl="8"/>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Tay em chải tóc</a:t>
            </a:r>
          </a:p>
          <a:p>
            <a:pPr lvl="8"/>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Tóc ngời ánh mai.</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11571"/>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grpSp>
        <p:nvGrpSpPr>
          <p:cNvPr id="12" name="Nhóm 11">
            <a:extLst>
              <a:ext uri="{FF2B5EF4-FFF2-40B4-BE49-F238E27FC236}">
                <a16:creationId xmlns:a16="http://schemas.microsoft.com/office/drawing/2014/main" id="{887D5586-145A-7610-C11B-130FD5EC079B}"/>
              </a:ext>
            </a:extLst>
          </p:cNvPr>
          <p:cNvGrpSpPr/>
          <p:nvPr/>
        </p:nvGrpSpPr>
        <p:grpSpPr>
          <a:xfrm>
            <a:off x="423199" y="5323909"/>
            <a:ext cx="2884548" cy="713772"/>
            <a:chOff x="508724" y="6144228"/>
            <a:chExt cx="2884548" cy="713772"/>
          </a:xfrm>
        </p:grpSpPr>
        <p:sp>
          <p:nvSpPr>
            <p:cNvPr id="11" name="Hình chữ nhật: Góc Tròn 10">
              <a:extLst>
                <a:ext uri="{FF2B5EF4-FFF2-40B4-BE49-F238E27FC236}">
                  <a16:creationId xmlns:a16="http://schemas.microsoft.com/office/drawing/2014/main"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a:t>
                </a:r>
              </a:p>
            </p:txBody>
          </p:sp>
        </p:grpSp>
      </p:grpSp>
      <p:sp>
        <p:nvSpPr>
          <p:cNvPr id="13" name="Hộp Văn bản 12">
            <a:extLst>
              <a:ext uri="{FF2B5EF4-FFF2-40B4-BE49-F238E27FC236}">
                <a16:creationId xmlns:a16="http://schemas.microsoft.com/office/drawing/2014/main" id="{AE6DFBBC-8D86-B6C0-2D0B-11AB4252BA06}"/>
              </a:ext>
            </a:extLst>
          </p:cNvPr>
          <p:cNvSpPr txBox="1"/>
          <p:nvPr/>
        </p:nvSpPr>
        <p:spPr>
          <a:xfrm>
            <a:off x="1203056" y="5410281"/>
            <a:ext cx="2038605"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Học thuộc</a:t>
            </a:r>
          </a:p>
        </p:txBody>
      </p:sp>
      <p:sp>
        <p:nvSpPr>
          <p:cNvPr id="2" name="Hình chữ nhật 1">
            <a:extLst>
              <a:ext uri="{FF2B5EF4-FFF2-40B4-BE49-F238E27FC236}">
                <a16:creationId xmlns:a16="http://schemas.microsoft.com/office/drawing/2014/main" id="{4A169C09-1409-D608-DEE4-2A04D13BC9B7}"/>
              </a:ext>
            </a:extLst>
          </p:cNvPr>
          <p:cNvSpPr/>
          <p:nvPr/>
        </p:nvSpPr>
        <p:spPr>
          <a:xfrm>
            <a:off x="623619" y="1066800"/>
            <a:ext cx="2618042"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98EB2F8C-2EF8-4FA8-04E2-95EE64F451BE}"/>
              </a:ext>
            </a:extLst>
          </p:cNvPr>
          <p:cNvSpPr/>
          <p:nvPr/>
        </p:nvSpPr>
        <p:spPr>
          <a:xfrm>
            <a:off x="689705" y="1841457"/>
            <a:ext cx="2830928" cy="411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a:extLst>
              <a:ext uri="{FF2B5EF4-FFF2-40B4-BE49-F238E27FC236}">
                <a16:creationId xmlns:a16="http://schemas.microsoft.com/office/drawing/2014/main" id="{A2158542-8085-9140-A578-EAFF92A61FC2}"/>
              </a:ext>
            </a:extLst>
          </p:cNvPr>
          <p:cNvSpPr/>
          <p:nvPr/>
        </p:nvSpPr>
        <p:spPr>
          <a:xfrm>
            <a:off x="2401711" y="2912060"/>
            <a:ext cx="2618042"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chữ nhật 14">
            <a:extLst>
              <a:ext uri="{FF2B5EF4-FFF2-40B4-BE49-F238E27FC236}">
                <a16:creationId xmlns:a16="http://schemas.microsoft.com/office/drawing/2014/main" id="{68DDA18E-E179-81DD-F7B7-9F139B3D48BD}"/>
              </a:ext>
            </a:extLst>
          </p:cNvPr>
          <p:cNvSpPr/>
          <p:nvPr/>
        </p:nvSpPr>
        <p:spPr>
          <a:xfrm>
            <a:off x="2488523" y="3602251"/>
            <a:ext cx="2618042"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15">
            <a:extLst>
              <a:ext uri="{FF2B5EF4-FFF2-40B4-BE49-F238E27FC236}">
                <a16:creationId xmlns:a16="http://schemas.microsoft.com/office/drawing/2014/main" id="{1A4BD26F-3745-2EC1-0ABA-680BBA9835DE}"/>
              </a:ext>
            </a:extLst>
          </p:cNvPr>
          <p:cNvSpPr/>
          <p:nvPr/>
        </p:nvSpPr>
        <p:spPr>
          <a:xfrm>
            <a:off x="4233134" y="4727142"/>
            <a:ext cx="2975385" cy="433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16">
            <a:extLst>
              <a:ext uri="{FF2B5EF4-FFF2-40B4-BE49-F238E27FC236}">
                <a16:creationId xmlns:a16="http://schemas.microsoft.com/office/drawing/2014/main" id="{3099FE07-07B1-FE8F-85AC-4A576B72E409}"/>
              </a:ext>
            </a:extLst>
          </p:cNvPr>
          <p:cNvSpPr/>
          <p:nvPr/>
        </p:nvSpPr>
        <p:spPr>
          <a:xfrm>
            <a:off x="4259728" y="5500497"/>
            <a:ext cx="2975385" cy="433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44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par>
                          <p:cTn id="37" fill="hold">
                            <p:stCondLst>
                              <p:cond delay="2500"/>
                            </p:stCondLst>
                            <p:childTnLst>
                              <p:par>
                                <p:cTn id="38" presetID="14" presetClass="entr" presetSubtype="1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xit" presetSubtype="10" fill="hold" grpId="0" nodeType="clickEffect">
                                  <p:stCondLst>
                                    <p:cond delay="0"/>
                                  </p:stCondLst>
                                  <p:childTnLst>
                                    <p:animEffect transition="out" filter="randombar(horizontal)">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2" grpId="0" animBg="1"/>
      <p:bldP spid="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CA6FEBCB-77D7-5EB1-2D13-C6A562E811F4}"/>
              </a:ext>
            </a:extLst>
          </p:cNvPr>
          <p:cNvGrpSpPr/>
          <p:nvPr/>
        </p:nvGrpSpPr>
        <p:grpSpPr>
          <a:xfrm>
            <a:off x="1922799" y="1283265"/>
            <a:ext cx="8773438" cy="4563537"/>
            <a:chOff x="6418599" y="4636134"/>
            <a:chExt cx="8773438" cy="4563537"/>
          </a:xfrm>
        </p:grpSpPr>
        <p:pic>
          <p:nvPicPr>
            <p:cNvPr id="4" name="Picture 16" descr="Frame Border Transparent PNG Gold Image​ | Gallery Yopriceville -  High-Quality Images and Transparent… | Clip art frames borders, Frame  border design, Frame clipart">
              <a:extLst>
                <a:ext uri="{FF2B5EF4-FFF2-40B4-BE49-F238E27FC236}">
                  <a16:creationId xmlns:a16="http://schemas.microsoft.com/office/drawing/2014/main" id="{114F0A3A-DA61-2E69-D921-F821B393A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23549" y="2531184"/>
              <a:ext cx="4563537" cy="8773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611219AF-786E-F931-F781-1B479ADF395E}"/>
                </a:ext>
              </a:extLst>
            </p:cNvPr>
            <p:cNvSpPr/>
            <p:nvPr/>
          </p:nvSpPr>
          <p:spPr>
            <a:xfrm>
              <a:off x="7190934" y="5349172"/>
              <a:ext cx="7228766" cy="3137462"/>
            </a:xfrm>
            <a:prstGeom prst="rect">
              <a:avLst/>
            </a:prstGeom>
          </p:spPr>
          <p:txBody>
            <a:bodyPr wrap="square">
              <a:spAutoFit/>
            </a:bodyPr>
            <a:lstStyle/>
            <a:p>
              <a:pPr algn="just">
                <a:lnSpc>
                  <a:spcPct val="120000"/>
                </a:lnSpc>
              </a:pPr>
              <a:r>
                <a:rPr lang="en-US" sz="2800" b="1">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Hai bàn tay là bạn của em. Hai bàn tay rất đẹp, rất dễ thương, rất có ích và đáng yêu. Nhà thơ Huy Cận gọi hai bàn tay ấy là hai bông hoa. Vì vậy mà bốn khổ thơ đầu trong bài thơ của ông đều lặp lại ít nhất một lần từ hoa.</a:t>
              </a:r>
              <a:endParaRPr lang="en-US" sz="28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7" name="Hình ảnh 6" descr="Ảnh có chứa người máy&#10;&#10;Mô tả được tạo tự động">
            <a:extLst>
              <a:ext uri="{FF2B5EF4-FFF2-40B4-BE49-F238E27FC236}">
                <a16:creationId xmlns:a16="http://schemas.microsoft.com/office/drawing/2014/main" id="{EDEF2854-40D2-E193-517C-434EE4D10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33" y="2942103"/>
            <a:ext cx="3383314" cy="3683911"/>
          </a:xfrm>
          <a:prstGeom prst="rect">
            <a:avLst/>
          </a:prstGeom>
        </p:spPr>
      </p:pic>
      <p:grpSp>
        <p:nvGrpSpPr>
          <p:cNvPr id="9" name="Nhóm 8">
            <a:extLst>
              <a:ext uri="{FF2B5EF4-FFF2-40B4-BE49-F238E27FC236}">
                <a16:creationId xmlns:a16="http://schemas.microsoft.com/office/drawing/2014/main" id="{D01F23DD-DD35-EFE4-AC37-14C50EF2ED7D}"/>
              </a:ext>
            </a:extLst>
          </p:cNvPr>
          <p:cNvGrpSpPr/>
          <p:nvPr/>
        </p:nvGrpSpPr>
        <p:grpSpPr>
          <a:xfrm>
            <a:off x="4659099" y="304800"/>
            <a:ext cx="3300838" cy="707886"/>
            <a:chOff x="4659099" y="304800"/>
            <a:chExt cx="3300838" cy="707886"/>
          </a:xfrm>
        </p:grpSpPr>
        <p:sp>
          <p:nvSpPr>
            <p:cNvPr id="2" name="Rectangle 41">
              <a:extLst>
                <a:ext uri="{FF2B5EF4-FFF2-40B4-BE49-F238E27FC236}">
                  <a16:creationId xmlns:a16="http://schemas.microsoft.com/office/drawing/2014/main" id="{17EC02BA-8FD3-1663-F8DD-7402BF9F01D0}"/>
                </a:ext>
              </a:extLst>
            </p:cNvPr>
            <p:cNvSpPr/>
            <p:nvPr/>
          </p:nvSpPr>
          <p:spPr>
            <a:xfrm>
              <a:off x="4659099" y="304800"/>
              <a:ext cx="3300838" cy="707886"/>
            </a:xfrm>
            <a:prstGeom prst="rect">
              <a:avLst/>
            </a:prstGeom>
          </p:spPr>
          <p:txBody>
            <a:bodyPr wrap="square">
              <a:spAutoFit/>
            </a:bodyPr>
            <a:lstStyle/>
            <a:p>
              <a:pPr algn="ctr"/>
              <a:r>
                <a:rPr lang="en-US" sz="4000" b="1">
                  <a:ln w="190500">
                    <a:solidFill>
                      <a:srgbClr val="FF0000"/>
                    </a:solidFill>
                  </a:ln>
                  <a:solidFill>
                    <a:srgbClr val="FF0000">
                      <a:alpha val="96000"/>
                    </a:srgbClr>
                  </a:solidFill>
                  <a:latin typeface="AvantGarde" panose="00000400000000000000" pitchFamily="2" charset="0"/>
                  <a:ea typeface="AvantGarde" panose="00000400000000000000" pitchFamily="2" charset="0"/>
                  <a:cs typeface="AvantGarde" panose="00000400000000000000" pitchFamily="2" charset="0"/>
                </a:rPr>
                <a:t>NỘI DUNG</a:t>
              </a:r>
            </a:p>
          </p:txBody>
        </p:sp>
        <p:sp>
          <p:nvSpPr>
            <p:cNvPr id="8" name="Rectangle 41">
              <a:extLst>
                <a:ext uri="{FF2B5EF4-FFF2-40B4-BE49-F238E27FC236}">
                  <a16:creationId xmlns:a16="http://schemas.microsoft.com/office/drawing/2014/main" id="{4925F14A-E539-3AA7-D737-8958F649E939}"/>
                </a:ext>
              </a:extLst>
            </p:cNvPr>
            <p:cNvSpPr/>
            <p:nvPr/>
          </p:nvSpPr>
          <p:spPr>
            <a:xfrm>
              <a:off x="4659099" y="304800"/>
              <a:ext cx="3300838" cy="707886"/>
            </a:xfrm>
            <a:prstGeom prst="rect">
              <a:avLst/>
            </a:prstGeom>
          </p:spPr>
          <p:txBody>
            <a:bodyPr wrap="square">
              <a:spAutoFit/>
            </a:bodyPr>
            <a:lstStyle/>
            <a:p>
              <a:pPr algn="ctr"/>
              <a:r>
                <a:rPr lang="en-US" sz="4000" b="1">
                  <a:solidFill>
                    <a:schemeClr val="bg1"/>
                  </a:solidFill>
                  <a:latin typeface="AvantGarde" panose="00000400000000000000" pitchFamily="2" charset="0"/>
                  <a:ea typeface="AvantGarde" panose="00000400000000000000" pitchFamily="2" charset="0"/>
                  <a:cs typeface="AvantGarde" panose="00000400000000000000" pitchFamily="2" charset="0"/>
                </a:rPr>
                <a:t>NỘI DUNG</a:t>
              </a:r>
            </a:p>
          </p:txBody>
        </p:sp>
      </p:grpSp>
    </p:spTree>
    <p:extLst>
      <p:ext uri="{BB962C8B-B14F-4D97-AF65-F5344CB8AC3E}">
        <p14:creationId xmlns:p14="http://schemas.microsoft.com/office/powerpoint/2010/main" val="3632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8AC7E06-226F-33C7-261B-31AD4D5C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69" y="1259357"/>
            <a:ext cx="6248461" cy="4339286"/>
          </a:xfrm>
          <a:prstGeom prst="rect">
            <a:avLst/>
          </a:prstGeom>
        </p:spPr>
      </p:pic>
    </p:spTree>
    <p:extLst>
      <p:ext uri="{BB962C8B-B14F-4D97-AF65-F5344CB8AC3E}">
        <p14:creationId xmlns:p14="http://schemas.microsoft.com/office/powerpoint/2010/main" val="295463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a:latin typeface="AvantGarde" panose="00000400000000000000" pitchFamily="2" charset="0"/>
                <a:ea typeface="AvantGarde" panose="00000400000000000000" pitchFamily="2" charset="0"/>
                <a:cs typeface="AvantGarde" panose="00000400000000000000" pitchFamily="2" charset="0"/>
              </a:rPr>
              <a:t>Tìm từ so sánh trong các câu thơ sau: </a:t>
            </a:r>
          </a:p>
        </p:txBody>
      </p:sp>
      <p:sp>
        <p:nvSpPr>
          <p:cNvPr id="17" name="TextBox 11">
            <a:extLst>
              <a:ext uri="{FF2B5EF4-FFF2-40B4-BE49-F238E27FC236}">
                <a16:creationId xmlns:a16="http://schemas.microsoft.com/office/drawing/2014/main" id="{FD4B659D-7FEE-6F05-C693-4D5C2ADF0C5E}"/>
              </a:ext>
            </a:extLst>
          </p:cNvPr>
          <p:cNvSpPr txBox="1"/>
          <p:nvPr/>
        </p:nvSpPr>
        <p:spPr>
          <a:xfrm>
            <a:off x="213643" y="1207791"/>
            <a:ext cx="8107398" cy="1200329"/>
          </a:xfrm>
          <a:prstGeom prst="rect">
            <a:avLst/>
          </a:prstGeom>
          <a:noFill/>
        </p:spPr>
        <p:txBody>
          <a:bodyPr wrap="square" rtlCol="0">
            <a:spAutoFit/>
          </a:bodyPr>
          <a:lstStyle/>
          <a:p>
            <a:pPr marL="808038" indent="-652463" defTabSz="808038">
              <a:buAutoNum type="alphaLcParenR"/>
            </a:pPr>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a:latin typeface="AvantGarde" panose="00000400000000000000" pitchFamily="2" charset="0"/>
                <a:ea typeface="AvantGarde" panose="00000400000000000000" pitchFamily="2" charset="0"/>
                <a:cs typeface="AvantGarde" panose="00000400000000000000" pitchFamily="2" charset="0"/>
              </a:rPr>
              <a:t>Hai bàn tay em</a:t>
            </a:r>
          </a:p>
          <a:p>
            <a:pPr indent="898525"/>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a:latin typeface="AvantGarde" panose="00000400000000000000" pitchFamily="2" charset="0"/>
                <a:ea typeface="AvantGarde" panose="00000400000000000000" pitchFamily="2" charset="0"/>
                <a:cs typeface="AvantGarde" panose="00000400000000000000" pitchFamily="2" charset="0"/>
              </a:rPr>
              <a:t>Như hoa đầu cành</a:t>
            </a:r>
          </a:p>
        </p:txBody>
      </p:sp>
      <p:pic>
        <p:nvPicPr>
          <p:cNvPr id="9" name="Hình ảnh 8" descr="Ảnh có chứa văn bản&#10;&#10;Mô tả được tạo tự động">
            <a:extLst>
              <a:ext uri="{FF2B5EF4-FFF2-40B4-BE49-F238E27FC236}">
                <a16:creationId xmlns:a16="http://schemas.microsoft.com/office/drawing/2014/main" id="{1AD4E701-3631-D9CC-FA72-60E63A5C50D8}"/>
              </a:ext>
            </a:extLst>
          </p:cNvPr>
          <p:cNvPicPr>
            <a:picLocks noChangeAspect="1"/>
          </p:cNvPicPr>
          <p:nvPr/>
        </p:nvPicPr>
        <p:blipFill rotWithShape="1">
          <a:blip r:embed="rId3">
            <a:extLst>
              <a:ext uri="{28A0092B-C50C-407E-A947-70E740481C1C}">
                <a14:useLocalDpi xmlns:a14="http://schemas.microsoft.com/office/drawing/2010/main" val="0"/>
              </a:ext>
            </a:extLst>
          </a:blip>
          <a:srcRect l="63000" t="33017" r="6875" b="26446"/>
          <a:stretch/>
        </p:blipFill>
        <p:spPr>
          <a:xfrm>
            <a:off x="8198835" y="1129553"/>
            <a:ext cx="3672841" cy="2179320"/>
          </a:xfrm>
          <a:prstGeom prst="rect">
            <a:avLst/>
          </a:prstGeom>
          <a:ln>
            <a:noFill/>
          </a:ln>
          <a:effectLst>
            <a:softEdge rad="112500"/>
          </a:effectLst>
        </p:spPr>
      </p:pic>
      <p:sp>
        <p:nvSpPr>
          <p:cNvPr id="10" name="TextBox 11">
            <a:extLst>
              <a:ext uri="{FF2B5EF4-FFF2-40B4-BE49-F238E27FC236}">
                <a16:creationId xmlns:a16="http://schemas.microsoft.com/office/drawing/2014/main" id="{C5D7D7CF-4BF7-4C52-15A0-D0C5C7552955}"/>
              </a:ext>
            </a:extLst>
          </p:cNvPr>
          <p:cNvSpPr txBox="1"/>
          <p:nvPr/>
        </p:nvSpPr>
        <p:spPr>
          <a:xfrm>
            <a:off x="213643" y="2571146"/>
            <a:ext cx="9661877" cy="1631216"/>
          </a:xfrm>
          <a:prstGeom prst="rect">
            <a:avLst/>
          </a:prstGeom>
          <a:noFill/>
        </p:spPr>
        <p:txBody>
          <a:bodyPr wrap="square" rtlCol="0">
            <a:spAutoFit/>
          </a:bodyPr>
          <a:lstStyle/>
          <a:p>
            <a:pPr marL="155575" defTabSz="808038"/>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b)  </a:t>
            </a:r>
            <a:r>
              <a:rPr lang="en-US" sz="3600">
                <a:latin typeface="AvantGarde" panose="00000400000000000000" pitchFamily="2" charset="0"/>
                <a:ea typeface="AvantGarde" panose="00000400000000000000" pitchFamily="2" charset="0"/>
                <a:cs typeface="AvantGarde" panose="00000400000000000000" pitchFamily="2" charset="0"/>
              </a:rPr>
              <a:t>Trẻ em như búp trên cành</a:t>
            </a:r>
          </a:p>
          <a:p>
            <a:pPr marL="155575" defTabSz="808038"/>
            <a:r>
              <a:rPr lang="en-US" sz="3600">
                <a:latin typeface="AvantGarde" panose="00000400000000000000" pitchFamily="2" charset="0"/>
                <a:ea typeface="AvantGarde" panose="00000400000000000000" pitchFamily="2" charset="0"/>
                <a:cs typeface="AvantGarde" panose="00000400000000000000" pitchFamily="2" charset="0"/>
              </a:rPr>
              <a:t>Biết ăn ngủ, biết học hành là ngoan.</a:t>
            </a:r>
          </a:p>
          <a:p>
            <a:pPr indent="898525" algn="r"/>
            <a:r>
              <a:rPr lang="en-US" sz="2400" b="1">
                <a:latin typeface="AvantGarde" panose="00000400000000000000" pitchFamily="2" charset="0"/>
                <a:ea typeface="AvantGarde" panose="00000400000000000000" pitchFamily="2" charset="0"/>
                <a:cs typeface="AvantGarde" panose="00000400000000000000" pitchFamily="2" charset="0"/>
              </a:rPr>
              <a:t>HỒ CHÍ MINH</a:t>
            </a:r>
          </a:p>
        </p:txBody>
      </p:sp>
      <p:sp>
        <p:nvSpPr>
          <p:cNvPr id="11" name="TextBox 11">
            <a:extLst>
              <a:ext uri="{FF2B5EF4-FFF2-40B4-BE49-F238E27FC236}">
                <a16:creationId xmlns:a16="http://schemas.microsoft.com/office/drawing/2014/main" id="{F670AE81-61D8-F172-2451-9E7C7D4EE7C4}"/>
              </a:ext>
            </a:extLst>
          </p:cNvPr>
          <p:cNvSpPr txBox="1"/>
          <p:nvPr/>
        </p:nvSpPr>
        <p:spPr>
          <a:xfrm>
            <a:off x="213643" y="4105073"/>
            <a:ext cx="9661877" cy="1631216"/>
          </a:xfrm>
          <a:prstGeom prst="rect">
            <a:avLst/>
          </a:prstGeom>
          <a:noFill/>
        </p:spPr>
        <p:txBody>
          <a:bodyPr wrap="square" rtlCol="0">
            <a:spAutoFit/>
          </a:bodyPr>
          <a:lstStyle/>
          <a:p>
            <a:pPr marL="155575" defTabSz="808038"/>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c)	 </a:t>
            </a:r>
            <a:r>
              <a:rPr lang="en-US" sz="3600">
                <a:latin typeface="AvantGarde" panose="00000400000000000000" pitchFamily="2" charset="0"/>
                <a:ea typeface="AvantGarde" panose="00000400000000000000" pitchFamily="2" charset="0"/>
                <a:cs typeface="AvantGarde" panose="00000400000000000000" pitchFamily="2" charset="0"/>
              </a:rPr>
              <a:t>Ông trăng như cái mâm vàng</a:t>
            </a:r>
          </a:p>
          <a:p>
            <a:pPr indent="898525"/>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a:latin typeface="AvantGarde" panose="00000400000000000000" pitchFamily="2" charset="0"/>
                <a:ea typeface="AvantGarde" panose="00000400000000000000" pitchFamily="2" charset="0"/>
                <a:cs typeface="AvantGarde" panose="00000400000000000000" pitchFamily="2" charset="0"/>
              </a:rPr>
              <a:t>Mọc lên từ đáy đầm làng quê ta.</a:t>
            </a:r>
          </a:p>
          <a:p>
            <a:pPr indent="898525" algn="r"/>
            <a:r>
              <a:rPr lang="en-US" sz="2400" b="1">
                <a:latin typeface="AvantGarde" panose="00000400000000000000" pitchFamily="2" charset="0"/>
                <a:ea typeface="AvantGarde" panose="00000400000000000000" pitchFamily="2" charset="0"/>
                <a:cs typeface="AvantGarde" panose="00000400000000000000" pitchFamily="2" charset="0"/>
              </a:rPr>
              <a:t>PHẠM ĐÔNG HƯNG</a:t>
            </a:r>
          </a:p>
        </p:txBody>
      </p:sp>
      <p:pic>
        <p:nvPicPr>
          <p:cNvPr id="15" name="Hình ảnh 14" descr="Ảnh có chứa văn bản&#10;&#10;Mô tả được tạo tự động">
            <a:extLst>
              <a:ext uri="{FF2B5EF4-FFF2-40B4-BE49-F238E27FC236}">
                <a16:creationId xmlns:a16="http://schemas.microsoft.com/office/drawing/2014/main" id="{24D7BC16-5141-190E-8B59-75007F954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8300" y="4906516"/>
            <a:ext cx="2363700" cy="2363700"/>
          </a:xfrm>
          <a:prstGeom prst="rect">
            <a:avLst/>
          </a:prstGeom>
        </p:spPr>
      </p:pic>
    </p:spTree>
    <p:extLst>
      <p:ext uri="{BB962C8B-B14F-4D97-AF65-F5344CB8AC3E}">
        <p14:creationId xmlns:p14="http://schemas.microsoft.com/office/powerpoint/2010/main" val="25388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2801CBD-AD3F-85EB-803C-3EF41A483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714" y="1614037"/>
            <a:ext cx="6428572" cy="3629926"/>
          </a:xfrm>
          <a:prstGeom prst="rect">
            <a:avLst/>
          </a:prstGeom>
        </p:spPr>
      </p:pic>
    </p:spTree>
    <p:extLst>
      <p:ext uri="{BB962C8B-B14F-4D97-AF65-F5344CB8AC3E}">
        <p14:creationId xmlns:p14="http://schemas.microsoft.com/office/powerpoint/2010/main" val="233857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a:latin typeface="AvantGarde" panose="00000400000000000000" pitchFamily="2" charset="0"/>
                <a:ea typeface="AvantGarde" panose="00000400000000000000" pitchFamily="2" charset="0"/>
                <a:cs typeface="AvantGarde" panose="00000400000000000000" pitchFamily="2" charset="0"/>
              </a:rPr>
              <a:t>Tìm từ so sánh trong các câu thơ sau: </a:t>
            </a:r>
          </a:p>
        </p:txBody>
      </p:sp>
      <p:sp>
        <p:nvSpPr>
          <p:cNvPr id="17" name="TextBox 11">
            <a:extLst>
              <a:ext uri="{FF2B5EF4-FFF2-40B4-BE49-F238E27FC236}">
                <a16:creationId xmlns:a16="http://schemas.microsoft.com/office/drawing/2014/main" id="{FD4B659D-7FEE-6F05-C693-4D5C2ADF0C5E}"/>
              </a:ext>
            </a:extLst>
          </p:cNvPr>
          <p:cNvSpPr txBox="1"/>
          <p:nvPr/>
        </p:nvSpPr>
        <p:spPr>
          <a:xfrm>
            <a:off x="213643" y="1207791"/>
            <a:ext cx="8107398" cy="1200329"/>
          </a:xfrm>
          <a:prstGeom prst="rect">
            <a:avLst/>
          </a:prstGeom>
          <a:noFill/>
        </p:spPr>
        <p:txBody>
          <a:bodyPr wrap="square" rtlCol="0">
            <a:spAutoFit/>
          </a:bodyPr>
          <a:lstStyle/>
          <a:p>
            <a:pPr marL="808038" indent="-652463" defTabSz="808038">
              <a:buAutoNum type="alphaLcParenR"/>
            </a:pPr>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rgbClr val="C00000"/>
                </a:solidFill>
                <a:latin typeface="AvantGarde" panose="00000400000000000000" pitchFamily="2" charset="0"/>
                <a:ea typeface="AvantGarde" panose="00000400000000000000" pitchFamily="2" charset="0"/>
                <a:cs typeface="AvantGarde" panose="00000400000000000000" pitchFamily="2" charset="0"/>
              </a:rPr>
              <a:t>Hai bàn tay </a:t>
            </a:r>
            <a:r>
              <a:rPr lang="en-US" sz="3600">
                <a:latin typeface="AvantGarde" panose="00000400000000000000" pitchFamily="2" charset="0"/>
                <a:ea typeface="AvantGarde" panose="00000400000000000000" pitchFamily="2" charset="0"/>
                <a:cs typeface="AvantGarde" panose="00000400000000000000" pitchFamily="2" charset="0"/>
              </a:rPr>
              <a:t>em</a:t>
            </a:r>
          </a:p>
          <a:p>
            <a:pPr indent="898525"/>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a:latin typeface="AvantGarde" panose="00000400000000000000" pitchFamily="2" charset="0"/>
                <a:ea typeface="AvantGarde" panose="00000400000000000000" pitchFamily="2" charset="0"/>
                <a:cs typeface="AvantGarde" panose="00000400000000000000" pitchFamily="2" charset="0"/>
              </a:rPr>
              <a:t>Như </a:t>
            </a:r>
            <a:r>
              <a:rPr lang="en-US" sz="3600" b="1">
                <a:solidFill>
                  <a:srgbClr val="C00000"/>
                </a:solidFill>
                <a:latin typeface="AvantGarde" panose="00000400000000000000" pitchFamily="2" charset="0"/>
                <a:ea typeface="AvantGarde" panose="00000400000000000000" pitchFamily="2" charset="0"/>
                <a:cs typeface="AvantGarde" panose="00000400000000000000" pitchFamily="2" charset="0"/>
              </a:rPr>
              <a:t>hoa đầu cành</a:t>
            </a:r>
          </a:p>
        </p:txBody>
      </p:sp>
      <p:pic>
        <p:nvPicPr>
          <p:cNvPr id="9" name="Hình ảnh 8" descr="Ảnh có chứa văn bản&#10;&#10;Mô tả được tạo tự động">
            <a:extLst>
              <a:ext uri="{FF2B5EF4-FFF2-40B4-BE49-F238E27FC236}">
                <a16:creationId xmlns:a16="http://schemas.microsoft.com/office/drawing/2014/main" id="{1AD4E701-3631-D9CC-FA72-60E63A5C50D8}"/>
              </a:ext>
            </a:extLst>
          </p:cNvPr>
          <p:cNvPicPr>
            <a:picLocks noChangeAspect="1"/>
          </p:cNvPicPr>
          <p:nvPr/>
        </p:nvPicPr>
        <p:blipFill rotWithShape="1">
          <a:blip r:embed="rId3">
            <a:extLst>
              <a:ext uri="{28A0092B-C50C-407E-A947-70E740481C1C}">
                <a14:useLocalDpi xmlns:a14="http://schemas.microsoft.com/office/drawing/2010/main" val="0"/>
              </a:ext>
            </a:extLst>
          </a:blip>
          <a:srcRect l="63000" t="33017" r="6875" b="26446"/>
          <a:stretch/>
        </p:blipFill>
        <p:spPr>
          <a:xfrm>
            <a:off x="8198835" y="1129553"/>
            <a:ext cx="3672841" cy="2179320"/>
          </a:xfrm>
          <a:prstGeom prst="rect">
            <a:avLst/>
          </a:prstGeom>
          <a:ln>
            <a:noFill/>
          </a:ln>
          <a:effectLst>
            <a:softEdge rad="112500"/>
          </a:effectLst>
        </p:spPr>
      </p:pic>
      <p:sp>
        <p:nvSpPr>
          <p:cNvPr id="10" name="TextBox 11">
            <a:extLst>
              <a:ext uri="{FF2B5EF4-FFF2-40B4-BE49-F238E27FC236}">
                <a16:creationId xmlns:a16="http://schemas.microsoft.com/office/drawing/2014/main" id="{C5D7D7CF-4BF7-4C52-15A0-D0C5C7552955}"/>
              </a:ext>
            </a:extLst>
          </p:cNvPr>
          <p:cNvSpPr txBox="1"/>
          <p:nvPr/>
        </p:nvSpPr>
        <p:spPr>
          <a:xfrm>
            <a:off x="213643" y="2571146"/>
            <a:ext cx="9661877" cy="1631216"/>
          </a:xfrm>
          <a:prstGeom prst="rect">
            <a:avLst/>
          </a:prstGeom>
          <a:noFill/>
        </p:spPr>
        <p:txBody>
          <a:bodyPr wrap="square" rtlCol="0">
            <a:spAutoFit/>
          </a:bodyPr>
          <a:lstStyle/>
          <a:p>
            <a:pPr marL="155575" defTabSz="808038"/>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b)  </a:t>
            </a:r>
            <a:r>
              <a:rPr lang="en-US" sz="3600" b="1">
                <a:solidFill>
                  <a:srgbClr val="C00000"/>
                </a:solidFill>
                <a:latin typeface="AvantGarde" panose="00000400000000000000" pitchFamily="2" charset="0"/>
                <a:ea typeface="AvantGarde" panose="00000400000000000000" pitchFamily="2" charset="0"/>
                <a:cs typeface="AvantGarde" panose="00000400000000000000" pitchFamily="2" charset="0"/>
              </a:rPr>
              <a:t>Trẻ em </a:t>
            </a:r>
            <a:r>
              <a:rPr lang="en-US" sz="3600">
                <a:latin typeface="AvantGarde" panose="00000400000000000000" pitchFamily="2" charset="0"/>
                <a:ea typeface="AvantGarde" panose="00000400000000000000" pitchFamily="2" charset="0"/>
                <a:cs typeface="AvantGarde" panose="00000400000000000000" pitchFamily="2" charset="0"/>
              </a:rPr>
              <a:t>như </a:t>
            </a:r>
            <a:r>
              <a:rPr lang="en-US" sz="3600" b="1">
                <a:solidFill>
                  <a:srgbClr val="C00000"/>
                </a:solidFill>
                <a:latin typeface="AvantGarde" panose="00000400000000000000" pitchFamily="2" charset="0"/>
                <a:ea typeface="AvantGarde" panose="00000400000000000000" pitchFamily="2" charset="0"/>
                <a:cs typeface="AvantGarde" panose="00000400000000000000" pitchFamily="2" charset="0"/>
              </a:rPr>
              <a:t>búp trên cành</a:t>
            </a:r>
          </a:p>
          <a:p>
            <a:pPr marL="155575" defTabSz="808038"/>
            <a:r>
              <a:rPr lang="en-US" sz="3600">
                <a:latin typeface="AvantGarde" panose="00000400000000000000" pitchFamily="2" charset="0"/>
                <a:ea typeface="AvantGarde" panose="00000400000000000000" pitchFamily="2" charset="0"/>
                <a:cs typeface="AvantGarde" panose="00000400000000000000" pitchFamily="2" charset="0"/>
              </a:rPr>
              <a:t>Biết ăn ngủ, biết học hành là ngoan.</a:t>
            </a:r>
          </a:p>
          <a:p>
            <a:pPr indent="898525" algn="r"/>
            <a:r>
              <a:rPr lang="en-US" sz="2400" b="1">
                <a:latin typeface="AvantGarde" panose="00000400000000000000" pitchFamily="2" charset="0"/>
                <a:ea typeface="AvantGarde" panose="00000400000000000000" pitchFamily="2" charset="0"/>
                <a:cs typeface="AvantGarde" panose="00000400000000000000" pitchFamily="2" charset="0"/>
              </a:rPr>
              <a:t>HỒ CHÍ MINH</a:t>
            </a:r>
          </a:p>
        </p:txBody>
      </p:sp>
      <p:sp>
        <p:nvSpPr>
          <p:cNvPr id="11" name="TextBox 11">
            <a:extLst>
              <a:ext uri="{FF2B5EF4-FFF2-40B4-BE49-F238E27FC236}">
                <a16:creationId xmlns:a16="http://schemas.microsoft.com/office/drawing/2014/main" id="{F670AE81-61D8-F172-2451-9E7C7D4EE7C4}"/>
              </a:ext>
            </a:extLst>
          </p:cNvPr>
          <p:cNvSpPr txBox="1"/>
          <p:nvPr/>
        </p:nvSpPr>
        <p:spPr>
          <a:xfrm>
            <a:off x="213643" y="4105073"/>
            <a:ext cx="9661877" cy="1631216"/>
          </a:xfrm>
          <a:prstGeom prst="rect">
            <a:avLst/>
          </a:prstGeom>
          <a:noFill/>
        </p:spPr>
        <p:txBody>
          <a:bodyPr wrap="square" rtlCol="0">
            <a:spAutoFit/>
          </a:bodyPr>
          <a:lstStyle/>
          <a:p>
            <a:pPr marL="155575" defTabSz="808038"/>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c)	 </a:t>
            </a:r>
            <a:r>
              <a:rPr lang="en-US" sz="3600" b="1">
                <a:solidFill>
                  <a:srgbClr val="C00000"/>
                </a:solidFill>
                <a:latin typeface="AvantGarde" panose="00000400000000000000" pitchFamily="2" charset="0"/>
                <a:ea typeface="AvantGarde" panose="00000400000000000000" pitchFamily="2" charset="0"/>
                <a:cs typeface="AvantGarde" panose="00000400000000000000" pitchFamily="2" charset="0"/>
              </a:rPr>
              <a:t>Ông trăng </a:t>
            </a:r>
            <a:r>
              <a:rPr lang="en-US" sz="3600">
                <a:latin typeface="AvantGarde" panose="00000400000000000000" pitchFamily="2" charset="0"/>
                <a:ea typeface="AvantGarde" panose="00000400000000000000" pitchFamily="2" charset="0"/>
                <a:cs typeface="AvantGarde" panose="00000400000000000000" pitchFamily="2" charset="0"/>
              </a:rPr>
              <a:t>như </a:t>
            </a:r>
            <a:r>
              <a:rPr lang="en-US" sz="3600" b="1">
                <a:solidFill>
                  <a:srgbClr val="C00000"/>
                </a:solidFill>
                <a:latin typeface="AvantGarde" panose="00000400000000000000" pitchFamily="2" charset="0"/>
                <a:ea typeface="AvantGarde" panose="00000400000000000000" pitchFamily="2" charset="0"/>
                <a:cs typeface="AvantGarde" panose="00000400000000000000" pitchFamily="2" charset="0"/>
              </a:rPr>
              <a:t>cái mâm vàng</a:t>
            </a:r>
          </a:p>
          <a:p>
            <a:pPr indent="898525"/>
            <a:r>
              <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a:latin typeface="AvantGarde" panose="00000400000000000000" pitchFamily="2" charset="0"/>
                <a:ea typeface="AvantGarde" panose="00000400000000000000" pitchFamily="2" charset="0"/>
                <a:cs typeface="AvantGarde" panose="00000400000000000000" pitchFamily="2" charset="0"/>
              </a:rPr>
              <a:t>Mọc lên từ đáy đầm làng quê ta.</a:t>
            </a:r>
          </a:p>
          <a:p>
            <a:pPr indent="898525" algn="r"/>
            <a:r>
              <a:rPr lang="en-US" sz="2400" b="1">
                <a:latin typeface="AvantGarde" panose="00000400000000000000" pitchFamily="2" charset="0"/>
                <a:ea typeface="AvantGarde" panose="00000400000000000000" pitchFamily="2" charset="0"/>
                <a:cs typeface="AvantGarde" panose="00000400000000000000" pitchFamily="2" charset="0"/>
              </a:rPr>
              <a:t>PHẠM ĐÔNG HƯNG</a:t>
            </a:r>
          </a:p>
        </p:txBody>
      </p:sp>
    </p:spTree>
    <p:extLst>
      <p:ext uri="{BB962C8B-B14F-4D97-AF65-F5344CB8AC3E}">
        <p14:creationId xmlns:p14="http://schemas.microsoft.com/office/powerpoint/2010/main" val="13083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8D1CF6D0-3356-ACE8-951D-E81F168D98D7}"/>
              </a:ext>
            </a:extLst>
          </p:cNvPr>
          <p:cNvSpPr txBox="1"/>
          <p:nvPr/>
        </p:nvSpPr>
        <p:spPr>
          <a:xfrm>
            <a:off x="0" y="542805"/>
            <a:ext cx="11438231" cy="1200329"/>
          </a:xfrm>
          <a:prstGeom prst="rect">
            <a:avLst/>
          </a:prstGeom>
          <a:noFill/>
        </p:spPr>
        <p:txBody>
          <a:bodyPr wrap="square" rtlCol="0">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effectLst/>
                <a:latin typeface="AvantGarde" panose="00000400000000000000" pitchFamily="2" charset="0"/>
                <a:ea typeface="AvantGarde" panose="00000400000000000000" pitchFamily="2" charset="0"/>
                <a:cs typeface="AvantGarde" panose="00000400000000000000" pitchFamily="2" charset="0"/>
              </a:rPr>
              <a:t>Trong các câu thơ sau, từ so sánh được thay bằng dấu câu gì?</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pic>
        <p:nvPicPr>
          <p:cNvPr id="3" name="Hình ảnh 2" descr="Ảnh có chứa văn bản&#10;&#10;Mô tả được tạo tự động">
            <a:extLst>
              <a:ext uri="{FF2B5EF4-FFF2-40B4-BE49-F238E27FC236}">
                <a16:creationId xmlns:a16="http://schemas.microsoft.com/office/drawing/2014/main" id="{C11E0570-F753-6874-69D8-E9FE6793F39D}"/>
              </a:ext>
            </a:extLst>
          </p:cNvPr>
          <p:cNvPicPr>
            <a:picLocks noChangeAspect="1"/>
          </p:cNvPicPr>
          <p:nvPr/>
        </p:nvPicPr>
        <p:blipFill rotWithShape="1">
          <a:blip r:embed="rId3">
            <a:extLst>
              <a:ext uri="{28A0092B-C50C-407E-A947-70E740481C1C}">
                <a14:useLocalDpi xmlns:a14="http://schemas.microsoft.com/office/drawing/2010/main" val="0"/>
              </a:ext>
            </a:extLst>
          </a:blip>
          <a:srcRect l="70375" t="26880" r="10875" b="18552"/>
          <a:stretch/>
        </p:blipFill>
        <p:spPr>
          <a:xfrm>
            <a:off x="9152231" y="1231802"/>
            <a:ext cx="2286000" cy="2197198"/>
          </a:xfrm>
          <a:prstGeom prst="rect">
            <a:avLst/>
          </a:prstGeom>
          <a:ln>
            <a:noFill/>
          </a:ln>
          <a:effectLst>
            <a:softEdge rad="112500"/>
          </a:effectLst>
        </p:spPr>
      </p:pic>
      <p:sp>
        <p:nvSpPr>
          <p:cNvPr id="5" name="TextBox 11">
            <a:extLst>
              <a:ext uri="{FF2B5EF4-FFF2-40B4-BE49-F238E27FC236}">
                <a16:creationId xmlns:a16="http://schemas.microsoft.com/office/drawing/2014/main" id="{C9C0BFB6-91E4-A4B8-38E1-909CE8D6FF69}"/>
              </a:ext>
            </a:extLst>
          </p:cNvPr>
          <p:cNvSpPr txBox="1"/>
          <p:nvPr/>
        </p:nvSpPr>
        <p:spPr>
          <a:xfrm>
            <a:off x="376884" y="2037167"/>
            <a:ext cx="11438231" cy="1200329"/>
          </a:xfrm>
          <a:prstGeom prst="rect">
            <a:avLst/>
          </a:prstGeom>
          <a:noFill/>
        </p:spPr>
        <p:txBody>
          <a:bodyPr wrap="square" rtlCol="0">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a) 	</a:t>
            </a:r>
            <a:r>
              <a:rPr lang="en-US" sz="3600" b="1">
                <a:effectLst/>
                <a:latin typeface="AvantGarde" panose="00000400000000000000" pitchFamily="2" charset="0"/>
                <a:ea typeface="AvantGarde" panose="00000400000000000000" pitchFamily="2" charset="0"/>
                <a:cs typeface="AvantGarde" panose="00000400000000000000" pitchFamily="2" charset="0"/>
              </a:rPr>
              <a:t>Diều em – lưỡi liềm</a:t>
            </a:r>
          </a:p>
          <a:p>
            <a:pPr algn="just"/>
            <a:r>
              <a:rPr lang="en-US" sz="3600" b="1">
                <a:latin typeface="AvantGarde" panose="00000400000000000000" pitchFamily="2" charset="0"/>
                <a:ea typeface="AvantGarde" panose="00000400000000000000" pitchFamily="2" charset="0"/>
                <a:cs typeface="AvantGarde" panose="00000400000000000000" pitchFamily="2" charset="0"/>
              </a:rPr>
              <a:t>	Ai quên bỏ lại.</a:t>
            </a:r>
          </a:p>
        </p:txBody>
      </p:sp>
      <p:sp>
        <p:nvSpPr>
          <p:cNvPr id="6" name="TextBox 11">
            <a:extLst>
              <a:ext uri="{FF2B5EF4-FFF2-40B4-BE49-F238E27FC236}">
                <a16:creationId xmlns:a16="http://schemas.microsoft.com/office/drawing/2014/main" id="{91D32DE7-5746-32C3-2BC8-564141033F39}"/>
              </a:ext>
            </a:extLst>
          </p:cNvPr>
          <p:cNvSpPr txBox="1"/>
          <p:nvPr/>
        </p:nvSpPr>
        <p:spPr>
          <a:xfrm>
            <a:off x="376884" y="3384515"/>
            <a:ext cx="11438231" cy="1569660"/>
          </a:xfrm>
          <a:prstGeom prst="rect">
            <a:avLst/>
          </a:prstGeom>
          <a:noFill/>
        </p:spPr>
        <p:txBody>
          <a:bodyPr wrap="square" rtlCol="0">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b) 	</a:t>
            </a:r>
            <a:r>
              <a:rPr lang="en-US" sz="3600" b="1">
                <a:effectLst/>
                <a:latin typeface="AvantGarde" panose="00000400000000000000" pitchFamily="2" charset="0"/>
                <a:ea typeface="AvantGarde" panose="00000400000000000000" pitchFamily="2" charset="0"/>
                <a:cs typeface="AvantGarde" panose="00000400000000000000" pitchFamily="2" charset="0"/>
              </a:rPr>
              <a:t>Đêm hè, hoa nở cùng sao</a:t>
            </a:r>
          </a:p>
          <a:p>
            <a:pPr algn="just"/>
            <a:r>
              <a:rPr lang="en-US" sz="3600" b="1">
                <a:latin typeface="AvantGarde" panose="00000400000000000000" pitchFamily="2" charset="0"/>
                <a:ea typeface="AvantGarde" panose="00000400000000000000" pitchFamily="2" charset="0"/>
                <a:cs typeface="AvantGarde" panose="00000400000000000000" pitchFamily="2" charset="0"/>
              </a:rPr>
              <a:t>Tàu dừa – chiếc lược chải vào mây xanh.</a:t>
            </a:r>
          </a:p>
          <a:p>
            <a:pPr algn="r"/>
            <a:r>
              <a:rPr lang="en-US" sz="2400" b="1">
                <a:latin typeface="AvantGarde" panose="00000400000000000000" pitchFamily="2" charset="0"/>
                <a:ea typeface="AvantGarde" panose="00000400000000000000" pitchFamily="2" charset="0"/>
                <a:cs typeface="AvantGarde" panose="00000400000000000000" pitchFamily="2" charset="0"/>
              </a:rPr>
              <a:t>TRẦN ĐĂNG KHOA</a:t>
            </a:r>
          </a:p>
        </p:txBody>
      </p:sp>
    </p:spTree>
    <p:extLst>
      <p:ext uri="{BB962C8B-B14F-4D97-AF65-F5344CB8AC3E}">
        <p14:creationId xmlns:p14="http://schemas.microsoft.com/office/powerpoint/2010/main" val="1166769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F1FA5E0-39D6-7075-51CD-C01F4AA16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Hình ảnh 4" descr="Ảnh có chứa người máy&#10;&#10;Mô tả được tạo tự động">
            <a:extLst>
              <a:ext uri="{FF2B5EF4-FFF2-40B4-BE49-F238E27FC236}">
                <a16:creationId xmlns:a16="http://schemas.microsoft.com/office/drawing/2014/main" id="{1F813E04-8089-702C-D654-004864CD0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0834"/>
            <a:ext cx="5039428" cy="5487166"/>
          </a:xfrm>
          <a:prstGeom prst="rect">
            <a:avLst/>
          </a:prstGeom>
        </p:spPr>
      </p:pic>
      <p:sp>
        <p:nvSpPr>
          <p:cNvPr id="7" name="Hộp Văn bản 6">
            <a:extLst>
              <a:ext uri="{FF2B5EF4-FFF2-40B4-BE49-F238E27FC236}">
                <a16:creationId xmlns:a16="http://schemas.microsoft.com/office/drawing/2014/main" id="{B1AD114E-CB0A-FB27-AB4A-B0126591E275}"/>
              </a:ext>
            </a:extLst>
          </p:cNvPr>
          <p:cNvSpPr txBox="1"/>
          <p:nvPr/>
        </p:nvSpPr>
        <p:spPr>
          <a:xfrm>
            <a:off x="5754404" y="1056569"/>
            <a:ext cx="5722620" cy="255454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Từ so sánh có thể là “là”</a:t>
            </a:r>
          </a:p>
          <a:p>
            <a:r>
              <a:rPr lang="en-US" sz="3200" b="1">
                <a:solidFill>
                  <a:schemeClr val="bg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“như”... Trong trường hợp trên, từ so sánh bị ẩn, thay bằng một dấu gạch ngang (-).</a:t>
            </a:r>
          </a:p>
        </p:txBody>
      </p:sp>
    </p:spTree>
    <p:extLst>
      <p:ext uri="{BB962C8B-B14F-4D97-AF65-F5344CB8AC3E}">
        <p14:creationId xmlns:p14="http://schemas.microsoft.com/office/powerpoint/2010/main" val="2119960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9CE72B-91A0-4242-E0C7-33C320B9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529" y="1261684"/>
            <a:ext cx="6248942" cy="4334632"/>
          </a:xfrm>
          <a:prstGeom prst="rect">
            <a:avLst/>
          </a:prstGeom>
        </p:spPr>
      </p:pic>
    </p:spTree>
    <p:extLst>
      <p:ext uri="{BB962C8B-B14F-4D97-AF65-F5344CB8AC3E}">
        <p14:creationId xmlns:p14="http://schemas.microsoft.com/office/powerpoint/2010/main" val="3916561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65DFEBD-88BD-AB9A-5670-5243C9A42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63" y="2320625"/>
            <a:ext cx="6248461" cy="2216749"/>
          </a:xfrm>
          <a:prstGeom prst="rect">
            <a:avLst/>
          </a:prstGeom>
        </p:spPr>
      </p:pic>
    </p:spTree>
    <p:extLst>
      <p:ext uri="{BB962C8B-B14F-4D97-AF65-F5344CB8AC3E}">
        <p14:creationId xmlns:p14="http://schemas.microsoft.com/office/powerpoint/2010/main" val="1909334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hong chóng, đồ họa véc-tơ, vật thể ngoài trời&#10;&#10;Mô tả được tạo tự động">
            <a:extLst>
              <a:ext uri="{FF2B5EF4-FFF2-40B4-BE49-F238E27FC236}">
                <a16:creationId xmlns:a16="http://schemas.microsoft.com/office/drawing/2014/main" id="{6295ED7A-38E1-9AE0-F1D3-91E333ED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pic>
        <p:nvPicPr>
          <p:cNvPr id="3" name="Hình ảnh 2" descr="Ảnh có chứa văn bản, vật chứa, lon&#10;&#10;Mô tả được tạo tự động">
            <a:extLst>
              <a:ext uri="{FF2B5EF4-FFF2-40B4-BE49-F238E27FC236}">
                <a16:creationId xmlns:a16="http://schemas.microsoft.com/office/drawing/2014/main" id="{FCEBDDE8-8F09-E3DA-4642-D92EA73EC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414" y="3153325"/>
            <a:ext cx="5668166" cy="2495898"/>
          </a:xfrm>
          <a:prstGeom prst="rect">
            <a:avLst/>
          </a:prstGeom>
        </p:spPr>
      </p:pic>
    </p:spTree>
    <p:extLst>
      <p:ext uri="{BB962C8B-B14F-4D97-AF65-F5344CB8AC3E}">
        <p14:creationId xmlns:p14="http://schemas.microsoft.com/office/powerpoint/2010/main" val="34506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9B0E23D-B4D6-DDC0-390A-E78704228297}"/>
              </a:ext>
            </a:extLst>
          </p:cNvPr>
          <p:cNvSpPr txBox="1"/>
          <p:nvPr/>
        </p:nvSpPr>
        <p:spPr>
          <a:xfrm>
            <a:off x="2447659" y="1683435"/>
            <a:ext cx="8544910" cy="646331"/>
          </a:xfrm>
          <a:prstGeom prst="rect">
            <a:avLst/>
          </a:prstGeom>
          <a:noFill/>
        </p:spPr>
        <p:txBody>
          <a:bodyPr wrap="square" rtlCol="0">
            <a:spAutoFit/>
          </a:bodyPr>
          <a:lstStyle/>
          <a:p>
            <a:r>
              <a:rPr 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Vì sao gấu Mi-sa bỏ nhà ra đi?</a:t>
            </a:r>
          </a:p>
        </p:txBody>
      </p:sp>
      <p:sp>
        <p:nvSpPr>
          <p:cNvPr id="3" name="Hộp Văn bản 2">
            <a:extLst>
              <a:ext uri="{FF2B5EF4-FFF2-40B4-BE49-F238E27FC236}">
                <a16:creationId xmlns:a16="http://schemas.microsoft.com/office/drawing/2014/main" id="{ECD88E12-C396-B2CF-7752-B8F993FBEF03}"/>
              </a:ext>
            </a:extLst>
          </p:cNvPr>
          <p:cNvSpPr txBox="1"/>
          <p:nvPr/>
        </p:nvSpPr>
        <p:spPr>
          <a:xfrm>
            <a:off x="2447659" y="2938920"/>
            <a:ext cx="8544910" cy="1200329"/>
          </a:xfrm>
          <a:prstGeom prst="rect">
            <a:avLst/>
          </a:prstGeom>
          <a:noFill/>
        </p:spPr>
        <p:txBody>
          <a:bodyPr wrap="square" rtlCol="0">
            <a:spAutoFit/>
          </a:bodyPr>
          <a:lstStyle/>
          <a:p>
            <a:r>
              <a:rPr lang="en-US" sz="3600" b="1">
                <a:solidFill>
                  <a:srgbClr val="0000FF"/>
                </a:solidFill>
                <a:latin typeface="AvantGarde" panose="00000400000000000000" pitchFamily="2" charset="0"/>
                <a:ea typeface="AvantGarde" panose="00000400000000000000" pitchFamily="2" charset="0"/>
                <a:cs typeface="AvantGarde" panose="00000400000000000000" pitchFamily="2" charset="0"/>
              </a:rPr>
              <a:t>2. </a:t>
            </a:r>
            <a:r>
              <a:rPr lang="en-US" sz="3600" b="1">
                <a:effectLst/>
                <a:latin typeface="AvantGarde" panose="00000400000000000000" pitchFamily="2" charset="0"/>
                <a:ea typeface="AvantGarde" panose="00000400000000000000" pitchFamily="2" charset="0"/>
                <a:cs typeface="AvantGarde" panose="00000400000000000000" pitchFamily="2" charset="0"/>
              </a:rPr>
              <a:t>Em có nhận xét gì về chú gấu bông Mi-sa?</a:t>
            </a:r>
            <a:endParaRPr lang="en-US" sz="3600" b="1">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549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E623E-6BC0-8993-7263-2CEAA696FF3A}"/>
              </a:ext>
            </a:extLst>
          </p:cNvPr>
          <p:cNvSpPr txBox="1"/>
          <p:nvPr/>
        </p:nvSpPr>
        <p:spPr>
          <a:xfrm>
            <a:off x="3678677" y="-12187"/>
            <a:ext cx="5150734" cy="769441"/>
          </a:xfrm>
          <a:prstGeom prst="rect">
            <a:avLst/>
          </a:prstGeom>
          <a:noFill/>
        </p:spPr>
        <p:txBody>
          <a:bodyPr wrap="square" rtlCol="0">
            <a:spAutoFit/>
          </a:bodyPr>
          <a:lstStyle/>
          <a:p>
            <a:pPr algn="ctr"/>
            <a:r>
              <a:rPr lang="en-US" sz="44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pic>
        <p:nvPicPr>
          <p:cNvPr id="8" name="Hình ảnh 7">
            <a:extLst>
              <a:ext uri="{FF2B5EF4-FFF2-40B4-BE49-F238E27FC236}">
                <a16:creationId xmlns:a16="http://schemas.microsoft.com/office/drawing/2014/main" id="{283834EE-119A-3030-55BD-C68B0375369E}"/>
              </a:ext>
            </a:extLst>
          </p:cNvPr>
          <p:cNvPicPr>
            <a:picLocks noChangeAspect="1"/>
          </p:cNvPicPr>
          <p:nvPr/>
        </p:nvPicPr>
        <p:blipFill>
          <a:blip r:embed="rId2"/>
          <a:stretch>
            <a:fillRect/>
          </a:stretch>
        </p:blipFill>
        <p:spPr>
          <a:xfrm>
            <a:off x="2019198" y="726774"/>
            <a:ext cx="8153605" cy="5968501"/>
          </a:xfrm>
          <a:prstGeom prst="rect">
            <a:avLst/>
          </a:prstGeom>
          <a:ln>
            <a:noFill/>
          </a:ln>
          <a:effectLst>
            <a:softEdge rad="112500"/>
          </a:effectLst>
        </p:spPr>
      </p:pic>
    </p:spTree>
    <p:extLst>
      <p:ext uri="{BB962C8B-B14F-4D97-AF65-F5344CB8AC3E}">
        <p14:creationId xmlns:p14="http://schemas.microsoft.com/office/powerpoint/2010/main" val="32302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B5D4433-C88A-57A6-8DA1-BE7CC1D76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267" y="1421403"/>
            <a:ext cx="5486453" cy="4339286"/>
          </a:xfrm>
          <a:prstGeom prst="rect">
            <a:avLst/>
          </a:prstGeom>
        </p:spPr>
      </p:pic>
    </p:spTree>
    <p:extLst>
      <p:ext uri="{BB962C8B-B14F-4D97-AF65-F5344CB8AC3E}">
        <p14:creationId xmlns:p14="http://schemas.microsoft.com/office/powerpoint/2010/main" val="268464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5F2C45BB-A883-B669-C25D-A11E2845103F}"/>
              </a:ext>
            </a:extLst>
          </p:cNvPr>
          <p:cNvPicPr>
            <a:picLocks noChangeAspect="1"/>
          </p:cNvPicPr>
          <p:nvPr/>
        </p:nvPicPr>
        <p:blipFill>
          <a:blip r:embed="rId2"/>
          <a:stretch>
            <a:fillRect/>
          </a:stretch>
        </p:blipFill>
        <p:spPr>
          <a:xfrm>
            <a:off x="7525513" y="185979"/>
            <a:ext cx="4727447" cy="5968501"/>
          </a:xfrm>
          <a:prstGeom prst="rect">
            <a:avLst/>
          </a:prstGeom>
          <a:ln>
            <a:noFill/>
          </a:ln>
          <a:effectLst>
            <a:softEdge rad="112500"/>
          </a:effectLst>
        </p:spPr>
      </p:pic>
      <p:sp>
        <p:nvSpPr>
          <p:cNvPr id="4" name="Hộp Văn bản 3">
            <a:extLst>
              <a:ext uri="{FF2B5EF4-FFF2-40B4-BE49-F238E27FC236}">
                <a16:creationId xmlns:a16="http://schemas.microsoft.com/office/drawing/2014/main" id="{BB7666CA-3460-5DDD-4275-CD3590F225FF}"/>
              </a:ext>
            </a:extLst>
          </p:cNvPr>
          <p:cNvSpPr txBox="1"/>
          <p:nvPr/>
        </p:nvSpPr>
        <p:spPr>
          <a:xfrm>
            <a:off x="362674" y="642779"/>
            <a:ext cx="3386808" cy="5262979"/>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Như hoa đầu cành</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hồng hồng nụ</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Cánh tròn ngắn xinh.</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Đêm em nằm ngủ</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hoa ngủ cùng</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thì bên má</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ấp cạnh lòng.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Tay em đánh răng</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Răng trắng hoa nhài.</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Tay em chải tóc</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Tóc ngời ánh mai.</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11571"/>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grpSp>
        <p:nvGrpSpPr>
          <p:cNvPr id="12" name="Nhóm 11">
            <a:extLst>
              <a:ext uri="{FF2B5EF4-FFF2-40B4-BE49-F238E27FC236}">
                <a16:creationId xmlns:a16="http://schemas.microsoft.com/office/drawing/2014/main" id="{887D5586-145A-7610-C11B-130FD5EC079B}"/>
              </a:ext>
            </a:extLst>
          </p:cNvPr>
          <p:cNvGrpSpPr/>
          <p:nvPr/>
        </p:nvGrpSpPr>
        <p:grpSpPr>
          <a:xfrm>
            <a:off x="3373011" y="5984935"/>
            <a:ext cx="2884548" cy="713772"/>
            <a:chOff x="508724" y="6144228"/>
            <a:chExt cx="2884548" cy="713772"/>
          </a:xfrm>
        </p:grpSpPr>
        <p:sp>
          <p:nvSpPr>
            <p:cNvPr id="11" name="Hình chữ nhật: Góc Tròn 10">
              <a:extLst>
                <a:ext uri="{FF2B5EF4-FFF2-40B4-BE49-F238E27FC236}">
                  <a16:creationId xmlns:a16="http://schemas.microsoft.com/office/drawing/2014/main"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1</a:t>
                </a:r>
              </a:p>
            </p:txBody>
          </p:sp>
        </p:grpSp>
      </p:grpSp>
      <p:sp>
        <p:nvSpPr>
          <p:cNvPr id="13" name="Hộp Văn bản 12">
            <a:extLst>
              <a:ext uri="{FF2B5EF4-FFF2-40B4-BE49-F238E27FC236}">
                <a16:creationId xmlns:a16="http://schemas.microsoft.com/office/drawing/2014/main" id="{AE6DFBBC-8D86-B6C0-2D0B-11AB4252BA06}"/>
              </a:ext>
            </a:extLst>
          </p:cNvPr>
          <p:cNvSpPr txBox="1"/>
          <p:nvPr/>
        </p:nvSpPr>
        <p:spPr>
          <a:xfrm>
            <a:off x="4252603" y="6108189"/>
            <a:ext cx="2038605"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mẫu</a:t>
            </a:r>
          </a:p>
        </p:txBody>
      </p:sp>
      <p:sp>
        <p:nvSpPr>
          <p:cNvPr id="6" name="Hộp Văn bản 5">
            <a:extLst>
              <a:ext uri="{FF2B5EF4-FFF2-40B4-BE49-F238E27FC236}">
                <a16:creationId xmlns:a16="http://schemas.microsoft.com/office/drawing/2014/main" id="{C2B6E7ED-0368-027D-F8CB-4625E2428D9F}"/>
              </a:ext>
            </a:extLst>
          </p:cNvPr>
          <p:cNvSpPr txBox="1"/>
          <p:nvPr/>
        </p:nvSpPr>
        <p:spPr>
          <a:xfrm>
            <a:off x="4233192" y="642778"/>
            <a:ext cx="3386808" cy="3785652"/>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Giờ em ngồi học</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Bàn tay siêng năng</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Nở hoa trên giấy</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Từng hàng giăng giăng.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khi một mình</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Nhìn tay thủ thỉ:</a:t>
            </a:r>
          </a:p>
          <a:p>
            <a:pPr marL="342900" indent="-342900">
              <a:buFontTx/>
              <a:buChar char="-"/>
            </a:pP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Em yêu em quý</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p>
          <a:p>
            <a:pPr algn="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HUY CẬN</a:t>
            </a:r>
          </a:p>
        </p:txBody>
      </p:sp>
    </p:spTree>
    <p:extLst>
      <p:ext uri="{BB962C8B-B14F-4D97-AF65-F5344CB8AC3E}">
        <p14:creationId xmlns:p14="http://schemas.microsoft.com/office/powerpoint/2010/main" val="27233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5F2C45BB-A883-B669-C25D-A11E2845103F}"/>
              </a:ext>
            </a:extLst>
          </p:cNvPr>
          <p:cNvPicPr>
            <a:picLocks noChangeAspect="1"/>
          </p:cNvPicPr>
          <p:nvPr/>
        </p:nvPicPr>
        <p:blipFill>
          <a:blip r:embed="rId2"/>
          <a:stretch>
            <a:fillRect/>
          </a:stretch>
        </p:blipFill>
        <p:spPr>
          <a:xfrm>
            <a:off x="7525513" y="185979"/>
            <a:ext cx="4727447" cy="5968501"/>
          </a:xfrm>
          <a:prstGeom prst="rect">
            <a:avLst/>
          </a:prstGeom>
          <a:ln>
            <a:noFill/>
          </a:ln>
          <a:effectLst>
            <a:softEdge rad="112500"/>
          </a:effectLst>
        </p:spPr>
      </p:pic>
      <p:sp>
        <p:nvSpPr>
          <p:cNvPr id="4" name="Hộp Văn bản 3">
            <a:extLst>
              <a:ext uri="{FF2B5EF4-FFF2-40B4-BE49-F238E27FC236}">
                <a16:creationId xmlns:a16="http://schemas.microsoft.com/office/drawing/2014/main" id="{BB7666CA-3460-5DDD-4275-CD3590F225FF}"/>
              </a:ext>
            </a:extLst>
          </p:cNvPr>
          <p:cNvSpPr txBox="1"/>
          <p:nvPr/>
        </p:nvSpPr>
        <p:spPr>
          <a:xfrm>
            <a:off x="362674" y="642779"/>
            <a:ext cx="3386808" cy="5262979"/>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Như hoa đầu cành</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hồng hồng nụ</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Cánh tròn ngắn xinh.</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Đêm em nằm ngủ</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hoa ngủ cùng</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thì bên má</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Hoa ấp cạnh lòng.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Tay em đánh răng</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Răng trắng hoa nhài.</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Tay em chải tóc</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Tóc ngời ánh mai.</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11571"/>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sp>
        <p:nvSpPr>
          <p:cNvPr id="6" name="Hộp Văn bản 5">
            <a:extLst>
              <a:ext uri="{FF2B5EF4-FFF2-40B4-BE49-F238E27FC236}">
                <a16:creationId xmlns:a16="http://schemas.microsoft.com/office/drawing/2014/main" id="{C2B6E7ED-0368-027D-F8CB-4625E2428D9F}"/>
              </a:ext>
            </a:extLst>
          </p:cNvPr>
          <p:cNvSpPr txBox="1"/>
          <p:nvPr/>
        </p:nvSpPr>
        <p:spPr>
          <a:xfrm>
            <a:off x="4233192" y="642778"/>
            <a:ext cx="3386808" cy="3785652"/>
          </a:xfrm>
          <a:prstGeom prst="rect">
            <a:avLst/>
          </a:prstGeom>
          <a:solidFill>
            <a:srgbClr val="FFFFFF">
              <a:alpha val="69804"/>
            </a:srgbClr>
          </a:solidFill>
        </p:spPr>
        <p:txBody>
          <a:bodyPr wrap="square" rtlCol="0">
            <a:spAutoFit/>
          </a:bodyPr>
          <a:lstStyle/>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Giờ em ngồi học</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Bàn tay siêng năng</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Nở hoa trên giấy</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Từng hàng giăng giăng.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khi một mình</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Nhìn tay thủ thỉ:</a:t>
            </a:r>
          </a:p>
          <a:p>
            <a:pPr marL="342900" indent="-342900">
              <a:buFontTx/>
              <a:buChar char="-"/>
            </a:pP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Em yêu em quý</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p>
          <a:p>
            <a:pPr algn="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HUY CẬN</a:t>
            </a:r>
          </a:p>
        </p:txBody>
      </p:sp>
      <p:grpSp>
        <p:nvGrpSpPr>
          <p:cNvPr id="2" name="Nhóm 1">
            <a:extLst>
              <a:ext uri="{FF2B5EF4-FFF2-40B4-BE49-F238E27FC236}">
                <a16:creationId xmlns:a16="http://schemas.microsoft.com/office/drawing/2014/main" id="{C72958D0-F2AA-9094-3D22-0B6CD03E98AD}"/>
              </a:ext>
            </a:extLst>
          </p:cNvPr>
          <p:cNvGrpSpPr/>
          <p:nvPr/>
        </p:nvGrpSpPr>
        <p:grpSpPr>
          <a:xfrm>
            <a:off x="3255665" y="6097932"/>
            <a:ext cx="2884548" cy="713772"/>
            <a:chOff x="508724" y="6144228"/>
            <a:chExt cx="2884548" cy="713772"/>
          </a:xfrm>
        </p:grpSpPr>
        <p:sp>
          <p:nvSpPr>
            <p:cNvPr id="3" name="Hình chữ nhật: Góc Tròn 2">
              <a:extLst>
                <a:ext uri="{FF2B5EF4-FFF2-40B4-BE49-F238E27FC236}">
                  <a16:creationId xmlns:a16="http://schemas.microsoft.com/office/drawing/2014/main" id="{53281FDA-E2DA-DC5E-9915-F8D476D425A5}"/>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B3E8E674-2AAF-66AB-4AB9-C990DAED31FA}"/>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0E130E92-909F-A4B9-454F-551A1C34A17C}"/>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795C64CD-A4E7-3C01-38FB-CBCB134BBB66}"/>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2</a:t>
                </a:r>
              </a:p>
            </p:txBody>
          </p:sp>
        </p:grpSp>
      </p:grpSp>
      <p:sp>
        <p:nvSpPr>
          <p:cNvPr id="17" name="Hộp Văn bản 16">
            <a:extLst>
              <a:ext uri="{FF2B5EF4-FFF2-40B4-BE49-F238E27FC236}">
                <a16:creationId xmlns:a16="http://schemas.microsoft.com/office/drawing/2014/main" id="{F257760F-4E0B-0C2E-F8D4-6CB66C7CA9B4}"/>
              </a:ext>
            </a:extLst>
          </p:cNvPr>
          <p:cNvSpPr txBox="1"/>
          <p:nvPr/>
        </p:nvSpPr>
        <p:spPr>
          <a:xfrm>
            <a:off x="3953703" y="6193636"/>
            <a:ext cx="2366697"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p>
        </p:txBody>
      </p:sp>
    </p:spTree>
    <p:extLst>
      <p:ext uri="{BB962C8B-B14F-4D97-AF65-F5344CB8AC3E}">
        <p14:creationId xmlns:p14="http://schemas.microsoft.com/office/powerpoint/2010/main" val="216445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FD681A9-A377-57AB-076F-F6F4747D7746}"/>
              </a:ext>
            </a:extLst>
          </p:cNvPr>
          <p:cNvGrpSpPr/>
          <p:nvPr/>
        </p:nvGrpSpPr>
        <p:grpSpPr>
          <a:xfrm>
            <a:off x="3399788" y="6103362"/>
            <a:ext cx="3291530" cy="713772"/>
            <a:chOff x="508724" y="6144228"/>
            <a:chExt cx="3291530" cy="713772"/>
          </a:xfrm>
        </p:grpSpPr>
        <p:sp>
          <p:nvSpPr>
            <p:cNvPr id="3" name="Hình chữ nhật: Góc Tròn 2">
              <a:extLst>
                <a:ext uri="{FF2B5EF4-FFF2-40B4-BE49-F238E27FC236}">
                  <a16:creationId xmlns:a16="http://schemas.microsoft.com/office/drawing/2014/main" id="{9B097AB0-C782-7B97-2346-D9FF860BFFA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5">
              <a:extLst>
                <a:ext uri="{FF2B5EF4-FFF2-40B4-BE49-F238E27FC236}">
                  <a16:creationId xmlns:a16="http://schemas.microsoft.com/office/drawing/2014/main" id="{4EDE5953-EAC2-9481-B3F6-FB031E641AE5}"/>
                </a:ext>
              </a:extLst>
            </p:cNvPr>
            <p:cNvGrpSpPr/>
            <p:nvPr/>
          </p:nvGrpSpPr>
          <p:grpSpPr>
            <a:xfrm>
              <a:off x="508724" y="6144228"/>
              <a:ext cx="713772" cy="713772"/>
              <a:chOff x="508724" y="6144228"/>
              <a:chExt cx="713772" cy="713772"/>
            </a:xfrm>
          </p:grpSpPr>
          <p:sp>
            <p:nvSpPr>
              <p:cNvPr id="7" name="Hình Bầu dục 6">
                <a:extLst>
                  <a:ext uri="{FF2B5EF4-FFF2-40B4-BE49-F238E27FC236}">
                    <a16:creationId xmlns:a16="http://schemas.microsoft.com/office/drawing/2014/main" id="{4E51844B-735E-FC12-C7A0-E804E88E402B}"/>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ình Bầu dục 13">
                <a:extLst>
                  <a:ext uri="{FF2B5EF4-FFF2-40B4-BE49-F238E27FC236}">
                    <a16:creationId xmlns:a16="http://schemas.microsoft.com/office/drawing/2014/main" id="{55073DF6-FFDD-3434-126E-95B407069750}"/>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3</a:t>
                </a:r>
              </a:p>
            </p:txBody>
          </p:sp>
        </p:grpSp>
      </p:grpSp>
      <p:sp>
        <p:nvSpPr>
          <p:cNvPr id="15" name="Hộp Văn bản 14">
            <a:extLst>
              <a:ext uri="{FF2B5EF4-FFF2-40B4-BE49-F238E27FC236}">
                <a16:creationId xmlns:a16="http://schemas.microsoft.com/office/drawing/2014/main" id="{71E97425-684A-DFE2-0D06-564664F762F0}"/>
              </a:ext>
            </a:extLst>
          </p:cNvPr>
          <p:cNvSpPr txBox="1"/>
          <p:nvPr/>
        </p:nvSpPr>
        <p:spPr>
          <a:xfrm>
            <a:off x="4097826" y="6199066"/>
            <a:ext cx="2725573"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Nối tiếp đoạn</a:t>
            </a:r>
          </a:p>
        </p:txBody>
      </p:sp>
      <p:pic>
        <p:nvPicPr>
          <p:cNvPr id="16" name="Hình ảnh 15">
            <a:extLst>
              <a:ext uri="{FF2B5EF4-FFF2-40B4-BE49-F238E27FC236}">
                <a16:creationId xmlns:a16="http://schemas.microsoft.com/office/drawing/2014/main" id="{A2DAE878-F2F3-6C54-4226-B4B28DE6184F}"/>
              </a:ext>
            </a:extLst>
          </p:cNvPr>
          <p:cNvPicPr>
            <a:picLocks noChangeAspect="1"/>
          </p:cNvPicPr>
          <p:nvPr/>
        </p:nvPicPr>
        <p:blipFill>
          <a:blip r:embed="rId2"/>
          <a:stretch>
            <a:fillRect/>
          </a:stretch>
        </p:blipFill>
        <p:spPr>
          <a:xfrm>
            <a:off x="7525513" y="185979"/>
            <a:ext cx="4727447" cy="5968501"/>
          </a:xfrm>
          <a:prstGeom prst="rect">
            <a:avLst/>
          </a:prstGeom>
          <a:ln>
            <a:noFill/>
          </a:ln>
          <a:effectLst>
            <a:softEdge rad="112500"/>
          </a:effectLst>
        </p:spPr>
      </p:pic>
      <p:sp>
        <p:nvSpPr>
          <p:cNvPr id="17" name="Hộp Văn bản 16">
            <a:extLst>
              <a:ext uri="{FF2B5EF4-FFF2-40B4-BE49-F238E27FC236}">
                <a16:creationId xmlns:a16="http://schemas.microsoft.com/office/drawing/2014/main" id="{6F1ACB40-6F57-4783-8D22-9C99273F5B74}"/>
              </a:ext>
            </a:extLst>
          </p:cNvPr>
          <p:cNvSpPr txBox="1"/>
          <p:nvPr/>
        </p:nvSpPr>
        <p:spPr>
          <a:xfrm>
            <a:off x="362674" y="642779"/>
            <a:ext cx="3386808" cy="5262979"/>
          </a:xfrm>
          <a:prstGeom prst="rect">
            <a:avLst/>
          </a:prstGeom>
          <a:solidFill>
            <a:srgbClr val="FFFFFF">
              <a:alpha val="69804"/>
            </a:srgbClr>
          </a:solidFill>
        </p:spPr>
        <p:txBody>
          <a:bodyPr wrap="square" rtlCol="0">
            <a:spAutoFit/>
          </a:bodyPr>
          <a:lstStyle/>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Hai bàn tay em</a:t>
            </a: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Như hoa đầu cành</a:t>
            </a: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Hoa hồng hồng nụ</a:t>
            </a:r>
          </a:p>
          <a:p>
            <a:r>
              <a:rPr lang="en-US" sz="24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Cánh tròn ngắn xinh.</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Đêm em nằm ngủ</a:t>
            </a: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 hoa ngủ cùng</a:t>
            </a: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thì bên má</a:t>
            </a:r>
          </a:p>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ấp cạnh lòng.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Tay em đánh răng</a:t>
            </a: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Răng trắng hoa nhài.</a:t>
            </a: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Tay em chải tóc</a:t>
            </a:r>
          </a:p>
          <a:p>
            <a:r>
              <a:rPr lang="en-US" sz="24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Tóc ngời ánh mai.</a:t>
            </a:r>
          </a:p>
        </p:txBody>
      </p:sp>
      <p:sp>
        <p:nvSpPr>
          <p:cNvPr id="18" name="Hộp Văn bản 17">
            <a:extLst>
              <a:ext uri="{FF2B5EF4-FFF2-40B4-BE49-F238E27FC236}">
                <a16:creationId xmlns:a16="http://schemas.microsoft.com/office/drawing/2014/main" id="{CB6A130E-0425-A5DC-4A72-71D3C0F95280}"/>
              </a:ext>
            </a:extLst>
          </p:cNvPr>
          <p:cNvSpPr txBox="1"/>
          <p:nvPr/>
        </p:nvSpPr>
        <p:spPr>
          <a:xfrm>
            <a:off x="4233192" y="642778"/>
            <a:ext cx="3386808" cy="3785652"/>
          </a:xfrm>
          <a:prstGeom prst="rect">
            <a:avLst/>
          </a:prstGeom>
          <a:solidFill>
            <a:srgbClr val="FFFFFF">
              <a:alpha val="69804"/>
            </a:srgbClr>
          </a:solidFill>
        </p:spPr>
        <p:txBody>
          <a:bodyPr wrap="square" rtlCol="0">
            <a:spAutoFit/>
          </a:bodyPr>
          <a:lstStyle/>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Giờ em ngồi học</a:t>
            </a: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Bàn tay siêng năng</a:t>
            </a: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Nở hoa trên giấy</a:t>
            </a:r>
          </a:p>
          <a:p>
            <a:r>
              <a:rPr lang="en-US" sz="2400" b="1">
                <a:solidFill>
                  <a:srgbClr val="0000FF"/>
                </a:solidFill>
                <a:latin typeface="Arial-Rounded" panose="020B0500000000000000" pitchFamily="34" charset="0"/>
                <a:ea typeface="Arial-Rounded" panose="020B0500000000000000" pitchFamily="34" charset="0"/>
                <a:cs typeface="Arial-Rounded" panose="020B0500000000000000" pitchFamily="34" charset="0"/>
              </a:rPr>
              <a:t>Từng hàng giăng giăng.</a:t>
            </a:r>
          </a:p>
          <a:p>
            <a:endPar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Có khi một mình</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Nhìn tay thủ thỉ:</a:t>
            </a:r>
          </a:p>
          <a:p>
            <a:pPr marL="342900" indent="-342900">
              <a:buFontTx/>
              <a:buChar char="-"/>
            </a:pP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Em yêu em quý</a:t>
            </a:r>
          </a:p>
          <a:p>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Hai bàn tay em.</a:t>
            </a:r>
          </a:p>
          <a:p>
            <a:pPr algn="r"/>
            <a:r>
              <a:rPr lang="en-US" sz="24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HUY CẬN</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520633" y="23146"/>
            <a:ext cx="5150734" cy="646331"/>
          </a:xfrm>
          <a:prstGeom prst="rect">
            <a:avLst/>
          </a:prstGeom>
          <a:noFill/>
        </p:spPr>
        <p:txBody>
          <a:bodyPr wrap="square" rtlCol="0">
            <a:spAutoFit/>
          </a:bodyPr>
          <a:lstStyle/>
          <a:p>
            <a:pPr algn="ctr"/>
            <a:r>
              <a:rPr lang="en-US" sz="36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Hai bàn tay em</a:t>
            </a:r>
          </a:p>
        </p:txBody>
      </p:sp>
    </p:spTree>
    <p:extLst>
      <p:ext uri="{BB962C8B-B14F-4D97-AF65-F5344CB8AC3E}">
        <p14:creationId xmlns:p14="http://schemas.microsoft.com/office/powerpoint/2010/main" val="77682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536</TotalTime>
  <Words>1290</Words>
  <Application>Microsoft Office PowerPoint</Application>
  <PresentationFormat>Widescreen</PresentationFormat>
  <Paragraphs>274</Paragraphs>
  <Slides>31</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#9Slide04 SFU Belle</vt:lpstr>
      <vt:lpstr>Arial</vt:lpstr>
      <vt:lpstr>Arial-Rounded</vt:lpstr>
      <vt:lpstr>AvantGarde</vt:lpstr>
      <vt:lpstr>Calibri</vt:lpstr>
      <vt:lpstr>HP-087</vt:lpstr>
      <vt:lpstr>ITC Avant Garde Std Bk</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Hà Nguyễn Thị Thu</cp:lastModifiedBy>
  <cp:revision>29</cp:revision>
  <dcterms:created xsi:type="dcterms:W3CDTF">2021-12-21T12:51:08Z</dcterms:created>
  <dcterms:modified xsi:type="dcterms:W3CDTF">2022-10-09T03:01:15Z</dcterms:modified>
</cp:coreProperties>
</file>