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sldIdLst>
    <p:sldId id="314" r:id="rId2"/>
    <p:sldId id="256" r:id="rId3"/>
    <p:sldId id="257" r:id="rId4"/>
    <p:sldId id="266" r:id="rId5"/>
    <p:sldId id="261" r:id="rId6"/>
    <p:sldId id="276" r:id="rId7"/>
    <p:sldId id="277" r:id="rId8"/>
    <p:sldId id="278" r:id="rId9"/>
    <p:sldId id="279" r:id="rId10"/>
    <p:sldId id="280" r:id="rId11"/>
    <p:sldId id="268" r:id="rId12"/>
    <p:sldId id="269" r:id="rId13"/>
    <p:sldId id="270" r:id="rId14"/>
    <p:sldId id="263" r:id="rId15"/>
    <p:sldId id="271" r:id="rId16"/>
    <p:sldId id="272" r:id="rId17"/>
    <p:sldId id="260" r:id="rId18"/>
    <p:sldId id="273" r:id="rId19"/>
    <p:sldId id="274" r:id="rId20"/>
    <p:sldId id="281" r:id="rId21"/>
    <p:sldId id="264" r:id="rId22"/>
    <p:sldId id="26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87017B"/>
    <a:srgbClr val="00AF34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13" autoAdjust="0"/>
    <p:restoredTop sz="78647" autoAdjust="0"/>
  </p:normalViewPr>
  <p:slideViewPr>
    <p:cSldViewPr snapToGrid="0">
      <p:cViewPr varScale="1">
        <p:scale>
          <a:sx n="63" d="100"/>
          <a:sy n="63" d="100"/>
        </p:scale>
        <p:origin x="652" y="5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6E8D2-EB59-4166-B34F-E38BE28B8EB9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A5039-8714-4BCE-B7DE-1DD10AA4C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1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Trò chơi du lịch xuyên việt</a:t>
            </a:r>
          </a:p>
          <a:p>
            <a:r>
              <a:rPr lang="en-US"/>
              <a:t>- GV bấm vào ô tỉnh để hiện câu hỏi</a:t>
            </a:r>
          </a:p>
          <a:p>
            <a:r>
              <a:rPr lang="en-US"/>
              <a:t>- Bấm chuột vào ô câu hỏi để hiện đáp án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4A5039-8714-4BCE-B7DE-1DD10AA4C6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8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BF47EB3-531B-ABB1-8C8E-1AF79B8A4346}"/>
              </a:ext>
            </a:extLst>
          </p:cNvPr>
          <p:cNvGrpSpPr/>
          <p:nvPr userDrawn="1"/>
        </p:nvGrpSpPr>
        <p:grpSpPr>
          <a:xfrm>
            <a:off x="-51881" y="-40506"/>
            <a:ext cx="12295762" cy="2713375"/>
            <a:chOff x="-51881" y="-1175910"/>
            <a:chExt cx="12295762" cy="27133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3B2C702-E647-60F3-5B78-540B1397AE91}"/>
                </a:ext>
              </a:extLst>
            </p:cNvPr>
            <p:cNvSpPr/>
            <p:nvPr userDrawn="1"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D5C1D5-D96F-C2EC-5C1D-68F94175CD82}"/>
                </a:ext>
              </a:extLst>
            </p:cNvPr>
            <p:cNvSpPr/>
            <p:nvPr userDrawn="1"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C6DD56-68D9-7E22-8EFB-50F1379C5B79}"/>
                </a:ext>
              </a:extLst>
            </p:cNvPr>
            <p:cNvSpPr/>
            <p:nvPr userDrawn="1"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57997BB-E157-E8F1-D8B4-D62DB93A55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800" y="0"/>
            <a:ext cx="1391200" cy="1761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657D12-366B-103A-5DDF-B7769EA656A2}"/>
              </a:ext>
            </a:extLst>
          </p:cNvPr>
          <p:cNvSpPr txBox="1"/>
          <p:nvPr userDrawn="1"/>
        </p:nvSpPr>
        <p:spPr>
          <a:xfrm>
            <a:off x="3373097" y="8277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ln w="2540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29A0D9-9B03-FEDF-B9D4-456049113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39046" t="29565"/>
          <a:stretch/>
        </p:blipFill>
        <p:spPr>
          <a:xfrm>
            <a:off x="-51881" y="-40506"/>
            <a:ext cx="4035682" cy="46762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9CC354-3643-0A24-17D0-158968A6F79B}"/>
              </a:ext>
            </a:extLst>
          </p:cNvPr>
          <p:cNvSpPr txBox="1"/>
          <p:nvPr userDrawn="1"/>
        </p:nvSpPr>
        <p:spPr>
          <a:xfrm>
            <a:off x="3373097" y="805184"/>
            <a:ext cx="826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Tiếng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Việt</a:t>
            </a:r>
            <a:r>
              <a:rPr 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HP-087" panose="020B0803050302020204" pitchFamily="34" charset="0"/>
                <a:cs typeface="#9Slide03 Arima Madurai ExtraBo" panose="00000900000000000000" pitchFamily="2" charset="0"/>
              </a:rPr>
              <a:t>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32900D-9049-DADC-66A0-CBC4864F02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3449" y="0"/>
            <a:ext cx="4639376" cy="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41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F3A5DF-6F2D-0E10-F31F-2BF72592E5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58030"/>
          <a:stretch/>
        </p:blipFill>
        <p:spPr>
          <a:xfrm flipH="1" flipV="1">
            <a:off x="0" y="6097939"/>
            <a:ext cx="12192000" cy="7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715F48-DC4A-170B-917E-1B389B5407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858" b="1525"/>
          <a:stretch/>
        </p:blipFill>
        <p:spPr>
          <a:xfrm>
            <a:off x="0" y="0"/>
            <a:ext cx="3659552" cy="498764"/>
          </a:xfrm>
          <a:prstGeom prst="rect">
            <a:avLst/>
          </a:prstGeom>
        </p:spPr>
      </p:pic>
      <p:pic>
        <p:nvPicPr>
          <p:cNvPr id="5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65D5745-7E02-3905-1DAB-603EB28CCA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8" y="411474"/>
            <a:ext cx="12070104" cy="603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0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4">
            <a:extLst>
              <a:ext uri="{FF2B5EF4-FFF2-40B4-BE49-F238E27FC236}">
                <a16:creationId xmlns:a16="http://schemas.microsoft.com/office/drawing/2014/main" id="{FAEB351D-B959-4897-B1F4-6600B9184EF1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任意多边形 5">
            <a:extLst>
              <a:ext uri="{FF2B5EF4-FFF2-40B4-BE49-F238E27FC236}">
                <a16:creationId xmlns:a16="http://schemas.microsoft.com/office/drawing/2014/main" id="{8F3A2888-0977-43DD-9A71-AC932E61F402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3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  <p:sp>
        <p:nvSpPr>
          <p:cNvPr id="2" name="任意多边形 4">
            <a:extLst>
              <a:ext uri="{FF2B5EF4-FFF2-40B4-BE49-F238E27FC236}">
                <a16:creationId xmlns:a16="http://schemas.microsoft.com/office/drawing/2014/main" id="{7B04F925-C1E5-35BA-70BC-0178E7D9C75E}"/>
              </a:ext>
            </a:extLst>
          </p:cNvPr>
          <p:cNvSpPr/>
          <p:nvPr userDrawn="1"/>
        </p:nvSpPr>
        <p:spPr>
          <a:xfrm>
            <a:off x="0" y="5953125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任意多边形 5">
            <a:extLst>
              <a:ext uri="{FF2B5EF4-FFF2-40B4-BE49-F238E27FC236}">
                <a16:creationId xmlns:a16="http://schemas.microsoft.com/office/drawing/2014/main" id="{181ACF88-E471-25EC-B95E-D568948CEDD1}"/>
              </a:ext>
            </a:extLst>
          </p:cNvPr>
          <p:cNvSpPr/>
          <p:nvPr userDrawn="1"/>
        </p:nvSpPr>
        <p:spPr>
          <a:xfrm>
            <a:off x="0" y="6191251"/>
            <a:ext cx="12192000" cy="666750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778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7CD407F-3C52-8FCE-7966-3AF85B651D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099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3CFB0B0-04AC-645B-A78C-183C4B379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5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3E9CB06-D635-27D3-FC9B-D198E843A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4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9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  <p:sldLayoutId id="2147483655" r:id="rId4"/>
    <p:sldLayoutId id="2147483656" r:id="rId5"/>
    <p:sldLayoutId id="2147483660" r:id="rId6"/>
    <p:sldLayoutId id="2147483657" r:id="rId7"/>
    <p:sldLayoutId id="2147483659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1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975177" y="4902200"/>
            <a:ext cx="6070658" cy="923215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54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54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bản đồ&#10;&#10;Mô tả được tạo tự động">
            <a:extLst>
              <a:ext uri="{FF2B5EF4-FFF2-40B4-BE49-F238E27FC236}">
                <a16:creationId xmlns:a16="http://schemas.microsoft.com/office/drawing/2014/main" id="{DFA00AE0-1B4A-BD24-EB53-A9F47159E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4143" r="3806" b="32021"/>
          <a:stretch/>
        </p:blipFill>
        <p:spPr>
          <a:xfrm>
            <a:off x="6634266" y="0"/>
            <a:ext cx="5561517" cy="6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54B68CD-43A3-BA90-DE94-AC42DCA5862A}"/>
              </a:ext>
            </a:extLst>
          </p:cNvPr>
          <p:cNvSpPr txBox="1"/>
          <p:nvPr/>
        </p:nvSpPr>
        <p:spPr>
          <a:xfrm>
            <a:off x="429994" y="43182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 nó thổi vang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 trời trôi qua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thành trăng vàng.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22D675-5FC0-6AD9-1DB5-317AD42968A3}"/>
              </a:ext>
            </a:extLst>
          </p:cNvPr>
          <p:cNvSpPr txBox="1"/>
          <p:nvPr/>
        </p:nvSpPr>
        <p:spPr>
          <a:xfrm>
            <a:off x="2139241" y="200148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iếng nó trong ngần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hay chiếc thuyền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rôi trên sông Ngân.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E3F806-F984-007D-43E3-5367BE23D07C}"/>
              </a:ext>
            </a:extLst>
          </p:cNvPr>
          <p:cNvSpPr txBox="1"/>
          <p:nvPr/>
        </p:nvSpPr>
        <p:spPr>
          <a:xfrm>
            <a:off x="3981337" y="3870642"/>
            <a:ext cx="3029607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iếng nó chơi vơi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là hạt cau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 trên nong trời.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4297055" y="627271"/>
            <a:ext cx="2713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AF1802-4A44-7852-7534-54DA0998E605}"/>
              </a:ext>
            </a:extLst>
          </p:cNvPr>
          <p:cNvSpPr txBox="1"/>
          <p:nvPr/>
        </p:nvSpPr>
        <p:spPr>
          <a:xfrm>
            <a:off x="362674" y="5500874"/>
            <a:ext cx="6453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C00CC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Khi viết bài này cần lưu ý gì?</a:t>
            </a:r>
          </a:p>
        </p:txBody>
      </p:sp>
    </p:spTree>
    <p:extLst>
      <p:ext uri="{BB962C8B-B14F-4D97-AF65-F5344CB8AC3E}">
        <p14:creationId xmlns:p14="http://schemas.microsoft.com/office/powerpoint/2010/main" val="29374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Nhóm 14">
            <a:extLst>
              <a:ext uri="{FF2B5EF4-FFF2-40B4-BE49-F238E27FC236}">
                <a16:creationId xmlns:a16="http://schemas.microsoft.com/office/drawing/2014/main" id="{57C7807B-8EA7-2076-BE7D-687C6B16F864}"/>
              </a:ext>
            </a:extLst>
          </p:cNvPr>
          <p:cNvGrpSpPr/>
          <p:nvPr/>
        </p:nvGrpSpPr>
        <p:grpSpPr>
          <a:xfrm>
            <a:off x="174131" y="378235"/>
            <a:ext cx="3049130" cy="3050765"/>
            <a:chOff x="-224448" y="73212"/>
            <a:chExt cx="3060899" cy="3062540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id="{0B3F3AAF-B552-258E-9E41-0D52F6E19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4448" y="73212"/>
              <a:ext cx="3060899" cy="3062540"/>
            </a:xfrm>
            <a:prstGeom prst="rect">
              <a:avLst/>
            </a:prstGeom>
          </p:spPr>
        </p:pic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1263AF6D-6FCF-89E4-C837-7AE6B0928128}"/>
                </a:ext>
              </a:extLst>
            </p:cNvPr>
            <p:cNvSpPr txBox="1"/>
            <p:nvPr/>
          </p:nvSpPr>
          <p:spPr>
            <a:xfrm>
              <a:off x="474562" y="1528825"/>
              <a:ext cx="15966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BÀI MẪU</a:t>
              </a:r>
            </a:p>
          </p:txBody>
        </p:sp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id="{4B29E24B-8979-4186-CCE0-811F89DCD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855" y="61663"/>
            <a:ext cx="6597513" cy="70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5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6BB7DD-2CCE-B5A4-98FF-07280C42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98638" l="4429" r="98143">
                        <a14:foregroundMark x1="18143" y1="48501" x2="13857" y2="66213"/>
                        <a14:foregroundMark x1="13857" y1="66213" x2="17143" y2="78474"/>
                        <a14:foregroundMark x1="30143" y1="51771" x2="28714" y2="74114"/>
                        <a14:foregroundMark x1="28714" y1="74114" x2="26857" y2="77929"/>
                        <a14:foregroundMark x1="34143" y1="53134" x2="29857" y2="74659"/>
                        <a14:foregroundMark x1="29857" y1="74659" x2="27714" y2="75749"/>
                        <a14:foregroundMark x1="23286" y1="62398" x2="18429" y2="79292"/>
                        <a14:foregroundMark x1="18429" y1="79292" x2="18571" y2="80654"/>
                        <a14:foregroundMark x1="15143" y1="73025" x2="26714" y2="76294"/>
                        <a14:foregroundMark x1="26714" y1="76294" x2="27857" y2="73297"/>
                        <a14:foregroundMark x1="27286" y1="47956" x2="24571" y2="56403"/>
                        <a14:foregroundMark x1="32286" y1="76022" x2="38714" y2="89646"/>
                        <a14:foregroundMark x1="38714" y1="89646" x2="32714" y2="86104"/>
                        <a14:foregroundMark x1="13429" y1="72207" x2="4714" y2="83924"/>
                        <a14:foregroundMark x1="4714" y1="83924" x2="13143" y2="89646"/>
                        <a14:foregroundMark x1="7857" y1="73842" x2="7857" y2="73842"/>
                        <a14:foregroundMark x1="39143" y1="77112" x2="39143" y2="77112"/>
                        <a14:foregroundMark x1="40000" y1="74114" x2="40571" y2="84741"/>
                        <a14:foregroundMark x1="41857" y1="75749" x2="43286" y2="87466"/>
                        <a14:foregroundMark x1="14000" y1="97275" x2="23714" y2="98638"/>
                        <a14:foregroundMark x1="77286" y1="18529" x2="70857" y2="36512"/>
                        <a14:foregroundMark x1="70857" y1="36512" x2="77143" y2="47139"/>
                        <a14:foregroundMark x1="77143" y1="47139" x2="85000" y2="40327"/>
                        <a14:foregroundMark x1="85000" y1="40327" x2="77000" y2="38420"/>
                        <a14:foregroundMark x1="77000" y1="38420" x2="78857" y2="30790"/>
                        <a14:foregroundMark x1="70714" y1="19346" x2="70714" y2="19346"/>
                        <a14:foregroundMark x1="71429" y1="19346" x2="74571" y2="14169"/>
                        <a14:foregroundMark x1="94429" y1="29155" x2="92571" y2="29700"/>
                        <a14:foregroundMark x1="95143" y1="77657" x2="98143" y2="91553"/>
                        <a14:foregroundMark x1="87429" y1="97003" x2="89857" y2="96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2167300"/>
            <a:ext cx="66675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E4B8C3D-8991-3AC6-C75A-D1FF929D926E}"/>
              </a:ext>
            </a:extLst>
          </p:cNvPr>
          <p:cNvSpPr txBox="1"/>
          <p:nvPr/>
        </p:nvSpPr>
        <p:spPr>
          <a:xfrm>
            <a:off x="2372811" y="775504"/>
            <a:ext cx="8692588" cy="11079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6600">
                <a:solidFill>
                  <a:srgbClr val="00B050"/>
                </a:solidFill>
                <a:latin typeface="HP-087" panose="020B0803050302020204" pitchFamily="34" charset="0"/>
              </a:rPr>
              <a:t>Luyện viết từ khó</a:t>
            </a:r>
          </a:p>
        </p:txBody>
      </p:sp>
    </p:spTree>
    <p:extLst>
      <p:ext uri="{BB962C8B-B14F-4D97-AF65-F5344CB8AC3E}">
        <p14:creationId xmlns:p14="http://schemas.microsoft.com/office/powerpoint/2010/main" val="359392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A372145-C404-7F7F-CB42-7B5744D35DBE}"/>
              </a:ext>
            </a:extLst>
          </p:cNvPr>
          <p:cNvSpPr txBox="1"/>
          <p:nvPr/>
        </p:nvSpPr>
        <p:spPr>
          <a:xfrm>
            <a:off x="3946968" y="324093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Lu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ΐ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İn 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νμ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Ğt Ǉừ </a:t>
            </a:r>
            <a:r>
              <a:rPr lang="el-GR" sz="3400" b="1">
                <a:solidFill>
                  <a:srgbClr val="FF0000"/>
                </a:solidFill>
                <a:latin typeface="HP001 4 hàng" panose="020B0603050302020204" pitchFamily="34" charset="0"/>
              </a:rPr>
              <a:t>δ</a:t>
            </a:r>
            <a:r>
              <a:rPr lang="en-US" sz="3400" b="1">
                <a:solidFill>
                  <a:srgbClr val="FF0000"/>
                </a:solidFill>
                <a:latin typeface="HP001 4 hàng" panose="020B0603050302020204" pitchFamily="34" charset="0"/>
              </a:rPr>
              <a:t>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9F794B5-59B1-BF52-9D59-FA070A6C0030}"/>
              </a:ext>
            </a:extLst>
          </p:cNvPr>
          <p:cNvSpPr txBox="1"/>
          <p:nvPr/>
        </p:nvSpPr>
        <p:spPr>
          <a:xfrm>
            <a:off x="4643378" y="1020502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  <a:latin typeface="HP001 4 hàng" panose="020B0603050302020204" pitchFamily="34" charset="0"/>
              </a:rPr>
              <a:t>trăng vàng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1076FA3-5F2F-F907-7957-84D22345FF10}"/>
              </a:ext>
            </a:extLst>
          </p:cNvPr>
          <p:cNvSpPr txBox="1"/>
          <p:nvPr/>
        </p:nvSpPr>
        <p:spPr>
          <a:xfrm>
            <a:off x="4643378" y="1693930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  <a:latin typeface="HP001 4 hàng" panose="020B0603050302020204" pitchFamily="34" charset="0"/>
              </a:rPr>
              <a:t>no gió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785BF00-1817-393F-9027-3F45E71940EE}"/>
              </a:ext>
            </a:extLst>
          </p:cNvPr>
          <p:cNvSpPr txBox="1"/>
          <p:nvPr/>
        </p:nvSpPr>
        <p:spPr>
          <a:xfrm>
            <a:off x="4643378" y="2378933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  <a:latin typeface="HP001 4 hàng" panose="020B0603050302020204" pitchFamily="34" charset="0"/>
              </a:rPr>
              <a:t>chơi vơi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15E0310-55EB-E46F-8F29-2E3AFD36AF45}"/>
              </a:ext>
            </a:extLst>
          </p:cNvPr>
          <p:cNvSpPr txBox="1"/>
          <p:nvPr/>
        </p:nvSpPr>
        <p:spPr>
          <a:xfrm>
            <a:off x="4643378" y="3062858"/>
            <a:ext cx="63197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  <a:latin typeface="HP001 4 hàng" panose="020B0603050302020204" pitchFamily="34" charset="0"/>
              </a:rPr>
              <a:t>nong trời</a:t>
            </a:r>
          </a:p>
        </p:txBody>
      </p:sp>
    </p:spTree>
    <p:extLst>
      <p:ext uri="{BB962C8B-B14F-4D97-AF65-F5344CB8AC3E}">
        <p14:creationId xmlns:p14="http://schemas.microsoft.com/office/powerpoint/2010/main" val="118057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1" descr="Horizontal brick">
            <a:extLst>
              <a:ext uri="{FF2B5EF4-FFF2-40B4-BE49-F238E27FC236}">
                <a16:creationId xmlns:a16="http://schemas.microsoft.com/office/drawing/2014/main" id="{00C41560-92E7-F61C-1EAC-006B3FB12D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71464" y="489714"/>
            <a:ext cx="6170383" cy="1739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kern="1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HP-087" panose="020B0803050302020204" pitchFamily="34" charset="0"/>
                <a:cs typeface="Times New Roman" panose="02020603050405020304" pitchFamily="18" charset="0"/>
              </a:rPr>
              <a:t>bài</a:t>
            </a:r>
            <a:endParaRPr lang="en-US" sz="3600" kern="1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HP-087" panose="020B08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37BC83E-E680-47C6-E04B-97E9ACA882D4}"/>
              </a:ext>
            </a:extLst>
          </p:cNvPr>
          <p:cNvSpPr txBox="1"/>
          <p:nvPr/>
        </p:nvSpPr>
        <p:spPr>
          <a:xfrm>
            <a:off x="-20721" y="2229677"/>
            <a:ext cx="50348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5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 thế ngồi viết: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thẳng, không tì ngực vào bàn.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25 – 30 cm.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E2CF98A-01C9-B8AD-1775-5E86AD851EA8}"/>
              </a:ext>
            </a:extLst>
          </p:cNvPr>
          <p:cNvSpPr txBox="1"/>
          <p:nvPr/>
        </p:nvSpPr>
        <p:spPr>
          <a:xfrm>
            <a:off x="7138918" y="2851753"/>
            <a:ext cx="51365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Cách cầm bút: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Cầm bút bằng 3 ngón tay: ngón cái, ngón trỏ, ngón giữa.</a:t>
            </a:r>
          </a:p>
          <a:p>
            <a:pPr marL="285750" indent="-285750">
              <a:buFontTx/>
              <a:buChar char="-"/>
            </a:pPr>
            <a:r>
              <a:rPr lang="en-US" sz="25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viết, dung 3 ngón tay di chuyển từ trái sang phải, cán bút nghiêng về phía bên phải, cổ tay, khuỷu tay và cánh tay cử động mềm mại, thoải mái</a:t>
            </a:r>
          </a:p>
        </p:txBody>
      </p:sp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FBC1FA91-8431-6373-9F7C-D435C552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1385" y1="88889" x2="57726" y2="88000"/>
                        <a14:foregroundMark x1="57726" y1="88000" x2="57904" y2="88000"/>
                        <a14:foregroundMark x1="22202" y1="76889" x2="30195" y2="76667"/>
                        <a14:foregroundMark x1="30195" y1="76667" x2="36412" y2="77111"/>
                        <a14:foregroundMark x1="59680" y1="77111" x2="69272" y2="76444"/>
                        <a14:foregroundMark x1="69272" y1="76444" x2="80284" y2="7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34" y="2514600"/>
            <a:ext cx="4387963" cy="35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2">
            <a:extLst>
              <a:ext uri="{FF2B5EF4-FFF2-40B4-BE49-F238E27FC236}">
                <a16:creationId xmlns:a16="http://schemas.microsoft.com/office/drawing/2014/main" id="{18357430-2F3C-C0B8-EE83-7DA0919828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01" y="1221510"/>
            <a:ext cx="1390224" cy="2262059"/>
          </a:xfrm>
          <a:prstGeom prst="rect">
            <a:avLst/>
          </a:prstGeom>
        </p:spPr>
      </p:pic>
      <p:sp>
        <p:nvSpPr>
          <p:cNvPr id="3" name="TextBox 5">
            <a:extLst>
              <a:ext uri="{FF2B5EF4-FFF2-40B4-BE49-F238E27FC236}">
                <a16:creationId xmlns:a16="http://schemas.microsoft.com/office/drawing/2014/main" id="{A5CA6136-2E70-F0B2-2D2F-C12147501669}"/>
              </a:ext>
            </a:extLst>
          </p:cNvPr>
          <p:cNvSpPr txBox="1"/>
          <p:nvPr/>
        </p:nvSpPr>
        <p:spPr>
          <a:xfrm>
            <a:off x="1475630" y="412160"/>
            <a:ext cx="9539248" cy="1528220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800" b="1" i="1" dirty="0">
                <a:solidFill>
                  <a:schemeClr val="accent4">
                    <a:lumMod val="75000"/>
                  </a:schemeClr>
                </a:solidFill>
                <a:latin typeface="HP-087" panose="020B0803050302020204" pitchFamily="34" charset="0"/>
                <a:cs typeface="Times New Roman" panose="02020603050405020304" pitchFamily="18" charset="0"/>
              </a:rPr>
              <a:t>SOÁT LỖI</a:t>
            </a:r>
          </a:p>
        </p:txBody>
      </p:sp>
      <p:pic>
        <p:nvPicPr>
          <p:cNvPr id="4" name="图片 32">
            <a:extLst>
              <a:ext uri="{FF2B5EF4-FFF2-40B4-BE49-F238E27FC236}">
                <a16:creationId xmlns:a16="http://schemas.microsoft.com/office/drawing/2014/main" id="{4A4B5D5B-C175-22C2-E1E7-6272E7863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1687" y="1232865"/>
            <a:ext cx="1390224" cy="2262059"/>
          </a:xfrm>
          <a:prstGeom prst="rect">
            <a:avLst/>
          </a:prstGeom>
        </p:spPr>
      </p:pic>
      <p:pic>
        <p:nvPicPr>
          <p:cNvPr id="5" name="图片 32">
            <a:extLst>
              <a:ext uri="{FF2B5EF4-FFF2-40B4-BE49-F238E27FC236}">
                <a16:creationId xmlns:a16="http://schemas.microsoft.com/office/drawing/2014/main" id="{25A04447-A615-9BF5-3095-E16DDD67BD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944" y="-49046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7568EBCB-D16B-7651-2319-391278A97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640" y="-240991"/>
            <a:ext cx="1390224" cy="2262059"/>
          </a:xfrm>
          <a:prstGeom prst="rect">
            <a:avLst/>
          </a:prstGeom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57069EA7-47C7-4CF9-64A3-F8B7CA016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2772126" y="1985297"/>
            <a:ext cx="3752917" cy="4900722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07C1B4BC-9758-FF7E-2518-E13AF2BD0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845669" y="2213013"/>
            <a:ext cx="3783923" cy="46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4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;p22">
            <a:extLst>
              <a:ext uri="{FF2B5EF4-FFF2-40B4-BE49-F238E27FC236}">
                <a16:creationId xmlns:a16="http://schemas.microsoft.com/office/drawing/2014/main" id="{21253AC7-9878-CB31-E369-33EF90BD0D94}"/>
              </a:ext>
            </a:extLst>
          </p:cNvPr>
          <p:cNvSpPr/>
          <p:nvPr/>
        </p:nvSpPr>
        <p:spPr>
          <a:xfrm>
            <a:off x="898262" y="1803802"/>
            <a:ext cx="6213252" cy="2953590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 w="5715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sz="1895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97;p22" descr="HÃ¬nh áº£nh cÃ³ liÃªn quan">
            <a:extLst>
              <a:ext uri="{FF2B5EF4-FFF2-40B4-BE49-F238E27FC236}">
                <a16:creationId xmlns:a16="http://schemas.microsoft.com/office/drawing/2014/main" id="{6275E760-636F-12D2-68CB-2FE045F24650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-101" t="-1988" r="52760" b="1988"/>
          <a:stretch/>
        </p:blipFill>
        <p:spPr>
          <a:xfrm>
            <a:off x="7072948" y="2644438"/>
            <a:ext cx="3227538" cy="4476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8;p22">
            <a:extLst>
              <a:ext uri="{FF2B5EF4-FFF2-40B4-BE49-F238E27FC236}">
                <a16:creationId xmlns:a16="http://schemas.microsoft.com/office/drawing/2014/main" id="{A3198DC6-BC74-66BA-D3A8-2DEA076D2C06}"/>
              </a:ext>
            </a:extLst>
          </p:cNvPr>
          <p:cNvSpPr/>
          <p:nvPr/>
        </p:nvSpPr>
        <p:spPr>
          <a:xfrm>
            <a:off x="3651130" y="152150"/>
            <a:ext cx="5472827" cy="1064161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38100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199" tIns="45587" rIns="91199" bIns="45587" anchor="ctr" anchorCtr="0">
            <a:noAutofit/>
          </a:bodyPr>
          <a:lstStyle/>
          <a:p>
            <a:pPr algn="ctr" defTabSz="912114">
              <a:defRPr/>
            </a:pPr>
            <a:r>
              <a:rPr lang="en-US" sz="4389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 XÉT BÀI VIẾT</a:t>
            </a:r>
          </a:p>
        </p:txBody>
      </p:sp>
      <p:sp>
        <p:nvSpPr>
          <p:cNvPr id="5" name="Google Shape;299;p22">
            <a:extLst>
              <a:ext uri="{FF2B5EF4-FFF2-40B4-BE49-F238E27FC236}">
                <a16:creationId xmlns:a16="http://schemas.microsoft.com/office/drawing/2014/main" id="{48FC803B-226A-B3BF-2584-D7CF0240D356}"/>
              </a:ext>
            </a:extLst>
          </p:cNvPr>
          <p:cNvSpPr txBox="1"/>
          <p:nvPr/>
        </p:nvSpPr>
        <p:spPr>
          <a:xfrm>
            <a:off x="1104147" y="2021027"/>
            <a:ext cx="6718834" cy="230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199" tIns="45587" rIns="91199" bIns="45587" anchor="t" anchorCtr="0">
            <a:spAutoFit/>
          </a:bodyPr>
          <a:lstStyle/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tả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043" indent="-342043">
              <a:lnSpc>
                <a:spcPct val="200000"/>
              </a:lnSpc>
              <a:buSzPts val="3600"/>
              <a:buFont typeface="Arial"/>
              <a:buAutoNum type="arabicPeriod"/>
              <a:defRPr/>
            </a:pP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bày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sạch</a:t>
            </a:r>
            <a:r>
              <a:rPr lang="en-US" sz="3591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endParaRPr lang="en-US" sz="3591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oogle Shape;297;p22" descr="HÃ¬nh áº£nh cÃ³ liÃªn quan">
            <a:extLst>
              <a:ext uri="{FF2B5EF4-FFF2-40B4-BE49-F238E27FC236}">
                <a16:creationId xmlns:a16="http://schemas.microsoft.com/office/drawing/2014/main" id="{8FEC3C9F-60C1-5661-AD17-17E3A9C9C523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770" t="-1988" r="25190" b="1988"/>
          <a:stretch/>
        </p:blipFill>
        <p:spPr>
          <a:xfrm>
            <a:off x="10300486" y="2393015"/>
            <a:ext cx="1786289" cy="474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2D724CB0-A4FE-FDE9-DCBC-7E7FA72A1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641025" y="1981306"/>
            <a:ext cx="950585" cy="9645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9EC1EBFA-BB8E-A287-B9E9-132E23C096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1387" r="22529"/>
          <a:stretch/>
        </p:blipFill>
        <p:spPr>
          <a:xfrm>
            <a:off x="525913" y="3123399"/>
            <a:ext cx="950585" cy="9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83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8AC7E06-226F-33C7-261B-31AD4D5C8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69" y="1259357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4">
            <a:extLst>
              <a:ext uri="{FF2B5EF4-FFF2-40B4-BE49-F238E27FC236}">
                <a16:creationId xmlns:a16="http://schemas.microsoft.com/office/drawing/2014/main" id="{440665D6-2520-24C0-DB3A-6BB46FA02306}"/>
              </a:ext>
            </a:extLst>
          </p:cNvPr>
          <p:cNvGrpSpPr/>
          <p:nvPr/>
        </p:nvGrpSpPr>
        <p:grpSpPr>
          <a:xfrm>
            <a:off x="215810" y="583928"/>
            <a:ext cx="634459" cy="650202"/>
            <a:chOff x="254643" y="497711"/>
            <a:chExt cx="844952" cy="844952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9FD124C7-3E33-BA9D-7310-085BC0B358E6}"/>
                </a:ext>
              </a:extLst>
            </p:cNvPr>
            <p:cNvSpPr/>
            <p:nvPr/>
          </p:nvSpPr>
          <p:spPr>
            <a:xfrm>
              <a:off x="254643" y="497711"/>
              <a:ext cx="844952" cy="844952"/>
            </a:xfrm>
            <a:prstGeom prst="ellipse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2AB33681-9EBB-9DE3-3B03-2D28EDB563F7}"/>
                </a:ext>
              </a:extLst>
            </p:cNvPr>
            <p:cNvSpPr/>
            <p:nvPr/>
          </p:nvSpPr>
          <p:spPr>
            <a:xfrm>
              <a:off x="330843" y="573911"/>
              <a:ext cx="692552" cy="692552"/>
            </a:xfrm>
            <a:prstGeom prst="ellipse">
              <a:avLst/>
            </a:prstGeom>
            <a:solidFill>
              <a:srgbClr val="00B0F0"/>
            </a:solidFill>
            <a:ln w="28575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5" name="Hộp Văn bản 1">
            <a:extLst>
              <a:ext uri="{FF2B5EF4-FFF2-40B4-BE49-F238E27FC236}">
                <a16:creationId xmlns:a16="http://schemas.microsoft.com/office/drawing/2014/main" id="{55431F8F-C68C-0C72-A4E5-F09BF217F06E}"/>
              </a:ext>
            </a:extLst>
          </p:cNvPr>
          <p:cNvSpPr txBox="1"/>
          <p:nvPr/>
        </p:nvSpPr>
        <p:spPr>
          <a:xfrm>
            <a:off x="907486" y="583928"/>
            <a:ext cx="10584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tên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viết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vở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bảng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2F689F0A-F4C0-EB63-800B-AF0B284C14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01440"/>
              </p:ext>
            </p:extLst>
          </p:nvPr>
        </p:nvGraphicFramePr>
        <p:xfrm>
          <a:off x="2274278" y="1343267"/>
          <a:ext cx="9217509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0153">
                  <a:extLst>
                    <a:ext uri="{9D8B030D-6E8A-4147-A177-3AD203B41FA5}">
                      <a16:colId xmlns:a16="http://schemas.microsoft.com/office/drawing/2014/main" val="368959546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881700929"/>
                    </a:ext>
                  </a:extLst>
                </a:gridCol>
                <a:gridCol w="4973756">
                  <a:extLst>
                    <a:ext uri="{9D8B030D-6E8A-4147-A177-3AD203B41FA5}">
                      <a16:colId xmlns:a16="http://schemas.microsoft.com/office/drawing/2014/main" val="1649431818"/>
                    </a:ext>
                  </a:extLst>
                </a:gridCol>
              </a:tblGrid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Số</a:t>
                      </a:r>
                      <a:r>
                        <a:rPr lang="en-US" sz="2800" b="1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thứ</a:t>
                      </a:r>
                      <a:r>
                        <a:rPr lang="en-US" sz="2800" b="1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tự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Chữ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Tên</a:t>
                      </a:r>
                      <a:r>
                        <a:rPr lang="en-US" sz="2800" b="1" baseline="0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chữ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41357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58942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En-nờ giê (en giê)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835389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ngh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612720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En-nờ hát (en hát)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80146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5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795789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6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88644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7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022207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8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69977"/>
                  </a:ext>
                </a:extLst>
              </a:tr>
              <a:tr h="4623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9</a:t>
                      </a: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latin typeface="AvantGarde" panose="00000400000000000000" pitchFamily="2" charset="0"/>
                          <a:ea typeface="AvantGarde" panose="00000400000000000000" pitchFamily="2" charset="0"/>
                          <a:cs typeface="AvantGarde" panose="00000400000000000000" pitchFamily="2" charset="0"/>
                        </a:rPr>
                        <a:t>Pê hát</a:t>
                      </a:r>
                      <a:endParaRPr lang="en-US" sz="2800" b="1" dirty="0">
                        <a:latin typeface="AvantGarde" panose="00000400000000000000" pitchFamily="2" charset="0"/>
                        <a:ea typeface="AvantGarde" panose="00000400000000000000" pitchFamily="2" charset="0"/>
                        <a:cs typeface="AvantGarde" panose="000004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19113"/>
                  </a:ext>
                </a:extLst>
              </a:tr>
            </a:tbl>
          </a:graphicData>
        </a:graphic>
      </p:graphicFrame>
      <p:sp>
        <p:nvSpPr>
          <p:cNvPr id="9" name="Rectangle 9">
            <a:extLst>
              <a:ext uri="{FF2B5EF4-FFF2-40B4-BE49-F238E27FC236}">
                <a16:creationId xmlns:a16="http://schemas.microsoft.com/office/drawing/2014/main" id="{E2DF9CB0-4A64-9701-77B4-D30095D63DFD}"/>
              </a:ext>
            </a:extLst>
          </p:cNvPr>
          <p:cNvSpPr/>
          <p:nvPr/>
        </p:nvSpPr>
        <p:spPr>
          <a:xfrm>
            <a:off x="8097668" y="2027988"/>
            <a:ext cx="1640692" cy="189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En-nờ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901F4E8B-F42C-33E6-0FE4-57481F6CD716}"/>
              </a:ext>
            </a:extLst>
          </p:cNvPr>
          <p:cNvSpPr/>
          <p:nvPr/>
        </p:nvSpPr>
        <p:spPr>
          <a:xfrm>
            <a:off x="4962154" y="2428105"/>
            <a:ext cx="994376" cy="2827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Rectangle 67">
            <a:extLst>
              <a:ext uri="{FF2B5EF4-FFF2-40B4-BE49-F238E27FC236}">
                <a16:creationId xmlns:a16="http://schemas.microsoft.com/office/drawing/2014/main" id="{497C2113-49A9-1C23-EFAC-87C28150C3C1}"/>
              </a:ext>
            </a:extLst>
          </p:cNvPr>
          <p:cNvSpPr/>
          <p:nvPr/>
        </p:nvSpPr>
        <p:spPr>
          <a:xfrm>
            <a:off x="4846077" y="3478109"/>
            <a:ext cx="1249923" cy="40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Rectangle 68">
            <a:extLst>
              <a:ext uri="{FF2B5EF4-FFF2-40B4-BE49-F238E27FC236}">
                <a16:creationId xmlns:a16="http://schemas.microsoft.com/office/drawing/2014/main" id="{F5199BA2-AED9-30B0-86BB-7A15E1201646}"/>
              </a:ext>
            </a:extLst>
          </p:cNvPr>
          <p:cNvSpPr/>
          <p:nvPr/>
        </p:nvSpPr>
        <p:spPr>
          <a:xfrm>
            <a:off x="7279786" y="2916477"/>
            <a:ext cx="3309173" cy="4517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En-nờ giê hát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Rectangle 70">
            <a:extLst>
              <a:ext uri="{FF2B5EF4-FFF2-40B4-BE49-F238E27FC236}">
                <a16:creationId xmlns:a16="http://schemas.microsoft.com/office/drawing/2014/main" id="{510D9617-E1AC-4D70-CC4F-07752E671A6F}"/>
              </a:ext>
            </a:extLst>
          </p:cNvPr>
          <p:cNvSpPr/>
          <p:nvPr/>
        </p:nvSpPr>
        <p:spPr>
          <a:xfrm>
            <a:off x="5099787" y="4039144"/>
            <a:ext cx="742501" cy="25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</a:p>
        </p:txBody>
      </p:sp>
      <p:sp>
        <p:nvSpPr>
          <p:cNvPr id="14" name="Rectangle 71">
            <a:extLst>
              <a:ext uri="{FF2B5EF4-FFF2-40B4-BE49-F238E27FC236}">
                <a16:creationId xmlns:a16="http://schemas.microsoft.com/office/drawing/2014/main" id="{D1A8C2AB-6318-40CC-603F-3A4A1FC13DE2}"/>
              </a:ext>
            </a:extLst>
          </p:cNvPr>
          <p:cNvSpPr/>
          <p:nvPr/>
        </p:nvSpPr>
        <p:spPr>
          <a:xfrm>
            <a:off x="8023550" y="3995472"/>
            <a:ext cx="1765610" cy="341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Rectangle 72">
            <a:extLst>
              <a:ext uri="{FF2B5EF4-FFF2-40B4-BE49-F238E27FC236}">
                <a16:creationId xmlns:a16="http://schemas.microsoft.com/office/drawing/2014/main" id="{21A838E8-2A95-F9DB-4D13-6B42E12CAA67}"/>
              </a:ext>
            </a:extLst>
          </p:cNvPr>
          <p:cNvSpPr/>
          <p:nvPr/>
        </p:nvSpPr>
        <p:spPr>
          <a:xfrm>
            <a:off x="5216470" y="4568451"/>
            <a:ext cx="509133" cy="25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</a:t>
            </a:r>
          </a:p>
        </p:txBody>
      </p:sp>
      <p:sp>
        <p:nvSpPr>
          <p:cNvPr id="16" name="Rectangle 73">
            <a:extLst>
              <a:ext uri="{FF2B5EF4-FFF2-40B4-BE49-F238E27FC236}">
                <a16:creationId xmlns:a16="http://schemas.microsoft.com/office/drawing/2014/main" id="{1FBE9CD1-0CC6-9589-AB83-AF5EB5E24A02}"/>
              </a:ext>
            </a:extLst>
          </p:cNvPr>
          <p:cNvSpPr/>
          <p:nvPr/>
        </p:nvSpPr>
        <p:spPr>
          <a:xfrm>
            <a:off x="8169682" y="4529466"/>
            <a:ext cx="1496663" cy="33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7" name="Rectangle 72">
            <a:extLst>
              <a:ext uri="{FF2B5EF4-FFF2-40B4-BE49-F238E27FC236}">
                <a16:creationId xmlns:a16="http://schemas.microsoft.com/office/drawing/2014/main" id="{68002169-4579-4A2F-A001-86F7A33DB9AF}"/>
              </a:ext>
            </a:extLst>
          </p:cNvPr>
          <p:cNvSpPr/>
          <p:nvPr/>
        </p:nvSpPr>
        <p:spPr>
          <a:xfrm>
            <a:off x="5216470" y="5092120"/>
            <a:ext cx="509133" cy="25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</a:t>
            </a:r>
          </a:p>
        </p:txBody>
      </p:sp>
      <p:sp>
        <p:nvSpPr>
          <p:cNvPr id="18" name="Rectangle 73">
            <a:extLst>
              <a:ext uri="{FF2B5EF4-FFF2-40B4-BE49-F238E27FC236}">
                <a16:creationId xmlns:a16="http://schemas.microsoft.com/office/drawing/2014/main" id="{79034410-4B62-5C79-6FDA-756BCE07FB3B}"/>
              </a:ext>
            </a:extLst>
          </p:cNvPr>
          <p:cNvSpPr/>
          <p:nvPr/>
        </p:nvSpPr>
        <p:spPr>
          <a:xfrm>
            <a:off x="8169682" y="5053135"/>
            <a:ext cx="1496663" cy="33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9" name="Rectangle 72">
            <a:extLst>
              <a:ext uri="{FF2B5EF4-FFF2-40B4-BE49-F238E27FC236}">
                <a16:creationId xmlns:a16="http://schemas.microsoft.com/office/drawing/2014/main" id="{318FE54D-1905-FA88-0F70-2D4F7947CBF6}"/>
              </a:ext>
            </a:extLst>
          </p:cNvPr>
          <p:cNvSpPr/>
          <p:nvPr/>
        </p:nvSpPr>
        <p:spPr>
          <a:xfrm>
            <a:off x="5216470" y="5554597"/>
            <a:ext cx="509133" cy="25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</a:t>
            </a:r>
          </a:p>
        </p:txBody>
      </p:sp>
      <p:sp>
        <p:nvSpPr>
          <p:cNvPr id="20" name="Rectangle 73">
            <a:extLst>
              <a:ext uri="{FF2B5EF4-FFF2-40B4-BE49-F238E27FC236}">
                <a16:creationId xmlns:a16="http://schemas.microsoft.com/office/drawing/2014/main" id="{46C567C6-7D43-9857-C938-680E131A1D43}"/>
              </a:ext>
            </a:extLst>
          </p:cNvPr>
          <p:cNvSpPr/>
          <p:nvPr/>
        </p:nvSpPr>
        <p:spPr>
          <a:xfrm>
            <a:off x="8169682" y="5515612"/>
            <a:ext cx="1496663" cy="33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pê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1" name="Rectangle 73">
            <a:extLst>
              <a:ext uri="{FF2B5EF4-FFF2-40B4-BE49-F238E27FC236}">
                <a16:creationId xmlns:a16="http://schemas.microsoft.com/office/drawing/2014/main" id="{6189E8BC-2CDE-1D76-4128-EF221867B614}"/>
              </a:ext>
            </a:extLst>
          </p:cNvPr>
          <p:cNvSpPr/>
          <p:nvPr/>
        </p:nvSpPr>
        <p:spPr>
          <a:xfrm>
            <a:off x="4846077" y="6059770"/>
            <a:ext cx="1496663" cy="334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</a:t>
            </a:r>
            <a:endParaRPr lang="en-US" sz="32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6703780-A249-9253-1482-084D8B094172}"/>
              </a:ext>
            </a:extLst>
          </p:cNvPr>
          <p:cNvSpPr txBox="1"/>
          <p:nvPr/>
        </p:nvSpPr>
        <p:spPr>
          <a:xfrm>
            <a:off x="4642252" y="99473"/>
            <a:ext cx="6620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chữ hoặc vần phù hợp với ô trống:</a:t>
            </a:r>
            <a:endParaRPr lang="en-US" sz="30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73B5A455-18EE-F26B-7027-A003505AC330}"/>
              </a:ext>
            </a:extLst>
          </p:cNvPr>
          <p:cNvSpPr txBox="1"/>
          <p:nvPr/>
        </p:nvSpPr>
        <p:spPr>
          <a:xfrm>
            <a:off x="280863" y="1115136"/>
            <a:ext cx="10189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Chữ </a:t>
            </a:r>
            <a:r>
              <a:rPr lang="en-US" sz="3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DEB448A3-D6E0-656A-DE82-9A759C790DFA}"/>
              </a:ext>
            </a:extLst>
          </p:cNvPr>
          <p:cNvSpPr txBox="1"/>
          <p:nvPr/>
        </p:nvSpPr>
        <p:spPr>
          <a:xfrm>
            <a:off x="1332423" y="1798938"/>
            <a:ext cx="10189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Mẹ gà ấp </a:t>
            </a:r>
            <a:r>
              <a:rPr lang="en-US" sz="3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 tháng Năm</a:t>
            </a:r>
          </a:p>
          <a:p>
            <a:pPr lvl="2"/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Ổ rơm thì nóng, </a:t>
            </a:r>
            <a:r>
              <a:rPr lang="en-US" sz="3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ỗ nằm thì sâu</a:t>
            </a:r>
          </a:p>
          <a:p>
            <a:pPr lvl="2"/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Ngoài kia cỏ biếc một màu</a:t>
            </a:r>
          </a:p>
          <a:p>
            <a:pPr lvl="2"/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Tiếng </a:t>
            </a:r>
            <a:r>
              <a:rPr lang="en-US" sz="3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im lích </a:t>
            </a:r>
            <a:r>
              <a:rPr lang="en-US" sz="3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ích đua nhau </a:t>
            </a:r>
            <a:r>
              <a:rPr lang="en-US" sz="3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uyền cành.</a:t>
            </a:r>
          </a:p>
          <a:p>
            <a:pPr algn="r"/>
            <a:r>
              <a:rPr lang="en-US" sz="24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ĐOÀN THỊ LAM LUYẾN</a:t>
            </a:r>
            <a:endParaRPr lang="en-US" sz="24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ED6A796F-14AF-D42B-8E1F-09FE013847BE}"/>
              </a:ext>
            </a:extLst>
          </p:cNvPr>
          <p:cNvSpPr/>
          <p:nvPr/>
        </p:nvSpPr>
        <p:spPr>
          <a:xfrm>
            <a:off x="4687972" y="1916099"/>
            <a:ext cx="359410" cy="4293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98EBEEB0-0E9E-B1A5-36E2-8F2117B26232}"/>
              </a:ext>
            </a:extLst>
          </p:cNvPr>
          <p:cNvSpPr/>
          <p:nvPr/>
        </p:nvSpPr>
        <p:spPr>
          <a:xfrm>
            <a:off x="4806717" y="2335316"/>
            <a:ext cx="487680" cy="4293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558E4B8B-53F3-9ACB-2A7A-57D7D7A4E594}"/>
              </a:ext>
            </a:extLst>
          </p:cNvPr>
          <p:cNvSpPr/>
          <p:nvPr/>
        </p:nvSpPr>
        <p:spPr>
          <a:xfrm>
            <a:off x="3187700" y="3233817"/>
            <a:ext cx="487680" cy="4293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47F2FD43-AE91-567C-A214-DF6005E9845B}"/>
              </a:ext>
            </a:extLst>
          </p:cNvPr>
          <p:cNvSpPr/>
          <p:nvPr/>
        </p:nvSpPr>
        <p:spPr>
          <a:xfrm>
            <a:off x="4771559" y="3233817"/>
            <a:ext cx="359410" cy="4293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C5464EAD-F86B-21F9-D3B4-531AD57E6703}"/>
              </a:ext>
            </a:extLst>
          </p:cNvPr>
          <p:cNvSpPr/>
          <p:nvPr/>
        </p:nvSpPr>
        <p:spPr>
          <a:xfrm>
            <a:off x="7203440" y="3233816"/>
            <a:ext cx="487680" cy="4293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4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5" grpId="0" animBg="1"/>
      <p:bldP spid="17" grpId="0" animBg="1"/>
      <p:bldP spid="21" grpId="0" animBg="1"/>
      <p:bldP spid="22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11C1A2-C518-48C1-BA19-E9631310418F}"/>
              </a:ext>
            </a:extLst>
          </p:cNvPr>
          <p:cNvSpPr txBox="1"/>
          <p:nvPr/>
        </p:nvSpPr>
        <p:spPr>
          <a:xfrm>
            <a:off x="3386199" y="2774417"/>
            <a:ext cx="826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#9Slide04 SFU Belle" panose="00000400000000000000" pitchFamily="2" charset="0"/>
              </a:rPr>
              <a:t>Chính tả:  Thả diều</a:t>
            </a:r>
            <a:endParaRPr lang="en-US" sz="4800" b="1" dirty="0">
              <a:latin typeface="#9Slide04 SFU Belle" panose="00000400000000000000" pitchFamily="2" charset="0"/>
            </a:endParaRP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F1C9D50-B2FD-17C2-C096-19C096AEF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720" y="3898539"/>
            <a:ext cx="2491071" cy="2779249"/>
          </a:xfrm>
          <a:prstGeom prst="rect">
            <a:avLst/>
          </a:prstGeom>
        </p:spPr>
      </p:pic>
      <p:pic>
        <p:nvPicPr>
          <p:cNvPr id="11" name="Picture 10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9219E0F9-3FD1-1CCD-E0D7-CCE5D63FF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022" y="3898539"/>
            <a:ext cx="2698892" cy="2463362"/>
          </a:xfrm>
          <a:prstGeom prst="rect">
            <a:avLst/>
          </a:prstGeom>
        </p:spPr>
      </p:pic>
      <p:pic>
        <p:nvPicPr>
          <p:cNvPr id="13" name="Picture 1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D23236B-492E-47F4-DB77-084319954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17" y="4533084"/>
            <a:ext cx="2274938" cy="214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1424C-060D-4F2A-AB67-188A996F23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5034"/>
            <a:ext cx="1411642" cy="2931854"/>
          </a:xfrm>
          <a:prstGeom prst="rect">
            <a:avLst/>
          </a:prstGeom>
        </p:spPr>
      </p:pic>
      <p:sp>
        <p:nvSpPr>
          <p:cNvPr id="2" name="TextBox 4">
            <a:extLst>
              <a:ext uri="{FF2B5EF4-FFF2-40B4-BE49-F238E27FC236}">
                <a16:creationId xmlns:a16="http://schemas.microsoft.com/office/drawing/2014/main" id="{EDC28943-EF19-8D99-3911-2E5C6314FF40}"/>
              </a:ext>
            </a:extLst>
          </p:cNvPr>
          <p:cNvSpPr txBox="1"/>
          <p:nvPr/>
        </p:nvSpPr>
        <p:spPr>
          <a:xfrm>
            <a:off x="203232" y="2670242"/>
            <a:ext cx="1014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ln w="38100">
                  <a:solidFill>
                    <a:schemeClr val="bg1"/>
                  </a:solidFill>
                </a:ln>
                <a:latin typeface="HP-087" panose="020B0803050302020204" pitchFamily="34" charset="0"/>
              </a:rPr>
              <a:t>6</a:t>
            </a:r>
            <a:endParaRPr lang="en-US" sz="9600" b="1" dirty="0">
              <a:ln w="38100">
                <a:solidFill>
                  <a:schemeClr val="bg1"/>
                </a:solidFill>
              </a:ln>
              <a:latin typeface="HP-087" panose="020B08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812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6703780-A249-9253-1482-084D8B094172}"/>
              </a:ext>
            </a:extLst>
          </p:cNvPr>
          <p:cNvSpPr txBox="1"/>
          <p:nvPr/>
        </p:nvSpPr>
        <p:spPr>
          <a:xfrm>
            <a:off x="4642252" y="99473"/>
            <a:ext cx="6620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3. 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 chữ hoặc vần phù hợp với ô trống:</a:t>
            </a:r>
            <a:endParaRPr lang="en-US" sz="30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73B5A455-18EE-F26B-7027-A003505AC330}"/>
              </a:ext>
            </a:extLst>
          </p:cNvPr>
          <p:cNvSpPr txBox="1"/>
          <p:nvPr/>
        </p:nvSpPr>
        <p:spPr>
          <a:xfrm>
            <a:off x="280863" y="1115136"/>
            <a:ext cx="101890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Vần </a:t>
            </a:r>
            <a:r>
              <a:rPr lang="en-US" sz="3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hay </a:t>
            </a:r>
            <a:r>
              <a:rPr lang="en-US" sz="30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ênh</a:t>
            </a:r>
            <a:r>
              <a:rPr lang="en-US" sz="30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30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DEB448A3-D6E0-656A-DE82-9A759C790DFA}"/>
              </a:ext>
            </a:extLst>
          </p:cNvPr>
          <p:cNvSpPr txBox="1"/>
          <p:nvPr/>
        </p:nvSpPr>
        <p:spPr>
          <a:xfrm>
            <a:off x="647701" y="1798938"/>
            <a:ext cx="10873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32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Đến giờ đua, l</a:t>
            </a:r>
            <a:r>
              <a:rPr lang="en-US" sz="32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ệnh</a:t>
            </a:r>
            <a:r>
              <a:rPr lang="en-US" sz="32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phát ra bằng ba hồi trống dõng dạc. Bốn chiếc thuyền đang dập d</a:t>
            </a:r>
            <a:r>
              <a:rPr lang="en-US" sz="32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ềnh</a:t>
            </a:r>
            <a:r>
              <a:rPr lang="en-US" sz="32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trên mặt nước lập tức lao lên phía trước. B</a:t>
            </a:r>
            <a:r>
              <a:rPr lang="en-US" sz="32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</a:t>
            </a:r>
            <a:r>
              <a:rPr lang="en-US" sz="32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bờ sông, trống thúc liên hồi, người xem hò hét, cổ vũ náo nhiệt. Mấy em nhỏ được công k</a:t>
            </a:r>
            <a:r>
              <a:rPr lang="en-US" sz="32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ênh</a:t>
            </a:r>
            <a:r>
              <a:rPr lang="en-US" sz="32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trên vai cũng hò reo không ngớt. Bốn chiếc thuyền vút đi trên mặt nước m</a:t>
            </a:r>
            <a:r>
              <a:rPr lang="en-US" sz="32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ênh</a:t>
            </a:r>
            <a:r>
              <a:rPr lang="en-US" sz="3200" b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mông.</a:t>
            </a:r>
            <a:endParaRPr lang="en-US" sz="3200" b="1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id="{ED6A796F-14AF-D42B-8E1F-09FE013847BE}"/>
              </a:ext>
            </a:extLst>
          </p:cNvPr>
          <p:cNvSpPr/>
          <p:nvPr/>
        </p:nvSpPr>
        <p:spPr>
          <a:xfrm>
            <a:off x="4012565" y="1948255"/>
            <a:ext cx="762635" cy="3396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98EBEEB0-0E9E-B1A5-36E2-8F2117B26232}"/>
              </a:ext>
            </a:extLst>
          </p:cNvPr>
          <p:cNvSpPr/>
          <p:nvPr/>
        </p:nvSpPr>
        <p:spPr>
          <a:xfrm>
            <a:off x="5571023" y="2435877"/>
            <a:ext cx="745957" cy="3124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1" name="Hình chữ nhật 20">
            <a:extLst>
              <a:ext uri="{FF2B5EF4-FFF2-40B4-BE49-F238E27FC236}">
                <a16:creationId xmlns:a16="http://schemas.microsoft.com/office/drawing/2014/main" id="{558E4B8B-53F3-9ACB-2A7A-57D7D7A4E594}"/>
              </a:ext>
            </a:extLst>
          </p:cNvPr>
          <p:cNvSpPr/>
          <p:nvPr/>
        </p:nvSpPr>
        <p:spPr>
          <a:xfrm>
            <a:off x="2898040" y="2915908"/>
            <a:ext cx="543660" cy="3168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2" name="Hình chữ nhật 21">
            <a:extLst>
              <a:ext uri="{FF2B5EF4-FFF2-40B4-BE49-F238E27FC236}">
                <a16:creationId xmlns:a16="http://schemas.microsoft.com/office/drawing/2014/main" id="{47F2FD43-AE91-567C-A214-DF6005E9845B}"/>
              </a:ext>
            </a:extLst>
          </p:cNvPr>
          <p:cNvSpPr/>
          <p:nvPr/>
        </p:nvSpPr>
        <p:spPr>
          <a:xfrm>
            <a:off x="8557990" y="3416300"/>
            <a:ext cx="746030" cy="30239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25" name="Hình chữ nhật 24">
            <a:extLst>
              <a:ext uri="{FF2B5EF4-FFF2-40B4-BE49-F238E27FC236}">
                <a16:creationId xmlns:a16="http://schemas.microsoft.com/office/drawing/2014/main" id="{C5464EAD-F86B-21F9-D3B4-531AD57E6703}"/>
              </a:ext>
            </a:extLst>
          </p:cNvPr>
          <p:cNvSpPr/>
          <p:nvPr/>
        </p:nvSpPr>
        <p:spPr>
          <a:xfrm>
            <a:off x="2047140" y="4349743"/>
            <a:ext cx="754480" cy="31686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?</a:t>
            </a:r>
            <a:endParaRPr lang="en-US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6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5" grpId="0" animBg="1"/>
      <p:bldP spid="17" grpId="0" animBg="1"/>
      <p:bldP spid="21" grpId="0" animBg="1"/>
      <p:bldP spid="22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65DFEBD-88BD-AB9A-5670-5243C9A42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63" y="2320625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6295ED7A-38E1-9AE0-F1D3-91E333ED5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4" y="0"/>
            <a:ext cx="12141411" cy="6858000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FCEBDDE8-8F09-E3DA-4642-D92EA73EC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4" y="3153325"/>
            <a:ext cx="5668166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8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59CE72B-91A0-4242-E0C7-33C320B9A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529" y="1261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6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>
            <a:extLst>
              <a:ext uri="{FF2B5EF4-FFF2-40B4-BE49-F238E27FC236}">
                <a16:creationId xmlns:a16="http://schemas.microsoft.com/office/drawing/2014/main" id="{F2BDAD82-9890-7203-ED79-0CE958A5C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1" r="1650"/>
          <a:stretch/>
        </p:blipFill>
        <p:spPr>
          <a:xfrm>
            <a:off x="230583" y="554910"/>
            <a:ext cx="4335920" cy="5516960"/>
          </a:xfrm>
          <a:prstGeom prst="rect">
            <a:avLst/>
          </a:prstGeom>
        </p:spPr>
      </p:pic>
      <p:sp>
        <p:nvSpPr>
          <p:cNvPr id="2" name="TextBox 23">
            <a:extLst>
              <a:ext uri="{FF2B5EF4-FFF2-40B4-BE49-F238E27FC236}">
                <a16:creationId xmlns:a16="http://schemas.microsoft.com/office/drawing/2014/main" id="{F2D1E1C1-9303-5021-D769-13CF27D7F66C}"/>
              </a:ext>
            </a:extLst>
          </p:cNvPr>
          <p:cNvSpPr txBox="1"/>
          <p:nvPr/>
        </p:nvSpPr>
        <p:spPr>
          <a:xfrm>
            <a:off x="4275981" y="1526904"/>
            <a:ext cx="3305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Điền d hay gi:</a:t>
            </a:r>
          </a:p>
          <a:p>
            <a:pPr algn="ctr"/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no</a:t>
            </a:r>
            <a:r>
              <a:rPr lang="en-US" sz="360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….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</a:t>
            </a:r>
          </a:p>
        </p:txBody>
      </p:sp>
      <p:sp>
        <p:nvSpPr>
          <p:cNvPr id="3" name="TextBox 69">
            <a:extLst>
              <a:ext uri="{FF2B5EF4-FFF2-40B4-BE49-F238E27FC236}">
                <a16:creationId xmlns:a16="http://schemas.microsoft.com/office/drawing/2014/main" id="{C2097D25-079B-9F7B-7D7D-2A73761FD0AD}"/>
              </a:ext>
            </a:extLst>
          </p:cNvPr>
          <p:cNvSpPr txBox="1"/>
          <p:nvPr/>
        </p:nvSpPr>
        <p:spPr>
          <a:xfrm>
            <a:off x="5905058" y="2066404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</a:t>
            </a:r>
          </a:p>
        </p:txBody>
      </p:sp>
      <p:sp>
        <p:nvSpPr>
          <p:cNvPr id="5" name="Rounded Rectangle 37">
            <a:extLst>
              <a:ext uri="{FF2B5EF4-FFF2-40B4-BE49-F238E27FC236}">
                <a16:creationId xmlns:a16="http://schemas.microsoft.com/office/drawing/2014/main" id="{CD16E7F3-51B5-B00B-9F05-AB3BD2A846C3}"/>
              </a:ext>
            </a:extLst>
          </p:cNvPr>
          <p:cNvSpPr/>
          <p:nvPr/>
        </p:nvSpPr>
        <p:spPr>
          <a:xfrm>
            <a:off x="3918709" y="1251064"/>
            <a:ext cx="3897541" cy="1630680"/>
          </a:xfrm>
          <a:prstGeom prst="roundRect">
            <a:avLst/>
          </a:prstGeom>
          <a:solidFill>
            <a:srgbClr val="870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41. Gia Lai</a:t>
            </a:r>
          </a:p>
        </p:txBody>
      </p:sp>
      <p:sp>
        <p:nvSpPr>
          <p:cNvPr id="6" name="TextBox 39">
            <a:extLst>
              <a:ext uri="{FF2B5EF4-FFF2-40B4-BE49-F238E27FC236}">
                <a16:creationId xmlns:a16="http://schemas.microsoft.com/office/drawing/2014/main" id="{B3EAE544-3D6A-A6FD-D370-4DC1358F9207}"/>
              </a:ext>
            </a:extLst>
          </p:cNvPr>
          <p:cNvSpPr txBox="1"/>
          <p:nvPr/>
        </p:nvSpPr>
        <p:spPr>
          <a:xfrm>
            <a:off x="8292216" y="1545226"/>
            <a:ext cx="3462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Điền ch hay tr:</a:t>
            </a:r>
          </a:p>
          <a:p>
            <a:pPr algn="ctr"/>
            <a:r>
              <a:rPr lang="en-US" sz="360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…..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ơi vơi</a:t>
            </a:r>
          </a:p>
        </p:txBody>
      </p:sp>
      <p:sp>
        <p:nvSpPr>
          <p:cNvPr id="7" name="TextBox 40">
            <a:extLst>
              <a:ext uri="{FF2B5EF4-FFF2-40B4-BE49-F238E27FC236}">
                <a16:creationId xmlns:a16="http://schemas.microsoft.com/office/drawing/2014/main" id="{7383EEC5-A975-E973-C18A-C56353DDF205}"/>
              </a:ext>
            </a:extLst>
          </p:cNvPr>
          <p:cNvSpPr txBox="1"/>
          <p:nvPr/>
        </p:nvSpPr>
        <p:spPr>
          <a:xfrm>
            <a:off x="9098894" y="2075691"/>
            <a:ext cx="766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</a:t>
            </a:r>
          </a:p>
        </p:txBody>
      </p:sp>
      <p:sp>
        <p:nvSpPr>
          <p:cNvPr id="8" name="Rounded Rectangle 38">
            <a:extLst>
              <a:ext uri="{FF2B5EF4-FFF2-40B4-BE49-F238E27FC236}">
                <a16:creationId xmlns:a16="http://schemas.microsoft.com/office/drawing/2014/main" id="{CA6B67B9-B3A3-E761-90EB-CEED713B24E9}"/>
              </a:ext>
            </a:extLst>
          </p:cNvPr>
          <p:cNvSpPr/>
          <p:nvPr/>
        </p:nvSpPr>
        <p:spPr>
          <a:xfrm>
            <a:off x="8109791" y="1251064"/>
            <a:ext cx="3897542" cy="1630680"/>
          </a:xfrm>
          <a:prstGeom prst="roundRect">
            <a:avLst/>
          </a:prstGeom>
          <a:solidFill>
            <a:srgbClr val="870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42. Kon Tum</a:t>
            </a:r>
          </a:p>
        </p:txBody>
      </p:sp>
      <p:sp>
        <p:nvSpPr>
          <p:cNvPr id="9" name="TextBox 41">
            <a:extLst>
              <a:ext uri="{FF2B5EF4-FFF2-40B4-BE49-F238E27FC236}">
                <a16:creationId xmlns:a16="http://schemas.microsoft.com/office/drawing/2014/main" id="{229CCB9A-698F-9278-D902-FE23CE20E541}"/>
              </a:ext>
            </a:extLst>
          </p:cNvPr>
          <p:cNvSpPr txBox="1"/>
          <p:nvPr/>
        </p:nvSpPr>
        <p:spPr>
          <a:xfrm>
            <a:off x="3776486" y="3624040"/>
            <a:ext cx="413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Điền ân hay âng:</a:t>
            </a:r>
          </a:p>
          <a:p>
            <a:pPr algn="ctr"/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 ng</a:t>
            </a:r>
            <a:r>
              <a:rPr lang="en-US" sz="360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……</a:t>
            </a:r>
          </a:p>
        </p:txBody>
      </p:sp>
      <p:sp>
        <p:nvSpPr>
          <p:cNvPr id="10" name="TextBox 42">
            <a:extLst>
              <a:ext uri="{FF2B5EF4-FFF2-40B4-BE49-F238E27FC236}">
                <a16:creationId xmlns:a16="http://schemas.microsoft.com/office/drawing/2014/main" id="{095BB7E0-FF1C-9A38-97CA-729A0CEF1B93}"/>
              </a:ext>
            </a:extLst>
          </p:cNvPr>
          <p:cNvSpPr txBox="1"/>
          <p:nvPr/>
        </p:nvSpPr>
        <p:spPr>
          <a:xfrm>
            <a:off x="6232518" y="4178485"/>
            <a:ext cx="782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ần</a:t>
            </a:r>
          </a:p>
        </p:txBody>
      </p:sp>
      <p:sp>
        <p:nvSpPr>
          <p:cNvPr id="11" name="Rounded Rectangle 35">
            <a:extLst>
              <a:ext uri="{FF2B5EF4-FFF2-40B4-BE49-F238E27FC236}">
                <a16:creationId xmlns:a16="http://schemas.microsoft.com/office/drawing/2014/main" id="{02E2F831-9A12-3FED-B4F8-B1235DC261BD}"/>
              </a:ext>
            </a:extLst>
          </p:cNvPr>
          <p:cNvSpPr/>
          <p:nvPr/>
        </p:nvSpPr>
        <p:spPr>
          <a:xfrm>
            <a:off x="3918709" y="3373777"/>
            <a:ext cx="3853851" cy="1630680"/>
          </a:xfrm>
          <a:prstGeom prst="roundRect">
            <a:avLst/>
          </a:prstGeom>
          <a:solidFill>
            <a:srgbClr val="870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43. Đăk Lăk</a:t>
            </a: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7BF17B61-BA85-A19B-5CEC-E4CE20473C82}"/>
              </a:ext>
            </a:extLst>
          </p:cNvPr>
          <p:cNvSpPr txBox="1"/>
          <p:nvPr/>
        </p:nvSpPr>
        <p:spPr>
          <a:xfrm>
            <a:off x="8578830" y="3564770"/>
            <a:ext cx="29594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Điền n hay l:</a:t>
            </a:r>
          </a:p>
          <a:p>
            <a:pPr algn="ctr"/>
            <a:r>
              <a:rPr lang="en-US" sz="3600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….</a:t>
            </a:r>
            <a:r>
              <a:rPr lang="en-US" sz="3600" b="1">
                <a:solidFill>
                  <a:srgbClr val="0000CC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 trời</a:t>
            </a: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F8917D36-EB9B-8688-A6A5-DF7AAEE545F4}"/>
              </a:ext>
            </a:extLst>
          </p:cNvPr>
          <p:cNvSpPr txBox="1"/>
          <p:nvPr/>
        </p:nvSpPr>
        <p:spPr>
          <a:xfrm>
            <a:off x="9098894" y="4121735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</a:t>
            </a:r>
          </a:p>
        </p:txBody>
      </p:sp>
      <p:sp>
        <p:nvSpPr>
          <p:cNvPr id="14" name="Rounded Rectangle 36">
            <a:extLst>
              <a:ext uri="{FF2B5EF4-FFF2-40B4-BE49-F238E27FC236}">
                <a16:creationId xmlns:a16="http://schemas.microsoft.com/office/drawing/2014/main" id="{46D0300C-027E-C300-573E-FB540F45BC1D}"/>
              </a:ext>
            </a:extLst>
          </p:cNvPr>
          <p:cNvSpPr/>
          <p:nvPr/>
        </p:nvSpPr>
        <p:spPr>
          <a:xfrm>
            <a:off x="8109791" y="3373777"/>
            <a:ext cx="3897542" cy="1630680"/>
          </a:xfrm>
          <a:prstGeom prst="roundRect">
            <a:avLst/>
          </a:prstGeom>
          <a:solidFill>
            <a:srgbClr val="870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44. Lâm Đồng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571932-DB5E-6BBE-CF9E-A461C7A05111}"/>
              </a:ext>
            </a:extLst>
          </p:cNvPr>
          <p:cNvSpPr txBox="1"/>
          <p:nvPr/>
        </p:nvSpPr>
        <p:spPr>
          <a:xfrm>
            <a:off x="3487771" y="235741"/>
            <a:ext cx="694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4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DU LỊCH XUYÊN VIỆT</a:t>
            </a:r>
          </a:p>
        </p:txBody>
      </p:sp>
    </p:spTree>
    <p:extLst>
      <p:ext uri="{BB962C8B-B14F-4D97-AF65-F5344CB8AC3E}">
        <p14:creationId xmlns:p14="http://schemas.microsoft.com/office/powerpoint/2010/main" val="32302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8" grpId="0" animBg="1"/>
      <p:bldP spid="10" grpId="0"/>
      <p:bldP spid="11" grpId="0" animBg="1"/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5D4433-C88A-57A6-8DA1-BE7CC1D76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267" y="1421403"/>
            <a:ext cx="5486453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4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bản đồ&#10;&#10;Mô tả được tạo tự động">
            <a:extLst>
              <a:ext uri="{FF2B5EF4-FFF2-40B4-BE49-F238E27FC236}">
                <a16:creationId xmlns:a16="http://schemas.microsoft.com/office/drawing/2014/main" id="{DFA00AE0-1B4A-BD24-EB53-A9F47159E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4143" r="3806" b="32021"/>
          <a:stretch/>
        </p:blipFill>
        <p:spPr>
          <a:xfrm>
            <a:off x="6634266" y="0"/>
            <a:ext cx="5561517" cy="6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54B68CD-43A3-BA90-DE94-AC42DCA5862A}"/>
              </a:ext>
            </a:extLst>
          </p:cNvPr>
          <p:cNvSpPr txBox="1"/>
          <p:nvPr/>
        </p:nvSpPr>
        <p:spPr>
          <a:xfrm>
            <a:off x="362674" y="337571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Sáo nó thổi vang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 trời trôi qua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thành trăng vàng.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22D675-5FC0-6AD9-1DB5-317AD42968A3}"/>
              </a:ext>
            </a:extLst>
          </p:cNvPr>
          <p:cNvSpPr txBox="1"/>
          <p:nvPr/>
        </p:nvSpPr>
        <p:spPr>
          <a:xfrm>
            <a:off x="1889308" y="208652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trong ngần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hay chiếc thuyền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Trôi trên sông Ngân.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E3F806-F984-007D-43E3-5367BE23D07C}"/>
              </a:ext>
            </a:extLst>
          </p:cNvPr>
          <p:cNvSpPr txBox="1"/>
          <p:nvPr/>
        </p:nvSpPr>
        <p:spPr>
          <a:xfrm>
            <a:off x="3981337" y="3870642"/>
            <a:ext cx="2713889" cy="19389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 diều no gió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nó chơi vơi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 là hạt cau</a:t>
            </a:r>
          </a:p>
          <a:p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Phơi trên nong trời.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3598555" y="182880"/>
            <a:ext cx="2713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B71F9E-7DE2-A286-3D65-1200FB5ACE17}"/>
              </a:ext>
            </a:extLst>
          </p:cNvPr>
          <p:cNvSpPr txBox="1"/>
          <p:nvPr/>
        </p:nvSpPr>
        <p:spPr>
          <a:xfrm>
            <a:off x="233466" y="5659457"/>
            <a:ext cx="6461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 bài có những chữ nào được viết hoa?</a:t>
            </a:r>
          </a:p>
        </p:txBody>
      </p:sp>
    </p:spTree>
    <p:extLst>
      <p:ext uri="{BB962C8B-B14F-4D97-AF65-F5344CB8AC3E}">
        <p14:creationId xmlns:p14="http://schemas.microsoft.com/office/powerpoint/2010/main" val="48593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bản đồ&#10;&#10;Mô tả được tạo tự động">
            <a:extLst>
              <a:ext uri="{FF2B5EF4-FFF2-40B4-BE49-F238E27FC236}">
                <a16:creationId xmlns:a16="http://schemas.microsoft.com/office/drawing/2014/main" id="{DFA00AE0-1B4A-BD24-EB53-A9F47159E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4143" r="3806" b="32021"/>
          <a:stretch/>
        </p:blipFill>
        <p:spPr>
          <a:xfrm>
            <a:off x="6634266" y="0"/>
            <a:ext cx="5561517" cy="6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54B68CD-43A3-BA90-DE94-AC42DCA5862A}"/>
              </a:ext>
            </a:extLst>
          </p:cNvPr>
          <p:cNvSpPr txBox="1"/>
          <p:nvPr/>
        </p:nvSpPr>
        <p:spPr>
          <a:xfrm>
            <a:off x="362674" y="337571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 nó thổi vang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 trời trôi qua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thành trăng vàng.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22D675-5FC0-6AD9-1DB5-317AD42968A3}"/>
              </a:ext>
            </a:extLst>
          </p:cNvPr>
          <p:cNvSpPr txBox="1"/>
          <p:nvPr/>
        </p:nvSpPr>
        <p:spPr>
          <a:xfrm>
            <a:off x="1889308" y="208652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iếng nó trong ngần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hay chiếc thuyền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rôi trên sông Ngân.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E3F806-F984-007D-43E3-5367BE23D07C}"/>
              </a:ext>
            </a:extLst>
          </p:cNvPr>
          <p:cNvSpPr txBox="1"/>
          <p:nvPr/>
        </p:nvSpPr>
        <p:spPr>
          <a:xfrm>
            <a:off x="3981337" y="3870642"/>
            <a:ext cx="2713889" cy="193899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iếng nó chơi vơi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là hạt cau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 trên nong trời.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3598555" y="182880"/>
            <a:ext cx="2713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0B71F9E-7DE2-A286-3D65-1200FB5ACE17}"/>
              </a:ext>
            </a:extLst>
          </p:cNvPr>
          <p:cNvSpPr txBox="1"/>
          <p:nvPr/>
        </p:nvSpPr>
        <p:spPr>
          <a:xfrm>
            <a:off x="233466" y="5659457"/>
            <a:ext cx="6461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 bài có những chữ nào được viết hoa?</a:t>
            </a:r>
          </a:p>
        </p:txBody>
      </p:sp>
    </p:spTree>
    <p:extLst>
      <p:ext uri="{BB962C8B-B14F-4D97-AF65-F5344CB8AC3E}">
        <p14:creationId xmlns:p14="http://schemas.microsoft.com/office/powerpoint/2010/main" val="1603497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bản đồ&#10;&#10;Mô tả được tạo tự động">
            <a:extLst>
              <a:ext uri="{FF2B5EF4-FFF2-40B4-BE49-F238E27FC236}">
                <a16:creationId xmlns:a16="http://schemas.microsoft.com/office/drawing/2014/main" id="{DFA00AE0-1B4A-BD24-EB53-A9F47159E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4143" r="3806" b="32021"/>
          <a:stretch/>
        </p:blipFill>
        <p:spPr>
          <a:xfrm>
            <a:off x="6634266" y="0"/>
            <a:ext cx="5561517" cy="6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54B68CD-43A3-BA90-DE94-AC42DCA5862A}"/>
              </a:ext>
            </a:extLst>
          </p:cNvPr>
          <p:cNvSpPr txBox="1"/>
          <p:nvPr/>
        </p:nvSpPr>
        <p:spPr>
          <a:xfrm>
            <a:off x="362674" y="337571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 nó thổi vang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 trời trôi qua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thành trăng vàng.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22D675-5FC0-6AD9-1DB5-317AD42968A3}"/>
              </a:ext>
            </a:extLst>
          </p:cNvPr>
          <p:cNvSpPr txBox="1"/>
          <p:nvPr/>
        </p:nvSpPr>
        <p:spPr>
          <a:xfrm>
            <a:off x="1889308" y="208652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iếng nó trong ngần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hay chiếc thuyền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rôi trên sông Ngân.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E3F806-F984-007D-43E3-5367BE23D07C}"/>
              </a:ext>
            </a:extLst>
          </p:cNvPr>
          <p:cNvSpPr txBox="1"/>
          <p:nvPr/>
        </p:nvSpPr>
        <p:spPr>
          <a:xfrm>
            <a:off x="3981337" y="3870642"/>
            <a:ext cx="3003663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iếng nó chơi vơi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là hạt cau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 trên nong trời.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4359213" y="639974"/>
            <a:ext cx="2713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AF1802-4A44-7852-7534-54DA0998E605}"/>
              </a:ext>
            </a:extLst>
          </p:cNvPr>
          <p:cNvSpPr txBox="1"/>
          <p:nvPr/>
        </p:nvSpPr>
        <p:spPr>
          <a:xfrm>
            <a:off x="180299" y="6235823"/>
            <a:ext cx="6453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 những dấu câu nào trong bài viết?</a:t>
            </a:r>
          </a:p>
        </p:txBody>
      </p:sp>
    </p:spTree>
    <p:extLst>
      <p:ext uri="{BB962C8B-B14F-4D97-AF65-F5344CB8AC3E}">
        <p14:creationId xmlns:p14="http://schemas.microsoft.com/office/powerpoint/2010/main" val="313761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bản đồ&#10;&#10;Mô tả được tạo tự động">
            <a:extLst>
              <a:ext uri="{FF2B5EF4-FFF2-40B4-BE49-F238E27FC236}">
                <a16:creationId xmlns:a16="http://schemas.microsoft.com/office/drawing/2014/main" id="{DFA00AE0-1B4A-BD24-EB53-A9F47159E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1" t="14143" r="3806" b="32021"/>
          <a:stretch/>
        </p:blipFill>
        <p:spPr>
          <a:xfrm>
            <a:off x="6634266" y="0"/>
            <a:ext cx="5561517" cy="683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A54B68CD-43A3-BA90-DE94-AC42DCA5862A}"/>
              </a:ext>
            </a:extLst>
          </p:cNvPr>
          <p:cNvSpPr txBox="1"/>
          <p:nvPr/>
        </p:nvSpPr>
        <p:spPr>
          <a:xfrm>
            <a:off x="362674" y="337571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áo nó thổi vang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ao trời trôi qua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thành trăng vàng.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B22D675-5FC0-6AD9-1DB5-317AD42968A3}"/>
              </a:ext>
            </a:extLst>
          </p:cNvPr>
          <p:cNvSpPr txBox="1"/>
          <p:nvPr/>
        </p:nvSpPr>
        <p:spPr>
          <a:xfrm>
            <a:off x="1889308" y="2086524"/>
            <a:ext cx="3418494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iếng nó trong ngần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hay chiếc thuyền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rôi trên sông Ngân.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E3F806-F984-007D-43E3-5367BE23D07C}"/>
              </a:ext>
            </a:extLst>
          </p:cNvPr>
          <p:cNvSpPr txBox="1"/>
          <p:nvPr/>
        </p:nvSpPr>
        <p:spPr>
          <a:xfrm>
            <a:off x="3981337" y="3870642"/>
            <a:ext cx="2914763" cy="156966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 diều no gió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iếng nó chơi vơi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iều là hạt cau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 trên nong trời.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C9CBC70-7E5B-A882-7543-21201C71C984}"/>
              </a:ext>
            </a:extLst>
          </p:cNvPr>
          <p:cNvSpPr txBox="1"/>
          <p:nvPr/>
        </p:nvSpPr>
        <p:spPr>
          <a:xfrm>
            <a:off x="3598555" y="182880"/>
            <a:ext cx="2713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THẢ DIỀU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8AF1802-4A44-7852-7534-54DA0998E605}"/>
              </a:ext>
            </a:extLst>
          </p:cNvPr>
          <p:cNvSpPr txBox="1"/>
          <p:nvPr/>
        </p:nvSpPr>
        <p:spPr>
          <a:xfrm>
            <a:off x="180299" y="6096923"/>
            <a:ext cx="64539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 những dấu câu nào trong bài viết?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30E7EBB9-1AE5-A69A-ACA1-0ACB41EB151D}"/>
              </a:ext>
            </a:extLst>
          </p:cNvPr>
          <p:cNvSpPr/>
          <p:nvPr/>
        </p:nvSpPr>
        <p:spPr>
          <a:xfrm>
            <a:off x="3407282" y="1671700"/>
            <a:ext cx="188977" cy="2003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FD04D297-D0C2-FB0C-CCD3-4C5D23B6D4D4}"/>
              </a:ext>
            </a:extLst>
          </p:cNvPr>
          <p:cNvSpPr/>
          <p:nvPr/>
        </p:nvSpPr>
        <p:spPr>
          <a:xfrm>
            <a:off x="4584114" y="3401529"/>
            <a:ext cx="188977" cy="2003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7154870C-7895-067C-7004-2DF16E08590E}"/>
              </a:ext>
            </a:extLst>
          </p:cNvPr>
          <p:cNvSpPr/>
          <p:nvPr/>
        </p:nvSpPr>
        <p:spPr>
          <a:xfrm>
            <a:off x="6539777" y="5208029"/>
            <a:ext cx="188977" cy="20036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7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797</Words>
  <Application>Microsoft Office PowerPoint</Application>
  <PresentationFormat>Widescreen</PresentationFormat>
  <Paragraphs>172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#9Slide04 SFU Belle</vt:lpstr>
      <vt:lpstr>Arial</vt:lpstr>
      <vt:lpstr>Arial-Rounded</vt:lpstr>
      <vt:lpstr>AvantGarde</vt:lpstr>
      <vt:lpstr>Calibri</vt:lpstr>
      <vt:lpstr>Cambria</vt:lpstr>
      <vt:lpstr>HP001 4 hàng</vt:lpstr>
      <vt:lpstr>HP-087</vt:lpstr>
      <vt:lpstr>ITC Avant Garde Std Bk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Tuyết Nga</dc:creator>
  <cp:lastModifiedBy>Hà Nguyễn Thị Thu</cp:lastModifiedBy>
  <cp:revision>15</cp:revision>
  <dcterms:created xsi:type="dcterms:W3CDTF">2021-12-21T12:51:08Z</dcterms:created>
  <dcterms:modified xsi:type="dcterms:W3CDTF">2022-10-09T03:01:32Z</dcterms:modified>
</cp:coreProperties>
</file>