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sldIdLst>
    <p:sldId id="314" r:id="rId2"/>
    <p:sldId id="257" r:id="rId3"/>
    <p:sldId id="260" r:id="rId4"/>
    <p:sldId id="267" r:id="rId5"/>
    <p:sldId id="261" r:id="rId6"/>
    <p:sldId id="269" r:id="rId7"/>
    <p:sldId id="272" r:id="rId8"/>
    <p:sldId id="273" r:id="rId9"/>
    <p:sldId id="274" r:id="rId10"/>
    <p:sldId id="275" r:id="rId11"/>
    <p:sldId id="276" r:id="rId12"/>
    <p:sldId id="262" r:id="rId13"/>
    <p:sldId id="270" r:id="rId14"/>
    <p:sldId id="263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2F2F2"/>
    <a:srgbClr val="FFCCFF"/>
    <a:srgbClr val="CC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51881" y="-40506"/>
            <a:ext cx="12295762" cy="2713375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800" y="0"/>
            <a:ext cx="1391200" cy="1761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3373097" y="8277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51881" y="-40506"/>
            <a:ext cx="4035682" cy="46762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3373097" y="8051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3449" y="0"/>
            <a:ext cx="4639376" cy="8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9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1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65D5745-7E02-3905-1DAB-603EB28CCA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" y="411474"/>
            <a:ext cx="12070104" cy="60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0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">
            <a:extLst>
              <a:ext uri="{FF2B5EF4-FFF2-40B4-BE49-F238E27FC236}">
                <a16:creationId xmlns:a16="http://schemas.microsoft.com/office/drawing/2014/main" id="{FAEB351D-B959-4897-B1F4-6600B9184EF1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8F3A2888-0977-43DD-9A71-AC932E61F402}"/>
              </a:ext>
            </a:extLst>
          </p:cNvPr>
          <p:cNvSpPr/>
          <p:nvPr userDrawn="1"/>
        </p:nvSpPr>
        <p:spPr>
          <a:xfrm>
            <a:off x="0" y="6191251"/>
            <a:ext cx="12192000" cy="66675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3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B04F925-C1E5-35BA-70BC-0178E7D9C75E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181ACF88-E471-25EC-B95E-D568948CEDD1}"/>
              </a:ext>
            </a:extLst>
          </p:cNvPr>
          <p:cNvSpPr/>
          <p:nvPr userDrawn="1"/>
        </p:nvSpPr>
        <p:spPr>
          <a:xfrm>
            <a:off x="0" y="6191251"/>
            <a:ext cx="12192000" cy="66675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77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25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05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1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7D5701A-D3ED-761E-CDC7-DAADA76D272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820" y="0"/>
            <a:ext cx="791180" cy="10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0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8" r:id="rId3"/>
    <p:sldLayoutId id="2147483655" r:id="rId4"/>
    <p:sldLayoutId id="2147483656" r:id="rId5"/>
    <p:sldLayoutId id="2147483657" r:id="rId6"/>
    <p:sldLayoutId id="2147483659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4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1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975177" y="4902200"/>
            <a:ext cx="6070658" cy="923215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54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54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238C139-779A-03D5-2486-6845264DBA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55"/>
          <a:stretch/>
        </p:blipFill>
        <p:spPr>
          <a:xfrm>
            <a:off x="0" y="616965"/>
            <a:ext cx="12192000" cy="219481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FA31F50-57D7-F108-E8F8-31FE00945AC4}"/>
              </a:ext>
            </a:extLst>
          </p:cNvPr>
          <p:cNvSpPr txBox="1"/>
          <p:nvPr/>
        </p:nvSpPr>
        <p:spPr>
          <a:xfrm>
            <a:off x="792606" y="2803431"/>
            <a:ext cx="10963965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54"/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câu</a:t>
            </a:r>
            <a:r>
              <a:rPr lang="en-US" sz="320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ứng dụng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E9EEA8D-9AA0-95B6-8B62-05737198B992}"/>
              </a:ext>
            </a:extLst>
          </p:cNvPr>
          <p:cNvSpPr txBox="1"/>
          <p:nvPr/>
        </p:nvSpPr>
        <p:spPr>
          <a:xfrm>
            <a:off x="792606" y="3582899"/>
            <a:ext cx="10548731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54"/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cao</a:t>
            </a:r>
            <a:r>
              <a:rPr lang="en-US" sz="320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2,5 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li?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75B0227-FDB7-E6ED-57B2-CF9A0C9325F3}"/>
              </a:ext>
            </a:extLst>
          </p:cNvPr>
          <p:cNvSpPr txBox="1"/>
          <p:nvPr/>
        </p:nvSpPr>
        <p:spPr>
          <a:xfrm>
            <a:off x="792606" y="4362367"/>
            <a:ext cx="10548731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54"/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- </a:t>
            </a:r>
            <a:r>
              <a:rPr lang="en-US" sz="320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Chữ</a:t>
            </a:r>
            <a:r>
              <a:rPr lang="en-US" sz="320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t </a:t>
            </a:r>
            <a:r>
              <a:rPr lang="en-US" sz="320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cao</a:t>
            </a:r>
            <a:r>
              <a:rPr lang="en-US" sz="320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mấy 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li?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4249195-D03B-B598-AE2C-9033FFD3C6A1}"/>
              </a:ext>
            </a:extLst>
          </p:cNvPr>
          <p:cNvSpPr txBox="1"/>
          <p:nvPr/>
        </p:nvSpPr>
        <p:spPr>
          <a:xfrm>
            <a:off x="792606" y="5141835"/>
            <a:ext cx="10548731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54"/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cao</a:t>
            </a:r>
            <a:r>
              <a:rPr lang="en-US" sz="320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2 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li?</a:t>
            </a:r>
          </a:p>
        </p:txBody>
      </p:sp>
      <p:sp>
        <p:nvSpPr>
          <p:cNvPr id="20" name="Hộp Văn bản 10">
            <a:extLst>
              <a:ext uri="{FF2B5EF4-FFF2-40B4-BE49-F238E27FC236}">
                <a16:creationId xmlns:a16="http://schemas.microsoft.com/office/drawing/2014/main" id="{20A1B222-F929-E0D4-4639-DFDB3A9E103B}"/>
              </a:ext>
            </a:extLst>
          </p:cNvPr>
          <p:cNvSpPr txBox="1"/>
          <p:nvPr/>
        </p:nvSpPr>
        <p:spPr>
          <a:xfrm>
            <a:off x="792606" y="5921302"/>
            <a:ext cx="10548731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54"/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mấy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UTM Avo"/>
                <a:cs typeface="Times New Roman" panose="02020603050405020304" pitchFamily="18" charset="0"/>
              </a:rPr>
              <a:t> o?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3E283D9-9256-035B-865C-E320839BBD26}"/>
              </a:ext>
            </a:extLst>
          </p:cNvPr>
          <p:cNvSpPr txBox="1"/>
          <p:nvPr/>
        </p:nvSpPr>
        <p:spPr>
          <a:xfrm>
            <a:off x="2525487" y="1045028"/>
            <a:ext cx="9405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</a:rPr>
              <a:t>Ai </a:t>
            </a:r>
            <a:r>
              <a:rPr lang="el-GR" sz="4400" b="1">
                <a:solidFill>
                  <a:srgbClr val="C00000"/>
                </a:solidFill>
                <a:latin typeface="HP001 4 hàng" panose="020B0603050302020204" pitchFamily="34" charset="0"/>
              </a:rPr>
              <a:t>Π λΰ</a:t>
            </a:r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</a:rPr>
              <a:t>ng bát c</a:t>
            </a:r>
            <a:r>
              <a:rPr lang="el-GR" sz="4400" b="1">
                <a:solidFill>
                  <a:srgbClr val="C00000"/>
                </a:solidFill>
                <a:latin typeface="HP001 4 hàng" panose="020B0603050302020204" pitchFamily="34" charset="0"/>
              </a:rPr>
              <a:t>Χ </a:t>
            </a:r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</a:rPr>
              <a:t>đầy</a:t>
            </a:r>
            <a:endParaRPr lang="en-US" sz="44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0FB1B50E-42D1-3B86-1F85-58A0A50B5423}"/>
              </a:ext>
            </a:extLst>
          </p:cNvPr>
          <p:cNvSpPr txBox="1"/>
          <p:nvPr/>
        </p:nvSpPr>
        <p:spPr>
          <a:xfrm>
            <a:off x="798654" y="1916094"/>
            <a:ext cx="10267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</a:rPr>
              <a:t>Dẻo </a:t>
            </a:r>
            <a:r>
              <a:rPr lang="el-GR" sz="4400" b="1">
                <a:solidFill>
                  <a:srgbClr val="C00000"/>
                </a:solidFill>
                <a:latin typeface="HP001 4 hàng" panose="020B0603050302020204" pitchFamily="34" charset="0"/>
              </a:rPr>
              <a:t>κΧ </a:t>
            </a:r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</a:rPr>
              <a:t>jŎ hạt, đắng cay juŪ </a:t>
            </a:r>
            <a:r>
              <a:rPr lang="el-GR" sz="4400" b="1">
                <a:solidFill>
                  <a:srgbClr val="C00000"/>
                </a:solidFill>
                <a:latin typeface="HP001 4 hàng" panose="020B0603050302020204" pitchFamily="34" charset="0"/>
              </a:rPr>
              <a:t>ι</a:t>
            </a:r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</a:rPr>
              <a:t>ần</a:t>
            </a:r>
            <a:endParaRPr lang="en-US" sz="44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19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1">
            <a:extLst>
              <a:ext uri="{FF2B5EF4-FFF2-40B4-BE49-F238E27FC236}">
                <a16:creationId xmlns:a16="http://schemas.microsoft.com/office/drawing/2014/main" id="{051109A0-5912-AA8B-0EFA-0227FB5859B2}"/>
              </a:ext>
            </a:extLst>
          </p:cNvPr>
          <p:cNvSpPr txBox="1">
            <a:spLocks/>
          </p:cNvSpPr>
          <p:nvPr/>
        </p:nvSpPr>
        <p:spPr>
          <a:xfrm>
            <a:off x="3507809" y="-21914"/>
            <a:ext cx="5611812" cy="132556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câu ứng dụng</a:t>
            </a:r>
            <a:endParaRPr 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29D8FEF4-DEB9-82D0-21DD-295DACA1D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157" y="1063398"/>
            <a:ext cx="8004485" cy="5373881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C11103BC-1710-8687-B890-A11D5B64A0EF}"/>
              </a:ext>
            </a:extLst>
          </p:cNvPr>
          <p:cNvGrpSpPr/>
          <p:nvPr/>
        </p:nvGrpSpPr>
        <p:grpSpPr>
          <a:xfrm>
            <a:off x="2318379" y="2101958"/>
            <a:ext cx="7670464" cy="2298648"/>
            <a:chOff x="2318379" y="2101958"/>
            <a:chExt cx="7670464" cy="2298648"/>
          </a:xfrm>
        </p:grpSpPr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B8326C47-E391-7AC7-E7C7-89C963C6B01E}"/>
                </a:ext>
              </a:extLst>
            </p:cNvPr>
            <p:cNvSpPr txBox="1"/>
            <p:nvPr/>
          </p:nvSpPr>
          <p:spPr>
            <a:xfrm>
              <a:off x="2318379" y="2101958"/>
              <a:ext cx="7670464" cy="1015659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r>
                <a:rPr lang="en-US" sz="6000">
                  <a:solidFill>
                    <a:schemeClr val="bg1"/>
                  </a:solidFill>
                  <a:latin typeface="HP001 5 hàng" pitchFamily="34" charset="-93"/>
                </a:rPr>
                <a:t>Em </a:t>
              </a:r>
              <a:r>
                <a:rPr lang="el-GR" sz="6000">
                  <a:solidFill>
                    <a:schemeClr val="bg1"/>
                  </a:solidFill>
                  <a:latin typeface="HP001 5 hàng" pitchFamily="34" charset="-93"/>
                </a:rPr>
                <a:t>κ</a:t>
              </a:r>
              <a:r>
                <a:rPr lang="en-US" sz="6000">
                  <a:solidFill>
                    <a:schemeClr val="bg1"/>
                  </a:solidFill>
                  <a:latin typeface="HP001 5 hàng" pitchFamily="34" charset="-93"/>
                </a:rPr>
                <a:t>uận a</a:t>
              </a:r>
              <a:r>
                <a:rPr lang="el-GR" sz="6000">
                  <a:solidFill>
                    <a:schemeClr val="bg1"/>
                  </a:solidFill>
                  <a:latin typeface="HP001 5 hàng" pitchFamily="34" charset="-93"/>
                </a:rPr>
                <a:t>ζ </a:t>
              </a:r>
              <a:r>
                <a:rPr lang="en-US" sz="6000">
                  <a:solidFill>
                    <a:schemeClr val="bg1"/>
                  </a:solidFill>
                  <a:latin typeface="HP001 5 hàng" pitchFamily="34" charset="-93"/>
                </a:rPr>
                <a:t>hƣ</a:t>
              </a:r>
              <a:endParaRPr lang="vi-VN" sz="6000" dirty="0">
                <a:solidFill>
                  <a:schemeClr val="bg1"/>
                </a:solidFill>
                <a:latin typeface="HP001 5 hàng" pitchFamily="34" charset="-93"/>
              </a:endParaRPr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3ECF8833-8539-DB39-806C-92013A11B070}"/>
                </a:ext>
              </a:extLst>
            </p:cNvPr>
            <p:cNvSpPr txBox="1"/>
            <p:nvPr/>
          </p:nvSpPr>
          <p:spPr>
            <a:xfrm>
              <a:off x="2318379" y="3384947"/>
              <a:ext cx="7670464" cy="1015659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r>
                <a:rPr lang="en-US" sz="6000">
                  <a:solidFill>
                    <a:schemeClr val="bg1"/>
                  </a:solidFill>
                  <a:latin typeface="HP001 5 hàng" pitchFamily="34" charset="-93"/>
                </a:rPr>
                <a:t>là </a:t>
              </a:r>
              <a:r>
                <a:rPr lang="el-GR" sz="6000">
                  <a:solidFill>
                    <a:schemeClr val="bg1"/>
                  </a:solidFill>
                  <a:latin typeface="HP001 5 hàng" pitchFamily="34" charset="-93"/>
                </a:rPr>
                <a:t>η</a:t>
              </a:r>
              <a:r>
                <a:rPr lang="en-US" sz="6000">
                  <a:solidFill>
                    <a:schemeClr val="bg1"/>
                  </a:solidFill>
                  <a:latin typeface="HP001 5 hàng" pitchFamily="34" charset="-93"/>
                </a:rPr>
                <a:t>à có </a:t>
              </a:r>
              <a:r>
                <a:rPr lang="el-GR" sz="6000">
                  <a:solidFill>
                    <a:schemeClr val="bg1"/>
                  </a:solidFill>
                  <a:latin typeface="HP001 5 hàng" pitchFamily="34" charset="-93"/>
                </a:rPr>
                <a:t>ι</a:t>
              </a:r>
              <a:r>
                <a:rPr lang="en-US" sz="6000">
                  <a:solidFill>
                    <a:schemeClr val="bg1"/>
                  </a:solidFill>
                  <a:latin typeface="HP001 5 hàng" pitchFamily="34" charset="-93"/>
                </a:rPr>
                <a:t>úc.</a:t>
              </a:r>
              <a:endParaRPr lang="vi-VN" sz="6000" dirty="0">
                <a:solidFill>
                  <a:schemeClr val="bg1"/>
                </a:solidFill>
                <a:latin typeface="HP001 5 hàng" pitchFamily="34" charset="-9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39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1BD552-2101-A24E-CB3C-86985E029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5" y="1843009"/>
            <a:ext cx="6767147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1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5FD17930-786B-F598-B727-04913A72D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388" y="247594"/>
            <a:ext cx="4419600" cy="76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4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A2212C9-F308-84C0-5307-E33F94FC5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69" y="1109364"/>
            <a:ext cx="7152861" cy="480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thẳng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ngực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vào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bàn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Ngồi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cúi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Mắt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cách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khoảng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25 - 30cm.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phải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cầm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bút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trái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mép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giư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̃.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song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song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thoải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mái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04067B20-ECA9-BEDC-E8F1-D9FE7054C110}"/>
              </a:ext>
            </a:extLst>
          </p:cNvPr>
          <p:cNvGrpSpPr/>
          <p:nvPr/>
        </p:nvGrpSpPr>
        <p:grpSpPr>
          <a:xfrm>
            <a:off x="6421033" y="924699"/>
            <a:ext cx="6266316" cy="5008601"/>
            <a:chOff x="6458103" y="1284539"/>
            <a:chExt cx="6266316" cy="5008601"/>
          </a:xfrm>
        </p:grpSpPr>
        <p:cxnSp>
          <p:nvCxnSpPr>
            <p:cNvPr id="5" name="Straight Connector 5">
              <a:extLst>
                <a:ext uri="{FF2B5EF4-FFF2-40B4-BE49-F238E27FC236}">
                  <a16:creationId xmlns:a16="http://schemas.microsoft.com/office/drawing/2014/main" id="{82C679FB-5693-77D3-C2EA-A2BD529DF738}"/>
                </a:ext>
              </a:extLst>
            </p:cNvPr>
            <p:cNvCxnSpPr>
              <a:cxnSpLocks/>
            </p:cNvCxnSpPr>
            <p:nvPr/>
          </p:nvCxnSpPr>
          <p:spPr>
            <a:xfrm>
              <a:off x="7543800" y="5138057"/>
              <a:ext cx="3922486" cy="0"/>
            </a:xfrm>
            <a:prstGeom prst="line">
              <a:avLst/>
            </a:prstGeom>
            <a:ln w="57150" cap="rnd">
              <a:solidFill>
                <a:srgbClr val="84373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C48A708A-CA29-7F7E-3E57-6C16385925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41385" y1="89556" x2="52753" y2="88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8103" y="1284539"/>
              <a:ext cx="6266316" cy="500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019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2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4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80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4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AA259D0-C74B-A46C-34FF-69E519F5CC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681" y="2485915"/>
            <a:ext cx="5782549" cy="205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54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9EF5D592-3822-B54C-69F9-AA560C6DE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611726"/>
            <a:ext cx="7858425" cy="257883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0E6B21BD-A75B-2D9C-2A04-1E951557D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36" y="1901142"/>
            <a:ext cx="6410325" cy="475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4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788FBC8-9FCA-C1A2-E5F4-02A454974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29" y="1261684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6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EF592F1-4F85-93B2-A716-26A2A3CD3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42" y="1351955"/>
            <a:ext cx="5486453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6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E0B53981-0E46-7E68-C65E-C1599B759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730" y="1133921"/>
            <a:ext cx="6889460" cy="89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36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 </a:t>
            </a:r>
            <a:r>
              <a:rPr lang="en-US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sz="3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7CB4DA96-F67E-44E0-14CC-BB818A5431B5}"/>
              </a:ext>
            </a:extLst>
          </p:cNvPr>
          <p:cNvSpPr txBox="1"/>
          <p:nvPr/>
        </p:nvSpPr>
        <p:spPr>
          <a:xfrm>
            <a:off x="4582520" y="-17613"/>
            <a:ext cx="6921270" cy="646327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6FD78FE4-AC73-3790-9534-D77B7CAE4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730" y="1058692"/>
            <a:ext cx="7105350" cy="103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Nêu sự khác nhau giữa chữ viết hoa E và Ê?</a:t>
            </a:r>
            <a:endParaRPr lang="en-US" altLang="en-US" sz="36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6116947E-037C-FC78-17CF-3427655524C7}"/>
              </a:ext>
            </a:extLst>
          </p:cNvPr>
          <p:cNvSpPr txBox="1"/>
          <p:nvPr/>
        </p:nvSpPr>
        <p:spPr>
          <a:xfrm>
            <a:off x="4901470" y="2156639"/>
            <a:ext cx="701035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 1: Như chữ viết hoa E</a:t>
            </a:r>
          </a:p>
          <a:p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 2: Dấu mũ</a:t>
            </a:r>
          </a:p>
          <a:p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30">
            <a:extLst>
              <a:ext uri="{FF2B5EF4-FFF2-40B4-BE49-F238E27FC236}">
                <a16:creationId xmlns:a16="http://schemas.microsoft.com/office/drawing/2014/main" id="{7E90FBEE-308E-84EC-F6B4-4957F70288BD}"/>
              </a:ext>
            </a:extLst>
          </p:cNvPr>
          <p:cNvSpPr txBox="1"/>
          <p:nvPr/>
        </p:nvSpPr>
        <p:spPr>
          <a:xfrm>
            <a:off x="4779709" y="2167225"/>
            <a:ext cx="72538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 nhau: 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hoa Ê Nét 1 viết giống chữ viết hoa E</a:t>
            </a:r>
          </a:p>
          <a:p>
            <a:r>
              <a:rPr lang="en-US" sz="360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 nhau: 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viết hoa Ê có thêm dấu mũ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F16DE64E-C214-5B60-B843-162659CBE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7" y="549168"/>
            <a:ext cx="2585545" cy="2585545"/>
          </a:xfrm>
          <a:prstGeom prst="rect">
            <a:avLst/>
          </a:prstGeom>
        </p:spPr>
      </p:pic>
      <p:pic>
        <p:nvPicPr>
          <p:cNvPr id="12" name="Hình ảnh 11" descr="Ảnh có chứa cây kéo&#10;&#10;Mô tả được tạo tự động">
            <a:extLst>
              <a:ext uri="{FF2B5EF4-FFF2-40B4-BE49-F238E27FC236}">
                <a16:creationId xmlns:a16="http://schemas.microsoft.com/office/drawing/2014/main" id="{C9BD2FDC-41C5-B616-AEEE-E4D492070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7" y="3246948"/>
            <a:ext cx="2585545" cy="277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7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  <p:bldP spid="5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325DCCC-D4D1-C2FE-83D2-79C9D9024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12" y="1259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05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30329ED-BD9B-77B9-1F62-21C51FA7D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15">
            <a:extLst>
              <a:ext uri="{FF2B5EF4-FFF2-40B4-BE49-F238E27FC236}">
                <a16:creationId xmlns:a16="http://schemas.microsoft.com/office/drawing/2014/main" id="{28097C64-B8CE-6305-A4C7-27566849E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861" y="421793"/>
            <a:ext cx="10572278" cy="286490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EE6E4D8-B90F-5A6A-6AB8-BA8816418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7886" y1="63778" x2="27886" y2="63778"/>
                        <a14:foregroundMark x1="23446" y1="60000" x2="33215" y2="62889"/>
                        <a14:foregroundMark x1="36945" y1="84222" x2="36234" y2="72000"/>
                        <a14:foregroundMark x1="47780" y1="86444" x2="47780" y2="86444"/>
                        <a14:foregroundMark x1="45648" y1="86444" x2="45648" y2="86444"/>
                        <a14:foregroundMark x1="28419" y1="66444" x2="38011" y2="63111"/>
                        <a14:foregroundMark x1="23268" y1="68444" x2="29663" y2="66222"/>
                        <a14:foregroundMark x1="27176" y1="44444" x2="27176" y2="44444"/>
                        <a14:foregroundMark x1="28597" y1="37111" x2="26643" y2="42222"/>
                        <a14:foregroundMark x1="29663" y1="33556" x2="30551" y2="32889"/>
                        <a14:foregroundMark x1="29130" y1="32667" x2="30195" y2="32222"/>
                        <a14:foregroundMark x1="26465" y1="43778" x2="26465" y2="43778"/>
                        <a14:foregroundMark x1="19538" y1="59333" x2="19538" y2="60444"/>
                        <a14:foregroundMark x1="29840" y1="56444" x2="29840" y2="56444"/>
                        <a14:foregroundMark x1="63055" y1="60444" x2="63055" y2="60444"/>
                        <a14:foregroundMark x1="63233" y1="60667" x2="63233" y2="6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856" y="2125710"/>
            <a:ext cx="6132287" cy="490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0282AF26-D31A-E807-2B6E-EFB2833DEF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39700" y="-71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4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B5AFA765-CAE5-F7AD-6CDC-6376AF61C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867" y="1141180"/>
            <a:ext cx="6662266" cy="4817655"/>
          </a:xfrm>
          <a:prstGeom prst="rect">
            <a:avLst/>
          </a:prstGeom>
        </p:spPr>
      </p:pic>
      <p:sp>
        <p:nvSpPr>
          <p:cNvPr id="3" name="Tiêu đề 1">
            <a:extLst>
              <a:ext uri="{FF2B5EF4-FFF2-40B4-BE49-F238E27FC236}">
                <a16:creationId xmlns:a16="http://schemas.microsoft.com/office/drawing/2014/main" id="{1249DCB9-E82F-5146-4680-D60B0BF7FC46}"/>
              </a:ext>
            </a:extLst>
          </p:cNvPr>
          <p:cNvSpPr txBox="1">
            <a:spLocks/>
          </p:cNvSpPr>
          <p:nvPr/>
        </p:nvSpPr>
        <p:spPr>
          <a:xfrm>
            <a:off x="317500" y="251106"/>
            <a:ext cx="115824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bảng con chữ viết hoa D, Đ cỡ nhỏ</a:t>
            </a:r>
            <a:endParaRPr 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B7CBA1D-D5F5-0D17-3A91-9A3860C548E1}"/>
              </a:ext>
            </a:extLst>
          </p:cNvPr>
          <p:cNvSpPr txBox="1"/>
          <p:nvPr/>
        </p:nvSpPr>
        <p:spPr>
          <a:xfrm>
            <a:off x="3313803" y="3489047"/>
            <a:ext cx="1669678" cy="144655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8700">
                <a:solidFill>
                  <a:schemeClr val="bg1"/>
                </a:solidFill>
                <a:latin typeface="HP001 5 hàng" pitchFamily="34" charset="-93"/>
              </a:rPr>
              <a:t>E</a:t>
            </a:r>
            <a:endParaRPr lang="vi-VN" sz="8700" dirty="0">
              <a:solidFill>
                <a:schemeClr val="bg1"/>
              </a:solidFill>
              <a:latin typeface="HP001 5 hàng" pitchFamily="34" charset="-93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B7B85665-F58C-61A6-4732-6F713A86F990}"/>
              </a:ext>
            </a:extLst>
          </p:cNvPr>
          <p:cNvSpPr txBox="1"/>
          <p:nvPr/>
        </p:nvSpPr>
        <p:spPr>
          <a:xfrm>
            <a:off x="6907380" y="3497200"/>
            <a:ext cx="1669678" cy="144655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8700">
                <a:solidFill>
                  <a:schemeClr val="bg1"/>
                </a:solidFill>
                <a:latin typeface="HP001 5 hàng" pitchFamily="34" charset="-93"/>
              </a:rPr>
              <a:t>Ê</a:t>
            </a:r>
            <a:endParaRPr lang="vi-VN" sz="8700" dirty="0">
              <a:solidFill>
                <a:schemeClr val="bg1"/>
              </a:solidFill>
              <a:latin typeface="HP001 5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82207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9344C58-A30C-4F6E-D0DA-3D5BAF911DB7}"/>
              </a:ext>
            </a:extLst>
          </p:cNvPr>
          <p:cNvSpPr txBox="1">
            <a:spLocks/>
          </p:cNvSpPr>
          <p:nvPr/>
        </p:nvSpPr>
        <p:spPr>
          <a:xfrm>
            <a:off x="3507809" y="253658"/>
            <a:ext cx="5611812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tên riêng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0340B78-1C0A-3E83-6844-9A726FF00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867" y="1131480"/>
            <a:ext cx="6662266" cy="4817655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5A9D5B8E-5AD9-126D-E305-7A95EE498D1D}"/>
              </a:ext>
            </a:extLst>
          </p:cNvPr>
          <p:cNvSpPr txBox="1"/>
          <p:nvPr/>
        </p:nvSpPr>
        <p:spPr>
          <a:xfrm>
            <a:off x="3313803" y="3479347"/>
            <a:ext cx="1405342" cy="144655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8700">
                <a:solidFill>
                  <a:schemeClr val="bg1"/>
                </a:solidFill>
                <a:latin typeface="HP001 5 hàng" pitchFamily="34" charset="-93"/>
              </a:rPr>
              <a:t>Ê</a:t>
            </a:r>
            <a:endParaRPr lang="vi-VN" sz="8700" dirty="0">
              <a:solidFill>
                <a:schemeClr val="bg1"/>
              </a:solidFill>
              <a:latin typeface="HP001 5 hàng" pitchFamily="34" charset="-93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984694B-7AEF-FD77-FE27-D436B023BAAE}"/>
              </a:ext>
            </a:extLst>
          </p:cNvPr>
          <p:cNvSpPr txBox="1"/>
          <p:nvPr/>
        </p:nvSpPr>
        <p:spPr>
          <a:xfrm>
            <a:off x="5121258" y="3481550"/>
            <a:ext cx="1805060" cy="143115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8700">
                <a:solidFill>
                  <a:schemeClr val="bg1"/>
                </a:solidFill>
                <a:latin typeface="HP001 5 hàng" pitchFamily="34" charset="-93"/>
              </a:rPr>
              <a:t>Đê</a:t>
            </a:r>
            <a:endParaRPr lang="vi-VN" sz="8700" dirty="0">
              <a:solidFill>
                <a:schemeClr val="bg1"/>
              </a:solidFill>
              <a:latin typeface="HP001 5 hàng" pitchFamily="34" charset="-93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ADFD9D-F5E3-030F-97BA-16EA0C3A8F98}"/>
              </a:ext>
            </a:extLst>
          </p:cNvPr>
          <p:cNvSpPr txBox="1"/>
          <p:nvPr/>
        </p:nvSpPr>
        <p:spPr>
          <a:xfrm>
            <a:off x="4175002" y="2600884"/>
            <a:ext cx="1805060" cy="264687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16600">
                <a:solidFill>
                  <a:schemeClr val="bg1"/>
                </a:solidFill>
                <a:latin typeface="HP001 5 hàng" pitchFamily="34" charset="-93"/>
              </a:rPr>
              <a:t>-</a:t>
            </a:r>
            <a:endParaRPr lang="vi-VN" sz="8700" dirty="0">
              <a:solidFill>
                <a:schemeClr val="bg1"/>
              </a:solidFill>
              <a:latin typeface="HP001 5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65758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238C139-779A-03D5-2486-6845264DBA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55"/>
          <a:stretch/>
        </p:blipFill>
        <p:spPr>
          <a:xfrm>
            <a:off x="0" y="616965"/>
            <a:ext cx="12192000" cy="2194815"/>
          </a:xfrm>
          <a:prstGeom prst="rect">
            <a:avLst/>
          </a:prstGeom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5FAFB4C1-143E-97D4-3C7D-4082063828BA}"/>
              </a:ext>
            </a:extLst>
          </p:cNvPr>
          <p:cNvSpPr txBox="1"/>
          <p:nvPr/>
        </p:nvSpPr>
        <p:spPr>
          <a:xfrm>
            <a:off x="2525487" y="1045028"/>
            <a:ext cx="9405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</a:rPr>
              <a:t>Ai </a:t>
            </a:r>
            <a:r>
              <a:rPr lang="el-GR" sz="4400" b="1">
                <a:solidFill>
                  <a:srgbClr val="C00000"/>
                </a:solidFill>
                <a:latin typeface="HP001 4 hàng" panose="020B0603050302020204" pitchFamily="34" charset="0"/>
              </a:rPr>
              <a:t>Π λΰ</a:t>
            </a:r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</a:rPr>
              <a:t>ng bát c</a:t>
            </a:r>
            <a:r>
              <a:rPr lang="el-GR" sz="4400" b="1">
                <a:solidFill>
                  <a:srgbClr val="C00000"/>
                </a:solidFill>
                <a:latin typeface="HP001 4 hàng" panose="020B0603050302020204" pitchFamily="34" charset="0"/>
              </a:rPr>
              <a:t>Χ </a:t>
            </a:r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</a:rPr>
              <a:t>đầy</a:t>
            </a:r>
            <a:endParaRPr lang="en-US" sz="44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C8B771-6FC5-BE0B-4DDD-F97748FD824C}"/>
              </a:ext>
            </a:extLst>
          </p:cNvPr>
          <p:cNvSpPr txBox="1"/>
          <p:nvPr/>
        </p:nvSpPr>
        <p:spPr>
          <a:xfrm>
            <a:off x="798654" y="1916094"/>
            <a:ext cx="10267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</a:rPr>
              <a:t>Dẻo </a:t>
            </a:r>
            <a:r>
              <a:rPr lang="el-GR" sz="4400" b="1">
                <a:solidFill>
                  <a:srgbClr val="C00000"/>
                </a:solidFill>
                <a:latin typeface="HP001 4 hàng" panose="020B0603050302020204" pitchFamily="34" charset="0"/>
              </a:rPr>
              <a:t>κΧ </a:t>
            </a:r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</a:rPr>
              <a:t>jŎ hạt, đắng cay juŪ </a:t>
            </a:r>
            <a:r>
              <a:rPr lang="el-GR" sz="4400" b="1">
                <a:solidFill>
                  <a:srgbClr val="C00000"/>
                </a:solidFill>
                <a:latin typeface="HP001 4 hàng" panose="020B0603050302020204" pitchFamily="34" charset="0"/>
              </a:rPr>
              <a:t>ι</a:t>
            </a:r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</a:rPr>
              <a:t>ần</a:t>
            </a:r>
            <a:endParaRPr lang="en-US" sz="44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065FC8-551E-44F5-0DCE-B36C0CB30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>
            <a:fillRect/>
          </a:stretch>
        </p:blipFill>
        <p:spPr bwMode="auto">
          <a:xfrm>
            <a:off x="1747838" y="4459288"/>
            <a:ext cx="1236662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2">
            <a:extLst>
              <a:ext uri="{FF2B5EF4-FFF2-40B4-BE49-F238E27FC236}">
                <a16:creationId xmlns:a16="http://schemas.microsoft.com/office/drawing/2014/main" id="{8A80FA4D-A3B1-2DF1-C1F9-5FE52BE341C6}"/>
              </a:ext>
            </a:extLst>
          </p:cNvPr>
          <p:cNvGrpSpPr>
            <a:grpSpLocks/>
          </p:cNvGrpSpPr>
          <p:nvPr/>
        </p:nvGrpSpPr>
        <p:grpSpPr bwMode="auto">
          <a:xfrm>
            <a:off x="3462338" y="3257550"/>
            <a:ext cx="6255921" cy="1765300"/>
            <a:chOff x="3754849" y="1730426"/>
            <a:chExt cx="5525739" cy="1757154"/>
          </a:xfrm>
        </p:grpSpPr>
        <p:sp>
          <p:nvSpPr>
            <p:cNvPr id="16" name="Text Box 1736">
              <a:extLst>
                <a:ext uri="{FF2B5EF4-FFF2-40B4-BE49-F238E27FC236}">
                  <a16:creationId xmlns:a16="http://schemas.microsoft.com/office/drawing/2014/main" id="{C74164A8-08DA-8158-0103-F3756C4C8A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799" y="2108976"/>
              <a:ext cx="4769837" cy="1072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Em</a:t>
              </a: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 </a:t>
              </a:r>
              <a:r>
                <a:rPr kumimoji="0" lang="en-US" alt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hiểu</a:t>
              </a: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 </a:t>
              </a:r>
              <a:r>
                <a:rPr kumimoji="0" lang="en-US" altLang="en-US" sz="3200" b="0" i="0" u="none" strike="noStrike" kern="0" cap="none" spc="0" normalizeH="0" baseline="0" noProof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câu</a:t>
              </a:r>
              <a:r>
                <a:rPr kumimoji="0" lang="en-US" alt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cs typeface="Arial-Rounded" panose="020B0500000000000000" pitchFamily="34" charset="0"/>
                </a:rPr>
                <a:t> ca dao nói về điều gì?</a:t>
              </a:r>
              <a:endPara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cs typeface="Arial-Rounded" panose="020B0500000000000000" pitchFamily="34" charset="0"/>
              </a:endParaRPr>
            </a:p>
          </p:txBody>
        </p:sp>
        <p:sp>
          <p:nvSpPr>
            <p:cNvPr id="17" name="Cloud Callout 11">
              <a:extLst>
                <a:ext uri="{FF2B5EF4-FFF2-40B4-BE49-F238E27FC236}">
                  <a16:creationId xmlns:a16="http://schemas.microsoft.com/office/drawing/2014/main" id="{1F9D4B0E-7788-7649-853C-C6EC53114CCF}"/>
                </a:ext>
              </a:extLst>
            </p:cNvPr>
            <p:cNvSpPr/>
            <p:nvPr/>
          </p:nvSpPr>
          <p:spPr>
            <a:xfrm>
              <a:off x="3754849" y="1730426"/>
              <a:ext cx="5525739" cy="1757154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pic>
        <p:nvPicPr>
          <p:cNvPr id="18" name="Picture 15">
            <a:extLst>
              <a:ext uri="{FF2B5EF4-FFF2-40B4-BE49-F238E27FC236}">
                <a16:creationId xmlns:a16="http://schemas.microsoft.com/office/drawing/2014/main" id="{EC7ED847-5C03-DAEB-1A43-0B40A5F28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62400"/>
            <a:ext cx="20986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736">
            <a:extLst>
              <a:ext uri="{FF2B5EF4-FFF2-40B4-BE49-F238E27FC236}">
                <a16:creationId xmlns:a16="http://schemas.microsoft.com/office/drawing/2014/main" id="{209C4A68-B8EC-E932-67FB-9D8508422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75" y="3483966"/>
            <a:ext cx="848178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 ca dao nói về nỗi vất vả của những người nông dân, thể hiện lòng biết ơn đối với những người đã làm ra cơm gạo.</a:t>
            </a:r>
            <a:endParaRPr lang="vi-VN" altLang="en-US" sz="32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9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312</Words>
  <Application>Microsoft Office PowerPoint</Application>
  <PresentationFormat>Widescreen</PresentationFormat>
  <Paragraphs>41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Arial-Rounded</vt:lpstr>
      <vt:lpstr>AvantGarde</vt:lpstr>
      <vt:lpstr>Calibri</vt:lpstr>
      <vt:lpstr>HP001 4 hàng</vt:lpstr>
      <vt:lpstr>HP001 5 hàng</vt:lpstr>
      <vt:lpstr>HP-087</vt:lpstr>
      <vt:lpstr>ITC Avant Garde Std Bk</vt:lpstr>
      <vt:lpstr>Times New Roman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Tuyết Nga</dc:creator>
  <cp:lastModifiedBy>Hà Nguyễn Thị Thu</cp:lastModifiedBy>
  <cp:revision>17</cp:revision>
  <dcterms:created xsi:type="dcterms:W3CDTF">2021-12-21T12:51:08Z</dcterms:created>
  <dcterms:modified xsi:type="dcterms:W3CDTF">2022-10-15T15:06:22Z</dcterms:modified>
</cp:coreProperties>
</file>