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1" r:id="rId2"/>
    <p:sldId id="300" r:id="rId3"/>
    <p:sldId id="303" r:id="rId4"/>
    <p:sldId id="258" r:id="rId5"/>
    <p:sldId id="269" r:id="rId6"/>
    <p:sldId id="304" r:id="rId7"/>
    <p:sldId id="270" r:id="rId8"/>
    <p:sldId id="305" r:id="rId9"/>
    <p:sldId id="306"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47" d="100"/>
          <a:sy n="47" d="100"/>
        </p:scale>
        <p:origin x="792" y="6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11/14/2022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62531-3519-6E5B-97A7-760D98103F60}"/>
              </a:ext>
            </a:extLst>
          </p:cNvPr>
          <p:cNvPicPr>
            <a:picLocks noChangeAspect="1"/>
          </p:cNvPicPr>
          <p:nvPr userDrawn="1"/>
        </p:nvPicPr>
        <p:blipFill rotWithShape="1">
          <a:blip r:embed="rId2"/>
          <a:srcRect l="9256" t="12652" r="6809"/>
          <a:stretch/>
        </p:blipFill>
        <p:spPr>
          <a:xfrm>
            <a:off x="0" y="0"/>
            <a:ext cx="16276638" cy="9144000"/>
          </a:xfrm>
          <a:prstGeom prst="rect">
            <a:avLst/>
          </a:prstGeom>
        </p:spPr>
      </p:pic>
      <p:pic>
        <p:nvPicPr>
          <p:cNvPr id="5" name="Picture 4" descr="Logo, company name&#10;&#10;Description automatically generated">
            <a:extLst>
              <a:ext uri="{FF2B5EF4-FFF2-40B4-BE49-F238E27FC236}">
                <a16:creationId xmlns:a16="http://schemas.microsoft.com/office/drawing/2014/main" id="{1031DD50-0E5B-A89E-7D6A-912160E389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707" y="233464"/>
            <a:ext cx="1579241" cy="1997413"/>
          </a:xfrm>
          <a:prstGeom prst="rect">
            <a:avLst/>
          </a:prstGeom>
        </p:spPr>
      </p:pic>
    </p:spTree>
    <p:extLst>
      <p:ext uri="{BB962C8B-B14F-4D97-AF65-F5344CB8AC3E}">
        <p14:creationId xmlns:p14="http://schemas.microsoft.com/office/powerpoint/2010/main" val="122472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089C85-2306-12CC-8214-9418FEA52A58}"/>
              </a:ext>
            </a:extLst>
          </p:cNvPr>
          <p:cNvPicPr>
            <a:picLocks noChangeAspect="1"/>
          </p:cNvPicPr>
          <p:nvPr userDrawn="1"/>
        </p:nvPicPr>
        <p:blipFill rotWithShape="1">
          <a:blip r:embed="rId2"/>
          <a:srcRect l="5781" t="32641"/>
          <a:stretch/>
        </p:blipFill>
        <p:spPr>
          <a:xfrm>
            <a:off x="-17502" y="-16933"/>
            <a:ext cx="7875542" cy="1051288"/>
          </a:xfrm>
          <a:prstGeom prst="rect">
            <a:avLst/>
          </a:prstGeom>
        </p:spPr>
      </p:pic>
      <p:pic>
        <p:nvPicPr>
          <p:cNvPr id="5" name="Picture 4">
            <a:extLst>
              <a:ext uri="{FF2B5EF4-FFF2-40B4-BE49-F238E27FC236}">
                <a16:creationId xmlns:a16="http://schemas.microsoft.com/office/drawing/2014/main" id="{CF151F18-9F89-5120-47BA-C1541C4DEF5F}"/>
              </a:ext>
            </a:extLst>
          </p:cNvPr>
          <p:cNvPicPr>
            <a:picLocks noChangeAspect="1"/>
          </p:cNvPicPr>
          <p:nvPr userDrawn="1"/>
        </p:nvPicPr>
        <p:blipFill rotWithShape="1">
          <a:blip r:embed="rId3"/>
          <a:srcRect l="11360" b="36194"/>
          <a:stretch/>
        </p:blipFill>
        <p:spPr>
          <a:xfrm>
            <a:off x="-17501" y="8267472"/>
            <a:ext cx="3578322" cy="876529"/>
          </a:xfrm>
          <a:prstGeom prst="rect">
            <a:avLst/>
          </a:prstGeom>
        </p:spPr>
      </p:pic>
    </p:spTree>
    <p:extLst>
      <p:ext uri="{BB962C8B-B14F-4D97-AF65-F5344CB8AC3E}">
        <p14:creationId xmlns:p14="http://schemas.microsoft.com/office/powerpoint/2010/main" val="3843411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E0CFD662-0C28-40BC-E54E-FBFA574CC0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spTree>
    <p:extLst>
      <p:ext uri="{BB962C8B-B14F-4D97-AF65-F5344CB8AC3E}">
        <p14:creationId xmlns:p14="http://schemas.microsoft.com/office/powerpoint/2010/main" val="294441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5EB7DDCC-19E5-596A-02E0-1A8800637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70" y="15340"/>
            <a:ext cx="16244067" cy="9144000"/>
          </a:xfrm>
          <a:prstGeom prst="rect">
            <a:avLst/>
          </a:prstGeom>
        </p:spPr>
      </p:pic>
    </p:spTree>
    <p:extLst>
      <p:ext uri="{BB962C8B-B14F-4D97-AF65-F5344CB8AC3E}">
        <p14:creationId xmlns:p14="http://schemas.microsoft.com/office/powerpoint/2010/main" val="19546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5861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2022/11/14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97403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565533AF-CC4F-ED14-007B-4CDA069F61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198551" y="1"/>
            <a:ext cx="1078088" cy="1363559"/>
          </a:xfrm>
          <a:prstGeom prst="rect">
            <a:avLst/>
          </a:prstGeom>
        </p:spPr>
      </p:pic>
    </p:spTree>
    <p:extLst>
      <p:ext uri="{BB962C8B-B14F-4D97-AF65-F5344CB8AC3E}">
        <p14:creationId xmlns:p14="http://schemas.microsoft.com/office/powerpoint/2010/main" val="884142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8" y="168"/>
            <a:ext cx="16255403" cy="9143664"/>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2668438" y="1699031"/>
            <a:ext cx="10939764" cy="608827"/>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96"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2430909" y="5249333"/>
            <a:ext cx="11414823" cy="3768472"/>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92"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92"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7786" y="1088997"/>
            <a:ext cx="1744740" cy="1789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551618" y="6536267"/>
            <a:ext cx="8945406" cy="1475507"/>
          </a:xfrm>
          <a:prstGeom prst="rect">
            <a:avLst/>
          </a:prstGeom>
          <a:noFill/>
        </p:spPr>
        <p:txBody>
          <a:bodyPr wrap="none" lIns="121765" tIns="60884" rIns="121765" bIns="60884">
            <a:spAutoFit/>
          </a:bodyPr>
          <a:lstStyle/>
          <a:p>
            <a:pPr algn="ctr">
              <a:defRPr/>
            </a:pPr>
            <a:r>
              <a:rPr lang="en-US"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87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0AB335A-F6D4-FC69-7040-454F8FA2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06025EA2-B0C2-5A65-892F-D8F6E1987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848" y="2404684"/>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id="{D2875DFB-0A4A-FAF5-BAF2-645709B71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7119" y="3422105"/>
            <a:ext cx="5405639" cy="5708925"/>
          </a:xfrm>
          <a:prstGeom prst="rect">
            <a:avLst/>
          </a:prstGeom>
        </p:spPr>
      </p:pic>
    </p:spTree>
    <p:extLst>
      <p:ext uri="{BB962C8B-B14F-4D97-AF65-F5344CB8AC3E}">
        <p14:creationId xmlns:p14="http://schemas.microsoft.com/office/powerpoint/2010/main" val="1248930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04A5E883-F877-5D68-D617-C51804145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BF9A4C2F-E944-9E50-ADD7-C1B75BF7E7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092" y="2402357"/>
            <a:ext cx="5486453" cy="4339286"/>
          </a:xfrm>
          <a:prstGeom prst="rect">
            <a:avLst/>
          </a:prstGeom>
        </p:spPr>
      </p:pic>
    </p:spTree>
    <p:extLst>
      <p:ext uri="{BB962C8B-B14F-4D97-AF65-F5344CB8AC3E}">
        <p14:creationId xmlns:p14="http://schemas.microsoft.com/office/powerpoint/2010/main" val="336825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757319" y="61414"/>
            <a:ext cx="76200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1. </a:t>
            </a:r>
            <a:r>
              <a:rPr lang="en-US" sz="3200" b="1" u="sng" dirty="0" err="1">
                <a:latin typeface="AvantGarde" panose="00000400000000000000" pitchFamily="2" charset="0"/>
                <a:ea typeface="AvantGarde" panose="00000400000000000000" pitchFamily="2" charset="0"/>
                <a:cs typeface="AvantGarde" panose="00000400000000000000" pitchFamily="2" charset="0"/>
              </a:rPr>
              <a:t>Đọc</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câu</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chuyện</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và</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trả</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lời</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câu</a:t>
            </a:r>
            <a:r>
              <a:rPr lang="en-US" sz="3200" b="1" u="sng" dirty="0">
                <a:latin typeface="AvantGarde" panose="00000400000000000000" pitchFamily="2" charset="0"/>
                <a:ea typeface="AvantGarde" panose="00000400000000000000" pitchFamily="2" charset="0"/>
                <a:cs typeface="AvantGarde" panose="00000400000000000000" pitchFamily="2" charset="0"/>
              </a:rPr>
              <a:t> </a:t>
            </a:r>
            <a:r>
              <a:rPr lang="en-US" sz="3200" b="1" u="sng" dirty="0" err="1">
                <a:latin typeface="AvantGarde" panose="00000400000000000000" pitchFamily="2" charset="0"/>
                <a:ea typeface="AvantGarde" panose="00000400000000000000" pitchFamily="2" charset="0"/>
                <a:cs typeface="AvantGarde" panose="00000400000000000000" pitchFamily="2" charset="0"/>
              </a:rPr>
              <a:t>hỏi</a:t>
            </a:r>
            <a:r>
              <a:rPr lang="en-US" sz="3200" b="1" u="sng" dirty="0">
                <a:latin typeface="AvantGarde" panose="00000400000000000000" pitchFamily="2" charset="0"/>
                <a:ea typeface="AvantGarde" panose="00000400000000000000" pitchFamily="2" charset="0"/>
                <a:cs typeface="AvantGarde" panose="00000400000000000000" pitchFamily="2" charset="0"/>
              </a:rPr>
              <a:t> </a:t>
            </a:r>
          </a:p>
        </p:txBody>
      </p:sp>
      <p:sp>
        <p:nvSpPr>
          <p:cNvPr id="11" name="Rectangle 10">
            <a:extLst>
              <a:ext uri="{FF2B5EF4-FFF2-40B4-BE49-F238E27FC236}">
                <a16:creationId xmlns:a16="http://schemas.microsoft.com/office/drawing/2014/main" id="{FCD5199F-ABF6-48B3-B993-58438CF424EE}"/>
              </a:ext>
            </a:extLst>
          </p:cNvPr>
          <p:cNvSpPr/>
          <p:nvPr/>
        </p:nvSpPr>
        <p:spPr>
          <a:xfrm>
            <a:off x="236905" y="1295400"/>
            <a:ext cx="15802828" cy="7478970"/>
          </a:xfrm>
          <a:prstGeom prst="rect">
            <a:avLst/>
          </a:prstGeom>
        </p:spPr>
        <p:txBody>
          <a:bodyPr wrap="square">
            <a:spAutoFit/>
          </a:bodyPr>
          <a:lstStyle/>
          <a:p>
            <a:pPr algn="ctr"/>
            <a:r>
              <a:rPr lang="nl-NL" sz="3000" b="1" dirty="0">
                <a:ln w="12700">
                  <a:solidFill>
                    <a:schemeClr val="accent2">
                      <a:lumMod val="75000"/>
                    </a:schemeClr>
                  </a:solidFill>
                </a:ln>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BÁC HỒ HỌC TIẾNG PHÁP</a:t>
            </a:r>
          </a:p>
          <a:p>
            <a:pPr algn="just"/>
            <a:r>
              <a:rPr lang="nl-NL" sz="3000" b="1" dirty="0">
                <a:solidFill>
                  <a:srgbClr val="0000FF"/>
                </a:solidFill>
                <a:latin typeface="AvantGarde" panose="00000400000000000000" pitchFamily="2" charset="0"/>
                <a:ea typeface="AvantGarde" panose="00000400000000000000" pitchFamily="2" charset="0"/>
                <a:cs typeface="AvantGarde" panose="00000400000000000000" pitchFamily="2" charset="0"/>
              </a:rPr>
              <a:t>    </a:t>
            </a:r>
            <a:r>
              <a:rPr lang="nl-NL" sz="3000" b="1" dirty="0">
                <a:latin typeface="AvantGarde" panose="00000400000000000000" pitchFamily="2" charset="0"/>
                <a:ea typeface="AvantGarde" panose="00000400000000000000" pitchFamily="2" charset="0"/>
                <a:cs typeface="AvantGarde" panose="00000400000000000000" pitchFamily="2" charset="0"/>
              </a:rPr>
              <a:t>Năm 1911, Bác Hồ lên tàu sang Pháp để tìm đường cứu nước. Để sinh sống, học tập tại Pháp, Bác hiểu rằng phải học bằng được tiếng Pháp.</a:t>
            </a:r>
          </a:p>
          <a:p>
            <a:pPr algn="just"/>
            <a:r>
              <a:rPr lang="nl-NL" sz="3000" b="1" dirty="0">
                <a:latin typeface="AvantGarde" panose="00000400000000000000" pitchFamily="2" charset="0"/>
                <a:ea typeface="AvantGarde" panose="00000400000000000000" pitchFamily="2" charset="0"/>
                <a:cs typeface="AvantGarde" panose="00000400000000000000" pitchFamily="2" charset="0"/>
              </a:rPr>
              <a:t>    Trên tàu sang Pháp, Bác đã tranh thủ học tiếng Pháp với hai người lính trẻ. Bác mượn những quyển sách nho nhỏ bằng tiếng Pháp. Muốn biết một vật nào đó tiếng Pháp gọi là gì, Bác chỉ vật ấy rồi hỏi, xong viết vào mảnh giấy, dán vào chỗ hay để ý nhất để vừa làm việc vừa học được. Học được chữ nào, Bác ghép câu để sử dụng ngay. </a:t>
            </a:r>
          </a:p>
          <a:p>
            <a:pPr algn="just"/>
            <a:r>
              <a:rPr lang="nl-NL" sz="3000" b="1" dirty="0">
                <a:latin typeface="AvantGarde" panose="00000400000000000000" pitchFamily="2" charset="0"/>
                <a:ea typeface="AvantGarde" panose="00000400000000000000" pitchFamily="2" charset="0"/>
                <a:cs typeface="AvantGarde" panose="00000400000000000000" pitchFamily="2" charset="0"/>
              </a:rPr>
              <a:t>    Một thời gian sau, Bác còn tham gia viết báo bằng tiếng Pháp. Khi viết bài, Bác luôn nhờ mọi người trong Tòa soạn sửa lỗi cho bài viết của mình. Khi Tòa soạn góp ý, Bác tập viết đi viết lại cho đến khi thành thạo. Sau mỗi ngày làm việc, dù công việc bận bịu tới đâu, Bác vẫn tranh thủ đọc sách báo, vừa để giải trí, vừa để trau dồi kiến thức, học tập tiếng Pháp. </a:t>
            </a:r>
          </a:p>
          <a:p>
            <a:pPr algn="just"/>
            <a:r>
              <a:rPr lang="nl-NL" sz="3000" b="1" dirty="0">
                <a:latin typeface="AvantGarde" panose="00000400000000000000" pitchFamily="2" charset="0"/>
                <a:ea typeface="AvantGarde" panose="00000400000000000000" pitchFamily="2" charset="0"/>
                <a:cs typeface="AvantGarde" panose="00000400000000000000" pitchFamily="2" charset="0"/>
              </a:rPr>
              <a:t>    Nhờ kiên trì rèn luyện nên Bác đã thành công.</a:t>
            </a:r>
          </a:p>
          <a:p>
            <a:pPr algn="r"/>
            <a:r>
              <a:rPr lang="en-US" sz="3000" i="1" dirty="0">
                <a:latin typeface="AvantGarde" panose="00000400000000000000" pitchFamily="2" charset="0"/>
                <a:ea typeface="AvantGarde" panose="00000400000000000000" pitchFamily="2" charset="0"/>
                <a:cs typeface="AvantGarde" panose="00000400000000000000" pitchFamily="2" charset="0"/>
              </a:rPr>
              <a:t>(Theo 117 </a:t>
            </a:r>
            <a:r>
              <a:rPr lang="en-US" sz="3000" i="1" dirty="0" err="1">
                <a:latin typeface="AvantGarde" panose="00000400000000000000" pitchFamily="2" charset="0"/>
                <a:ea typeface="AvantGarde" panose="00000400000000000000" pitchFamily="2" charset="0"/>
                <a:cs typeface="AvantGarde" panose="00000400000000000000" pitchFamily="2" charset="0"/>
              </a:rPr>
              <a:t>Chuyện</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kể</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về</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tấm</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gương</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đạo</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đức</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Hồ</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Chí</a:t>
            </a:r>
            <a:r>
              <a:rPr lang="en-US" sz="3000" i="1" dirty="0">
                <a:latin typeface="AvantGarde" panose="00000400000000000000" pitchFamily="2" charset="0"/>
                <a:ea typeface="AvantGarde" panose="00000400000000000000" pitchFamily="2" charset="0"/>
                <a:cs typeface="AvantGarde" panose="00000400000000000000" pitchFamily="2" charset="0"/>
              </a:rPr>
              <a:t> Minh, </a:t>
            </a:r>
          </a:p>
          <a:p>
            <a:pPr algn="r"/>
            <a:r>
              <a:rPr lang="en-US" sz="3000" i="1" dirty="0">
                <a:latin typeface="AvantGarde" panose="00000400000000000000" pitchFamily="2" charset="0"/>
                <a:ea typeface="AvantGarde" panose="00000400000000000000" pitchFamily="2" charset="0"/>
                <a:cs typeface="AvantGarde" panose="00000400000000000000" pitchFamily="2" charset="0"/>
              </a:rPr>
              <a:t>Ban </a:t>
            </a:r>
            <a:r>
              <a:rPr lang="en-US" sz="3000" i="1" dirty="0" err="1">
                <a:latin typeface="AvantGarde" panose="00000400000000000000" pitchFamily="2" charset="0"/>
                <a:ea typeface="AvantGarde" panose="00000400000000000000" pitchFamily="2" charset="0"/>
                <a:cs typeface="AvantGarde" panose="00000400000000000000" pitchFamily="2" charset="0"/>
              </a:rPr>
              <a:t>Tuyên</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giáo</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Trung</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ương</a:t>
            </a:r>
            <a:r>
              <a:rPr lang="en-US" sz="3000" i="1" dirty="0">
                <a:latin typeface="AvantGarde" panose="00000400000000000000" pitchFamily="2" charset="0"/>
                <a:ea typeface="AvantGarde" panose="00000400000000000000" pitchFamily="2" charset="0"/>
                <a:cs typeface="AvantGarde" panose="00000400000000000000" pitchFamily="2" charset="0"/>
              </a:rPr>
              <a:t>, NXB </a:t>
            </a:r>
            <a:r>
              <a:rPr lang="en-US" sz="3000" i="1" dirty="0" err="1">
                <a:latin typeface="AvantGarde" panose="00000400000000000000" pitchFamily="2" charset="0"/>
                <a:ea typeface="AvantGarde" panose="00000400000000000000" pitchFamily="2" charset="0"/>
                <a:cs typeface="AvantGarde" panose="00000400000000000000" pitchFamily="2" charset="0"/>
              </a:rPr>
              <a:t>Chính</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trị</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Quốc</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gia</a:t>
            </a:r>
            <a:r>
              <a:rPr lang="en-US" sz="3000" i="1" dirty="0">
                <a:latin typeface="AvantGarde" panose="00000400000000000000" pitchFamily="2" charset="0"/>
                <a:ea typeface="AvantGarde" panose="00000400000000000000" pitchFamily="2" charset="0"/>
                <a:cs typeface="AvantGarde" panose="00000400000000000000" pitchFamily="2" charset="0"/>
              </a:rPr>
              <a:t>, </a:t>
            </a:r>
            <a:r>
              <a:rPr lang="en-US" sz="3000" i="1" dirty="0" err="1">
                <a:latin typeface="AvantGarde" panose="00000400000000000000" pitchFamily="2" charset="0"/>
                <a:ea typeface="AvantGarde" panose="00000400000000000000" pitchFamily="2" charset="0"/>
                <a:cs typeface="AvantGarde" panose="00000400000000000000" pitchFamily="2" charset="0"/>
              </a:rPr>
              <a:t>năm</a:t>
            </a:r>
            <a:r>
              <a:rPr lang="en-US" sz="3000" i="1" dirty="0">
                <a:latin typeface="AvantGarde" panose="00000400000000000000" pitchFamily="2" charset="0"/>
                <a:ea typeface="AvantGarde" panose="00000400000000000000" pitchFamily="2" charset="0"/>
                <a:cs typeface="AvantGarde" panose="00000400000000000000" pitchFamily="2" charset="0"/>
              </a:rPr>
              <a:t> 2007)</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23119" y="1143000"/>
            <a:ext cx="14285372" cy="707886"/>
          </a:xfrm>
          <a:prstGeom prst="rect">
            <a:avLst/>
          </a:prstGeom>
        </p:spPr>
        <p:txBody>
          <a:bodyPr wrap="square">
            <a:spAutoFit/>
          </a:bodyPr>
          <a:lstStyle/>
          <a:p>
            <a:pPr algn="just"/>
            <a:r>
              <a:rPr lang="nl-NL" sz="4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Bác Hồ đã kiên trì học tiếng Pháp như thế nào?</a:t>
            </a:r>
            <a:endParaRPr lang="en-US" sz="4000" b="1"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8" name="Rectangle 7"/>
          <p:cNvSpPr/>
          <p:nvPr/>
        </p:nvSpPr>
        <p:spPr>
          <a:xfrm>
            <a:off x="383905" y="1783574"/>
            <a:ext cx="15526814" cy="3785652"/>
          </a:xfrm>
          <a:prstGeom prst="rect">
            <a:avLst/>
          </a:prstGeom>
        </p:spPr>
        <p:txBody>
          <a:bodyPr wrap="square">
            <a:spAutoFit/>
          </a:bodyPr>
          <a:lstStyle/>
          <a:p>
            <a:pPr algn="just"/>
            <a:r>
              <a:rPr lang="nl-NL" sz="4000" b="1">
                <a:solidFill>
                  <a:srgbClr val="0070C0"/>
                </a:solidFill>
                <a:latin typeface="AvantGarde" panose="00000400000000000000" pitchFamily="2" charset="0"/>
                <a:ea typeface="AvantGarde" panose="00000400000000000000" pitchFamily="2" charset="0"/>
                <a:cs typeface="AvantGarde" panose="00000400000000000000" pitchFamily="2" charset="0"/>
              </a:rPr>
              <a:t>+ Bác học với hai người lính trẻ, học từ sách vở; luôn đặt câu hỏi để biết tên của các đồ vật gọi bằng tiếng Pháp, ghi các từ mới vào mảnh giấy nhỏ và dán ở nơi dễ nhìn thấy để luyện tập, tham gia viết báo và nhờ người khác sửa lỗi để nâng cao kĩ năng viết tiếng Pháp, đọc sách báo bằng tiếng Pháp nhằm trau dồi kiến thức và học tập tiếng Pháp.</a:t>
            </a:r>
            <a:endParaRPr lang="en-US" sz="400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9" name="Rectangle 8"/>
          <p:cNvSpPr/>
          <p:nvPr/>
        </p:nvSpPr>
        <p:spPr>
          <a:xfrm>
            <a:off x="725415" y="5769114"/>
            <a:ext cx="7989688" cy="707886"/>
          </a:xfrm>
          <a:prstGeom prst="rect">
            <a:avLst/>
          </a:prstGeom>
        </p:spPr>
        <p:txBody>
          <a:bodyPr wrap="none">
            <a:spAutoFit/>
          </a:bodyPr>
          <a:lstStyle/>
          <a:p>
            <a:r>
              <a:rPr lang="nl-NL" sz="4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 Việc làm đó thể hiện điều gì?.</a:t>
            </a:r>
            <a:endParaRPr lang="en-US" sz="40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4" name="Rectangle 13"/>
          <p:cNvSpPr/>
          <p:nvPr/>
        </p:nvSpPr>
        <p:spPr>
          <a:xfrm>
            <a:off x="597658" y="6477000"/>
            <a:ext cx="15081322" cy="1323439"/>
          </a:xfrm>
          <a:prstGeom prst="rect">
            <a:avLst/>
          </a:prstGeom>
        </p:spPr>
        <p:txBody>
          <a:bodyPr wrap="square">
            <a:spAutoFit/>
          </a:bodyPr>
          <a:lstStyle/>
          <a:p>
            <a:pPr algn="just"/>
            <a:r>
              <a:rPr lang="nl-NL" sz="4000" b="1" dirty="0">
                <a:solidFill>
                  <a:srgbClr val="0070C0"/>
                </a:solidFill>
                <a:latin typeface="AvantGarde" panose="00000400000000000000" pitchFamily="2" charset="0"/>
                <a:ea typeface="AvantGarde" panose="00000400000000000000" pitchFamily="2" charset="0"/>
                <a:cs typeface="AvantGarde" panose="00000400000000000000" pitchFamily="2" charset="0"/>
              </a:rPr>
              <a:t>+ Việc làm đó thể hiện đức tính kiên trì, siêng năng, ham học hỏi của Bác Hồ.</a:t>
            </a:r>
            <a:endParaRPr lang="en-US" sz="4000" dirty="0">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254298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29073E25-39BE-55E2-902F-89535EA95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2418CBD2-DCF6-4905-84E8-C7ED114C34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2402357"/>
            <a:ext cx="6248461" cy="4339286"/>
          </a:xfrm>
          <a:prstGeom prst="rect">
            <a:avLst/>
          </a:prstGeom>
        </p:spPr>
      </p:pic>
      <p:pic>
        <p:nvPicPr>
          <p:cNvPr id="4" name="Hình ảnh 3" descr="Ảnh có chứa mẫu họa, đồ họa véc-tơ&#10;&#10;Mô tả được tạo tự động">
            <a:extLst>
              <a:ext uri="{FF2B5EF4-FFF2-40B4-BE49-F238E27FC236}">
                <a16:creationId xmlns:a16="http://schemas.microsoft.com/office/drawing/2014/main" id="{5FBFA636-25E6-E4EB-422B-3E8DFD375B4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33" b="94222" l="9947" r="89876">
                        <a14:foregroundMark x1="57726" y1="34222" x2="58792" y2="34444"/>
                        <a14:foregroundMark x1="69449" y1="53556" x2="69982" y2="59111"/>
                        <a14:foregroundMark x1="44760" y1="94444" x2="51687" y2="93333"/>
                        <a14:foregroundMark x1="36234" y1="55556" x2="33570" y2="63778"/>
                        <a14:foregroundMark x1="34281" y1="53333" x2="32149" y2="58000"/>
                        <a14:foregroundMark x1="51510" y1="48444" x2="52753" y2="55333"/>
                        <a14:foregroundMark x1="36767" y1="65556" x2="35346" y2="67556"/>
                        <a14:foregroundMark x1="45293" y1="9333" x2="45293" y2="9333"/>
                        <a14:backgroundMark x1="50089" y1="88222" x2="50089" y2="88222"/>
                      </a14:backgroundRemoval>
                    </a14:imgEffect>
                  </a14:imgLayer>
                </a14:imgProps>
              </a:ext>
              <a:ext uri="{28A0092B-C50C-407E-A947-70E740481C1C}">
                <a14:useLocalDpi xmlns:a14="http://schemas.microsoft.com/office/drawing/2010/main" val="0"/>
              </a:ext>
            </a:extLst>
          </a:blip>
          <a:stretch>
            <a:fillRect/>
          </a:stretch>
        </p:blipFill>
        <p:spPr>
          <a:xfrm>
            <a:off x="707501" y="3487179"/>
            <a:ext cx="7150100" cy="5715000"/>
          </a:xfrm>
          <a:prstGeom prst="rect">
            <a:avLst/>
          </a:prstGeom>
        </p:spPr>
      </p:pic>
    </p:spTree>
    <p:extLst>
      <p:ext uri="{BB962C8B-B14F-4D97-AF65-F5344CB8AC3E}">
        <p14:creationId xmlns:p14="http://schemas.microsoft.com/office/powerpoint/2010/main" val="261538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7833519" y="-74016"/>
            <a:ext cx="7336044"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00B050"/>
                </a:solidFill>
                <a:latin typeface="AvantGarde" panose="00000400000000000000" pitchFamily="2" charset="0"/>
                <a:ea typeface="AvantGarde" panose="00000400000000000000" pitchFamily="2" charset="0"/>
                <a:cs typeface="AvantGarde" panose="00000400000000000000" pitchFamily="2" charset="0"/>
              </a:rPr>
              <a:t>2. </a:t>
            </a:r>
            <a:r>
              <a:rPr lang="en-US" sz="3600" b="1" u="sng" dirty="0">
                <a:latin typeface="AvantGarde" panose="00000400000000000000" pitchFamily="2" charset="0"/>
                <a:ea typeface="AvantGarde" panose="00000400000000000000" pitchFamily="2" charset="0"/>
                <a:cs typeface="AvantGarde" panose="00000400000000000000" pitchFamily="2" charset="0"/>
              </a:rPr>
              <a:t>Quan </a:t>
            </a:r>
            <a:r>
              <a:rPr lang="en-US" sz="3600" b="1" u="sng" dirty="0" err="1">
                <a:latin typeface="AvantGarde" panose="00000400000000000000" pitchFamily="2" charset="0"/>
                <a:ea typeface="AvantGarde" panose="00000400000000000000" pitchFamily="2" charset="0"/>
                <a:cs typeface="AvantGarde" panose="00000400000000000000" pitchFamily="2" charset="0"/>
              </a:rPr>
              <a:t>sát</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tranh</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và</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trả</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lời</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câu</a:t>
            </a:r>
            <a:r>
              <a:rPr lang="en-US" sz="3600" b="1" u="sng" dirty="0">
                <a:latin typeface="AvantGarde" panose="00000400000000000000" pitchFamily="2" charset="0"/>
                <a:ea typeface="AvantGarde" panose="00000400000000000000" pitchFamily="2" charset="0"/>
                <a:cs typeface="AvantGarde" panose="00000400000000000000" pitchFamily="2" charset="0"/>
              </a:rPr>
              <a:t> </a:t>
            </a:r>
            <a:r>
              <a:rPr lang="en-US" sz="3600" b="1" u="sng" dirty="0" err="1">
                <a:latin typeface="AvantGarde" panose="00000400000000000000" pitchFamily="2" charset="0"/>
                <a:ea typeface="AvantGarde" panose="00000400000000000000" pitchFamily="2" charset="0"/>
                <a:cs typeface="AvantGarde" panose="00000400000000000000" pitchFamily="2" charset="0"/>
              </a:rPr>
              <a:t>hỏi</a:t>
            </a:r>
            <a:endParaRPr lang="en-US" sz="3600" b="1" u="sng" dirty="0">
              <a:latin typeface="AvantGarde" panose="00000400000000000000" pitchFamily="2" charset="0"/>
              <a:ea typeface="AvantGarde" panose="00000400000000000000" pitchFamily="2" charset="0"/>
              <a:cs typeface="AvantGarde" panose="00000400000000000000" pitchFamily="2" charset="0"/>
            </a:endParaRPr>
          </a:p>
        </p:txBody>
      </p:sp>
      <p:pic>
        <p:nvPicPr>
          <p:cNvPr id="8" name="Picture 7">
            <a:extLst>
              <a:ext uri="{FF2B5EF4-FFF2-40B4-BE49-F238E27FC236}">
                <a16:creationId xmlns:a16="http://schemas.microsoft.com/office/drawing/2014/main" id="{329F47FD-6A44-494D-BE38-3C7741025EA7}"/>
              </a:ext>
            </a:extLst>
          </p:cNvPr>
          <p:cNvPicPr>
            <a:picLocks noChangeAspect="1"/>
          </p:cNvPicPr>
          <p:nvPr/>
        </p:nvPicPr>
        <p:blipFill rotWithShape="1">
          <a:blip r:embed="rId2"/>
          <a:srcRect t="6060" r="50468" b="55158"/>
          <a:stretch/>
        </p:blipFill>
        <p:spPr>
          <a:xfrm>
            <a:off x="27942" y="1306471"/>
            <a:ext cx="4688159" cy="3276600"/>
          </a:xfrm>
          <a:prstGeom prst="rect">
            <a:avLst/>
          </a:prstGeom>
        </p:spPr>
      </p:pic>
      <p:pic>
        <p:nvPicPr>
          <p:cNvPr id="12" name="Picture 11">
            <a:extLst>
              <a:ext uri="{FF2B5EF4-FFF2-40B4-BE49-F238E27FC236}">
                <a16:creationId xmlns:a16="http://schemas.microsoft.com/office/drawing/2014/main" id="{FE805AEE-D18D-4A2B-8AB2-1DCB61563EA4}"/>
              </a:ext>
            </a:extLst>
          </p:cNvPr>
          <p:cNvPicPr>
            <a:picLocks noChangeAspect="1"/>
          </p:cNvPicPr>
          <p:nvPr/>
        </p:nvPicPr>
        <p:blipFill rotWithShape="1">
          <a:blip r:embed="rId2"/>
          <a:srcRect l="50586" t="6060" b="56369"/>
          <a:stretch/>
        </p:blipFill>
        <p:spPr>
          <a:xfrm>
            <a:off x="4785519" y="1295400"/>
            <a:ext cx="4812506" cy="3276600"/>
          </a:xfrm>
          <a:prstGeom prst="rect">
            <a:avLst/>
          </a:prstGeom>
        </p:spPr>
      </p:pic>
      <p:pic>
        <p:nvPicPr>
          <p:cNvPr id="13" name="Picture 12">
            <a:extLst>
              <a:ext uri="{FF2B5EF4-FFF2-40B4-BE49-F238E27FC236}">
                <a16:creationId xmlns:a16="http://schemas.microsoft.com/office/drawing/2014/main" id="{ABCD908A-A005-404E-BADE-4807A224F553}"/>
              </a:ext>
            </a:extLst>
          </p:cNvPr>
          <p:cNvPicPr>
            <a:picLocks noChangeAspect="1"/>
          </p:cNvPicPr>
          <p:nvPr/>
        </p:nvPicPr>
        <p:blipFill rotWithShape="1">
          <a:blip r:embed="rId2"/>
          <a:srcRect l="1053" t="44842" r="51522" b="16375"/>
          <a:stretch/>
        </p:blipFill>
        <p:spPr>
          <a:xfrm>
            <a:off x="100121" y="4583071"/>
            <a:ext cx="4612595" cy="3280067"/>
          </a:xfrm>
          <a:prstGeom prst="rect">
            <a:avLst/>
          </a:prstGeom>
        </p:spPr>
      </p:pic>
      <p:pic>
        <p:nvPicPr>
          <p:cNvPr id="14" name="Picture 13">
            <a:extLst>
              <a:ext uri="{FF2B5EF4-FFF2-40B4-BE49-F238E27FC236}">
                <a16:creationId xmlns:a16="http://schemas.microsoft.com/office/drawing/2014/main" id="{BF44E71C-FE77-4240-B4BE-C758D209A93E}"/>
              </a:ext>
            </a:extLst>
          </p:cNvPr>
          <p:cNvPicPr>
            <a:picLocks noChangeAspect="1"/>
          </p:cNvPicPr>
          <p:nvPr/>
        </p:nvPicPr>
        <p:blipFill rotWithShape="1">
          <a:blip r:embed="rId2"/>
          <a:srcRect l="50586" t="44842" r="1989" b="16375"/>
          <a:stretch/>
        </p:blipFill>
        <p:spPr>
          <a:xfrm>
            <a:off x="4887912" y="4568701"/>
            <a:ext cx="4607719" cy="3276600"/>
          </a:xfrm>
          <a:prstGeom prst="rect">
            <a:avLst/>
          </a:prstGeom>
        </p:spPr>
      </p:pic>
      <p:sp>
        <p:nvSpPr>
          <p:cNvPr id="16" name="Rectangle 15">
            <a:extLst>
              <a:ext uri="{FF2B5EF4-FFF2-40B4-BE49-F238E27FC236}">
                <a16:creationId xmlns:a16="http://schemas.microsoft.com/office/drawing/2014/main" id="{D5C7528A-FF77-4574-9A6E-0DCFF1885120}"/>
              </a:ext>
            </a:extLst>
          </p:cNvPr>
          <p:cNvSpPr/>
          <p:nvPr/>
        </p:nvSpPr>
        <p:spPr>
          <a:xfrm>
            <a:off x="9769836" y="1344571"/>
            <a:ext cx="6103253" cy="1477328"/>
          </a:xfrm>
          <a:prstGeom prst="rect">
            <a:avLst/>
          </a:prstGeom>
        </p:spPr>
        <p:txBody>
          <a:bodyPr wrap="square">
            <a:spAutoFit/>
          </a:bodyPr>
          <a:lstStyle/>
          <a:p>
            <a:pPr algn="just"/>
            <a:r>
              <a:rPr lang="nl-NL" sz="3000" b="1" dirty="0">
                <a:solidFill>
                  <a:srgbClr val="FF0000"/>
                </a:solidFill>
                <a:latin typeface="AvantGarde" panose="00000400000000000000" pitchFamily="2" charset="0"/>
                <a:ea typeface="AvantGarde" panose="00000400000000000000" pitchFamily="2" charset="0"/>
                <a:cs typeface="AvantGarde" panose="00000400000000000000" pitchFamily="2" charset="0"/>
              </a:rPr>
              <a:t>a) Hãy cho biết việc làm của các bạn nào trong tranh thể hiện ham học hỏi?</a:t>
            </a:r>
            <a:endParaRPr lang="en-US" sz="3000" dirty="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7" name="Rectangle 16">
            <a:extLst>
              <a:ext uri="{FF2B5EF4-FFF2-40B4-BE49-F238E27FC236}">
                <a16:creationId xmlns:a16="http://schemas.microsoft.com/office/drawing/2014/main" id="{1A31AAFF-9276-4160-BCF6-81BB269D9FF8}"/>
              </a:ext>
            </a:extLst>
          </p:cNvPr>
          <p:cNvSpPr/>
          <p:nvPr/>
        </p:nvSpPr>
        <p:spPr>
          <a:xfrm>
            <a:off x="9769836" y="5384150"/>
            <a:ext cx="6103253" cy="1015663"/>
          </a:xfrm>
          <a:prstGeom prst="rect">
            <a:avLst/>
          </a:prstGeom>
        </p:spPr>
        <p:txBody>
          <a:bodyPr wrap="square">
            <a:spAutoFit/>
          </a:bodyPr>
          <a:lstStyle/>
          <a:p>
            <a:pPr algn="just"/>
            <a:r>
              <a:rPr lang="nl-NL" sz="3000" b="1">
                <a:solidFill>
                  <a:srgbClr val="FF0000"/>
                </a:solidFill>
                <a:latin typeface="AvantGarde" panose="00000400000000000000" pitchFamily="2" charset="0"/>
                <a:ea typeface="AvantGarde" panose="00000400000000000000" pitchFamily="2" charset="0"/>
                <a:cs typeface="AvantGarde" panose="00000400000000000000" pitchFamily="2" charset="0"/>
              </a:rPr>
              <a:t>b) Em hãy nêu những biểu hiện khác của việc ham học hỏi.</a:t>
            </a:r>
            <a:endParaRPr lang="en-US" sz="3000">
              <a:solidFill>
                <a:srgbClr val="FF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18" name="Rectangle 17">
            <a:extLst>
              <a:ext uri="{FF2B5EF4-FFF2-40B4-BE49-F238E27FC236}">
                <a16:creationId xmlns:a16="http://schemas.microsoft.com/office/drawing/2014/main" id="{5A77AA99-892B-4368-96F9-CBC1B8071C79}"/>
              </a:ext>
            </a:extLst>
          </p:cNvPr>
          <p:cNvSpPr/>
          <p:nvPr/>
        </p:nvSpPr>
        <p:spPr>
          <a:xfrm>
            <a:off x="9769836" y="2902696"/>
            <a:ext cx="6103253" cy="2400657"/>
          </a:xfrm>
          <a:prstGeom prst="rect">
            <a:avLst/>
          </a:prstGeom>
        </p:spPr>
        <p:txBody>
          <a:bodyPr wrap="square">
            <a:spAutoFit/>
          </a:bodyPr>
          <a:lstStyle/>
          <a:p>
            <a:pPr algn="just"/>
            <a:r>
              <a:rPr lang="nl-NL" sz="3000" b="1">
                <a:solidFill>
                  <a:srgbClr val="0000FF"/>
                </a:solidFill>
                <a:latin typeface="AvantGarde" panose="00000400000000000000" pitchFamily="2" charset="0"/>
                <a:ea typeface="AvantGarde" panose="00000400000000000000" pitchFamily="2" charset="0"/>
                <a:cs typeface="AvantGarde" panose="00000400000000000000" pitchFamily="2" charset="0"/>
              </a:rPr>
              <a:t>- Các biểu thể hiện của việc  ham học hỏi của các bạn học sinh ở tranh 1, 2, 3 và việc làm thể hiện không ham học hỏi ở tranh 4.</a:t>
            </a:r>
            <a:endParaRPr lang="en-US" sz="3000">
              <a:latin typeface="AvantGarde" panose="00000400000000000000" pitchFamily="2" charset="0"/>
              <a:ea typeface="AvantGarde" panose="00000400000000000000" pitchFamily="2" charset="0"/>
              <a:cs typeface="AvantGarde" panose="00000400000000000000" pitchFamily="2" charset="0"/>
            </a:endParaRPr>
          </a:p>
        </p:txBody>
      </p:sp>
      <p:sp>
        <p:nvSpPr>
          <p:cNvPr id="19" name="Rectangle 18">
            <a:extLst>
              <a:ext uri="{FF2B5EF4-FFF2-40B4-BE49-F238E27FC236}">
                <a16:creationId xmlns:a16="http://schemas.microsoft.com/office/drawing/2014/main" id="{19DAFB41-94F0-4B98-9D69-381DDFAD9061}"/>
              </a:ext>
            </a:extLst>
          </p:cNvPr>
          <p:cNvSpPr/>
          <p:nvPr/>
        </p:nvSpPr>
        <p:spPr>
          <a:xfrm>
            <a:off x="9769836" y="6480609"/>
            <a:ext cx="6103253" cy="1477328"/>
          </a:xfrm>
          <a:prstGeom prst="rect">
            <a:avLst/>
          </a:prstGeom>
        </p:spPr>
        <p:txBody>
          <a:bodyPr wrap="square">
            <a:spAutoFit/>
          </a:bodyPr>
          <a:lstStyle/>
          <a:p>
            <a:pPr algn="just"/>
            <a:r>
              <a:rPr lang="nl-NL" sz="3000" b="1">
                <a:solidFill>
                  <a:srgbClr val="0000FF"/>
                </a:solidFill>
                <a:latin typeface="AvantGarde" panose="00000400000000000000" pitchFamily="2" charset="0"/>
                <a:ea typeface="AvantGarde" panose="00000400000000000000" pitchFamily="2" charset="0"/>
                <a:cs typeface="AvantGarde" panose="00000400000000000000" pitchFamily="2" charset="0"/>
              </a:rPr>
              <a:t>- Khám phá các hiện tượng, luôn tập trung lắng nghe người khác nói.</a:t>
            </a:r>
            <a:endParaRPr lang="en-US" sz="3000">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305846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3E07E2A5-A18C-C5D4-B962-51E9C0FC7F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99" y="0"/>
            <a:ext cx="16764000" cy="8382000"/>
          </a:xfrm>
          <a:prstGeom prst="rect">
            <a:avLst/>
          </a:prstGeom>
        </p:spPr>
      </p:pic>
      <p:pic>
        <p:nvPicPr>
          <p:cNvPr id="3" name="Hình ảnh 2">
            <a:extLst>
              <a:ext uri="{FF2B5EF4-FFF2-40B4-BE49-F238E27FC236}">
                <a16:creationId xmlns:a16="http://schemas.microsoft.com/office/drawing/2014/main" id="{C266ABEB-8FC4-8669-CCAD-E184D5CFD9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088" y="3082625"/>
            <a:ext cx="6248461" cy="2216749"/>
          </a:xfrm>
          <a:prstGeom prst="rect">
            <a:avLst/>
          </a:prstGeom>
        </p:spPr>
      </p:pic>
    </p:spTree>
    <p:extLst>
      <p:ext uri="{BB962C8B-B14F-4D97-AF65-F5344CB8AC3E}">
        <p14:creationId xmlns:p14="http://schemas.microsoft.com/office/powerpoint/2010/main" val="423180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10;&#10;Mô tả được tạo tự động">
            <a:extLst>
              <a:ext uri="{FF2B5EF4-FFF2-40B4-BE49-F238E27FC236}">
                <a16:creationId xmlns:a16="http://schemas.microsoft.com/office/drawing/2014/main" id="{0BA014E3-D59B-901F-FEBF-3F7F66ABD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19" y="1371600"/>
            <a:ext cx="12192000" cy="4000944"/>
          </a:xfrm>
          <a:prstGeom prst="rect">
            <a:avLst/>
          </a:prstGeom>
        </p:spPr>
      </p:pic>
      <p:pic>
        <p:nvPicPr>
          <p:cNvPr id="3" name="Picture 2">
            <a:extLst>
              <a:ext uri="{FF2B5EF4-FFF2-40B4-BE49-F238E27FC236}">
                <a16:creationId xmlns:a16="http://schemas.microsoft.com/office/drawing/2014/main" id="{4C52881F-5740-6AF6-F521-61B89DE05490}"/>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816" y="4267199"/>
            <a:ext cx="4165103" cy="3370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EE2BD546-A653-691C-4148-1DBA19026921}"/>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9719" y="4267200"/>
            <a:ext cx="4824886" cy="337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76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514</Words>
  <Application>Microsoft Office PowerPoint</Application>
  <PresentationFormat>Custom</PresentationFormat>
  <Paragraphs>22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AvantGarde</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Hà Nguyễn Thị Thu</cp:lastModifiedBy>
  <cp:revision>191</cp:revision>
  <dcterms:created xsi:type="dcterms:W3CDTF">2022-07-10T01:37:20Z</dcterms:created>
  <dcterms:modified xsi:type="dcterms:W3CDTF">2022-11-14T12:46:24Z</dcterms:modified>
</cp:coreProperties>
</file>