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3"/>
  </p:notesMasterIdLst>
  <p:sldIdLst>
    <p:sldId id="314" r:id="rId2"/>
    <p:sldId id="257" r:id="rId3"/>
    <p:sldId id="287" r:id="rId4"/>
    <p:sldId id="317" r:id="rId5"/>
    <p:sldId id="266" r:id="rId6"/>
    <p:sldId id="261" r:id="rId7"/>
    <p:sldId id="270" r:id="rId8"/>
    <p:sldId id="330" r:id="rId9"/>
    <p:sldId id="331" r:id="rId10"/>
    <p:sldId id="332" r:id="rId11"/>
    <p:sldId id="333" r:id="rId12"/>
    <p:sldId id="334" r:id="rId13"/>
    <p:sldId id="335" r:id="rId14"/>
    <p:sldId id="274" r:id="rId15"/>
    <p:sldId id="276" r:id="rId16"/>
    <p:sldId id="336" r:id="rId17"/>
    <p:sldId id="337" r:id="rId18"/>
    <p:sldId id="275" r:id="rId19"/>
    <p:sldId id="338" r:id="rId20"/>
    <p:sldId id="263" r:id="rId21"/>
    <p:sldId id="339" r:id="rId22"/>
    <p:sldId id="262" r:id="rId23"/>
    <p:sldId id="280" r:id="rId24"/>
    <p:sldId id="281" r:id="rId25"/>
    <p:sldId id="282" r:id="rId26"/>
    <p:sldId id="284" r:id="rId27"/>
    <p:sldId id="260" r:id="rId28"/>
    <p:sldId id="285" r:id="rId29"/>
    <p:sldId id="288" r:id="rId30"/>
    <p:sldId id="264"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CC00CC"/>
    <a:srgbClr val="F7C698"/>
    <a:srgbClr val="FFCCFF"/>
    <a:srgbClr val="ABDA2A"/>
    <a:srgbClr val="7DCC32"/>
    <a:srgbClr val="26262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8" autoAdjust="0"/>
    <p:restoredTop sz="68889" autoAdjust="0"/>
  </p:normalViewPr>
  <p:slideViewPr>
    <p:cSldViewPr snapToGrid="0">
      <p:cViewPr varScale="1">
        <p:scale>
          <a:sx n="43" d="100"/>
          <a:sy n="43" d="100"/>
        </p:scale>
        <p:origin x="696" y="52"/>
      </p:cViewPr>
      <p:guideLst/>
    </p:cSldViewPr>
  </p:slideViewPr>
  <p:notesTextViewPr>
    <p:cViewPr>
      <p:scale>
        <a:sx n="150" d="100"/>
        <a:sy n="15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D0E66-46D7-4B7D-BA28-7A85180D5968}" type="datetimeFigureOut">
              <a:rPr lang="en-US" smtClean="0"/>
              <a:t>11/13/2022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4898D-60F4-4B9F-BB41-F03D4893E50F}" type="slidenum">
              <a:rPr lang="en-US" smtClean="0"/>
              <a:t>‹#›</a:t>
            </a:fld>
            <a:endParaRPr lang="en-US"/>
          </a:p>
        </p:txBody>
      </p:sp>
    </p:spTree>
    <p:extLst>
      <p:ext uri="{BB962C8B-B14F-4D97-AF65-F5344CB8AC3E}">
        <p14:creationId xmlns:p14="http://schemas.microsoft.com/office/powerpoint/2010/main" val="207054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14</a:t>
            </a:fld>
            <a:endParaRPr lang="en-US"/>
          </a:p>
        </p:txBody>
      </p:sp>
    </p:spTree>
    <p:extLst>
      <p:ext uri="{BB962C8B-B14F-4D97-AF65-F5344CB8AC3E}">
        <p14:creationId xmlns:p14="http://schemas.microsoft.com/office/powerpoint/2010/main" val="326059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HS TL gv gõ nhanh lên màn hình</a:t>
            </a:r>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23</a:t>
            </a:fld>
            <a:endParaRPr lang="en-US"/>
          </a:p>
        </p:txBody>
      </p:sp>
    </p:spTree>
    <p:extLst>
      <p:ext uri="{BB962C8B-B14F-4D97-AF65-F5344CB8AC3E}">
        <p14:creationId xmlns:p14="http://schemas.microsoft.com/office/powerpoint/2010/main" val="415012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28</a:t>
            </a:fld>
            <a:endParaRPr lang="en-US"/>
          </a:p>
        </p:txBody>
      </p:sp>
    </p:spTree>
    <p:extLst>
      <p:ext uri="{BB962C8B-B14F-4D97-AF65-F5344CB8AC3E}">
        <p14:creationId xmlns:p14="http://schemas.microsoft.com/office/powerpoint/2010/main" val="92948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29</a:t>
            </a:fld>
            <a:endParaRPr lang="en-US"/>
          </a:p>
        </p:txBody>
      </p:sp>
    </p:spTree>
    <p:extLst>
      <p:ext uri="{BB962C8B-B14F-4D97-AF65-F5344CB8AC3E}">
        <p14:creationId xmlns:p14="http://schemas.microsoft.com/office/powerpoint/2010/main" val="2567198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51881" y="-40506"/>
            <a:ext cx="12295762" cy="2713375"/>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800" y="0"/>
            <a:ext cx="1391200" cy="1761814"/>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3373097" y="827784"/>
            <a:ext cx="8260080" cy="1323439"/>
          </a:xfrm>
          <a:prstGeom prst="rect">
            <a:avLst/>
          </a:prstGeom>
          <a:noFill/>
        </p:spPr>
        <p:txBody>
          <a:bodyPr wrap="square" rtlCol="0">
            <a:spAutoFit/>
          </a:bodyPr>
          <a:lstStyle/>
          <a:p>
            <a:pPr algn="ct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51881" y="-40506"/>
            <a:ext cx="4035682" cy="4676246"/>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3373097" y="805184"/>
            <a:ext cx="8260080" cy="1323439"/>
          </a:xfrm>
          <a:prstGeom prst="rect">
            <a:avLst/>
          </a:prstGeom>
          <a:noFill/>
        </p:spPr>
        <p:txBody>
          <a:bodyPr wrap="square" rtlCol="0">
            <a:spAutoFit/>
          </a:bodyPr>
          <a:lstStyle/>
          <a:p>
            <a:pPr algn="ct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5183449" y="0"/>
            <a:ext cx="4639376" cy="854037"/>
          </a:xfrm>
          <a:prstGeom prst="rect">
            <a:avLst/>
          </a:prstGeom>
        </p:spPr>
      </p:pic>
    </p:spTree>
    <p:extLst>
      <p:ext uri="{BB962C8B-B14F-4D97-AF65-F5344CB8AC3E}">
        <p14:creationId xmlns:p14="http://schemas.microsoft.com/office/powerpoint/2010/main" val="103609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spTree>
    <p:extLst>
      <p:ext uri="{BB962C8B-B14F-4D97-AF65-F5344CB8AC3E}">
        <p14:creationId xmlns:p14="http://schemas.microsoft.com/office/powerpoint/2010/main" val="173941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48" y="411474"/>
            <a:ext cx="12070104" cy="6035052"/>
          </a:xfrm>
          <a:prstGeom prst="rect">
            <a:avLst/>
          </a:prstGeom>
        </p:spPr>
      </p:pic>
    </p:spTree>
    <p:extLst>
      <p:ext uri="{BB962C8B-B14F-4D97-AF65-F5344CB8AC3E}">
        <p14:creationId xmlns:p14="http://schemas.microsoft.com/office/powerpoint/2010/main" val="231570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6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7" y="0"/>
            <a:ext cx="10936225" cy="6858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97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25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82EDC1C8-E89D-8EC0-E94B-41F5AC344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615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805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B0FF3092-099F-40A5-B724-2564865CB8C6}" type="datetimeFigureOut">
              <a:rPr lang="en-US" smtClean="0">
                <a:solidFill>
                  <a:prstClr val="black">
                    <a:tint val="75000"/>
                  </a:prstClr>
                </a:solidFill>
              </a:rPr>
              <a:pPr/>
              <a:t>11/13/2022</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4012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0250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8" r:id="rId3"/>
    <p:sldLayoutId id="2147483655" r:id="rId4"/>
    <p:sldLayoutId id="2147483656" r:id="rId5"/>
    <p:sldLayoutId id="2147483657" r:id="rId6"/>
    <p:sldLayoutId id="2147483660" r:id="rId7"/>
    <p:sldLayoutId id="2147483659" r:id="rId8"/>
    <p:sldLayoutId id="21474836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7"/>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90" y="1274274"/>
            <a:ext cx="8204823"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2" y="3937000"/>
            <a:ext cx="8561117" cy="282635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5"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1" y="816749"/>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75178" y="4902200"/>
            <a:ext cx="6070658" cy="923215"/>
          </a:xfrm>
          <a:prstGeom prst="rect">
            <a:avLst/>
          </a:prstGeom>
          <a:noFill/>
        </p:spPr>
        <p:txBody>
          <a:bodyPr wrap="none" lIns="91324" tIns="45663" rIns="91324" bIns="45663">
            <a:spAutoFit/>
          </a:bodyPr>
          <a:lstStyle/>
          <a:p>
            <a:pPr algn="ctr">
              <a:defRPr/>
            </a:pPr>
            <a:r>
              <a:rPr lang="en-US"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nan,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 name="Nhóm 1">
            <a:extLst>
              <a:ext uri="{FF2B5EF4-FFF2-40B4-BE49-F238E27FC236}">
                <a16:creationId xmlns:a16="http://schemas.microsoft.com/office/drawing/2014/main" id="{893E1925-9831-BD47-922C-68BD1AA0B8CE}"/>
              </a:ext>
            </a:extLst>
          </p:cNvPr>
          <p:cNvGrpSpPr/>
          <p:nvPr/>
        </p:nvGrpSpPr>
        <p:grpSpPr>
          <a:xfrm>
            <a:off x="401854" y="6121082"/>
            <a:ext cx="2884548" cy="713772"/>
            <a:chOff x="508724" y="6144228"/>
            <a:chExt cx="2884548" cy="713772"/>
          </a:xfrm>
        </p:grpSpPr>
        <p:sp>
          <p:nvSpPr>
            <p:cNvPr id="3" name="Hình chữ nhật: Góc Tròn 2">
              <a:extLst>
                <a:ext uri="{FF2B5EF4-FFF2-40B4-BE49-F238E27FC236}">
                  <a16:creationId xmlns:a16="http://schemas.microsoft.com/office/drawing/2014/main" id="{BF06AC49-D52F-18AB-1FF7-E6134EE166DF}"/>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6E1C5F74-0D09-C9EC-F53A-73F15E80888C}"/>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23A9E352-EBEA-B9D6-9A9F-9C88A84DA3E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E0203465-6DFE-4EC3-42A5-A8F1BBF1853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bg1"/>
                    </a:solidFill>
                  </a:rPr>
                  <a:t>2</a:t>
                </a:r>
                <a:endParaRPr lang="en-US" sz="4000" b="1">
                  <a:solidFill>
                    <a:schemeClr val="bg1"/>
                  </a:solidFill>
                </a:endParaRPr>
              </a:p>
            </p:txBody>
          </p:sp>
        </p:grpSp>
      </p:grpSp>
      <p:sp>
        <p:nvSpPr>
          <p:cNvPr id="18" name="Hộp Văn bản 16">
            <a:extLst>
              <a:ext uri="{FF2B5EF4-FFF2-40B4-BE49-F238E27FC236}">
                <a16:creationId xmlns:a16="http://schemas.microsoft.com/office/drawing/2014/main" id="{35BA4766-CB04-8EDA-9D34-717423ADD2C0}"/>
              </a:ext>
            </a:extLst>
          </p:cNvPr>
          <p:cNvSpPr txBox="1"/>
          <p:nvPr/>
        </p:nvSpPr>
        <p:spPr>
          <a:xfrm>
            <a:off x="1151231" y="6207454"/>
            <a:ext cx="2144439" cy="523220"/>
          </a:xfrm>
          <a:prstGeom prst="rect">
            <a:avLst/>
          </a:prstGeom>
          <a:noFill/>
        </p:spPr>
        <p:txBody>
          <a:bodyPr wrap="square" rtlCol="0">
            <a:spAutoFit/>
          </a:bodyPr>
          <a:lstStyle/>
          <a:p>
            <a:r>
              <a:rPr lang="vi-VN"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Chia đoạn</a:t>
            </a:r>
            <a:endPar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4897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nan,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 name="Nhóm 1">
            <a:extLst>
              <a:ext uri="{FF2B5EF4-FFF2-40B4-BE49-F238E27FC236}">
                <a16:creationId xmlns:a16="http://schemas.microsoft.com/office/drawing/2014/main" id="{893E1925-9831-BD47-922C-68BD1AA0B8CE}"/>
              </a:ext>
            </a:extLst>
          </p:cNvPr>
          <p:cNvGrpSpPr/>
          <p:nvPr/>
        </p:nvGrpSpPr>
        <p:grpSpPr>
          <a:xfrm>
            <a:off x="401854" y="6121082"/>
            <a:ext cx="2884548" cy="713772"/>
            <a:chOff x="508724" y="6144228"/>
            <a:chExt cx="2884548" cy="713772"/>
          </a:xfrm>
        </p:grpSpPr>
        <p:sp>
          <p:nvSpPr>
            <p:cNvPr id="3" name="Hình chữ nhật: Góc Tròn 2">
              <a:extLst>
                <a:ext uri="{FF2B5EF4-FFF2-40B4-BE49-F238E27FC236}">
                  <a16:creationId xmlns:a16="http://schemas.microsoft.com/office/drawing/2014/main" id="{BF06AC49-D52F-18AB-1FF7-E6134EE166DF}"/>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6E1C5F74-0D09-C9EC-F53A-73F15E80888C}"/>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23A9E352-EBEA-B9D6-9A9F-9C88A84DA3E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E0203465-6DFE-4EC3-42A5-A8F1BBF1853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bg1"/>
                    </a:solidFill>
                  </a:rPr>
                  <a:t>2</a:t>
                </a:r>
                <a:endParaRPr lang="en-US" sz="4000" b="1">
                  <a:solidFill>
                    <a:schemeClr val="bg1"/>
                  </a:solidFill>
                </a:endParaRPr>
              </a:p>
            </p:txBody>
          </p:sp>
        </p:grpSp>
      </p:grpSp>
      <p:sp>
        <p:nvSpPr>
          <p:cNvPr id="18" name="Hộp Văn bản 16">
            <a:extLst>
              <a:ext uri="{FF2B5EF4-FFF2-40B4-BE49-F238E27FC236}">
                <a16:creationId xmlns:a16="http://schemas.microsoft.com/office/drawing/2014/main" id="{35BA4766-CB04-8EDA-9D34-717423ADD2C0}"/>
              </a:ext>
            </a:extLst>
          </p:cNvPr>
          <p:cNvSpPr txBox="1"/>
          <p:nvPr/>
        </p:nvSpPr>
        <p:spPr>
          <a:xfrm>
            <a:off x="1151231" y="6207454"/>
            <a:ext cx="2144439" cy="523220"/>
          </a:xfrm>
          <a:prstGeom prst="rect">
            <a:avLst/>
          </a:prstGeom>
          <a:noFill/>
        </p:spPr>
        <p:txBody>
          <a:bodyPr wrap="square" rtlCol="0">
            <a:spAutoFit/>
          </a:bodyPr>
          <a:lstStyle/>
          <a:p>
            <a:r>
              <a:rPr lang="vi-VN"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Chia đoạn</a:t>
            </a:r>
            <a:endPar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60789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nan,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 name="Nhóm 1">
            <a:extLst>
              <a:ext uri="{FF2B5EF4-FFF2-40B4-BE49-F238E27FC236}">
                <a16:creationId xmlns:a16="http://schemas.microsoft.com/office/drawing/2014/main" id="{893E1925-9831-BD47-922C-68BD1AA0B8CE}"/>
              </a:ext>
            </a:extLst>
          </p:cNvPr>
          <p:cNvGrpSpPr/>
          <p:nvPr/>
        </p:nvGrpSpPr>
        <p:grpSpPr>
          <a:xfrm>
            <a:off x="401854" y="6121082"/>
            <a:ext cx="2884548" cy="713772"/>
            <a:chOff x="508724" y="6144228"/>
            <a:chExt cx="2884548" cy="713772"/>
          </a:xfrm>
        </p:grpSpPr>
        <p:sp>
          <p:nvSpPr>
            <p:cNvPr id="3" name="Hình chữ nhật: Góc Tròn 2">
              <a:extLst>
                <a:ext uri="{FF2B5EF4-FFF2-40B4-BE49-F238E27FC236}">
                  <a16:creationId xmlns:a16="http://schemas.microsoft.com/office/drawing/2014/main" id="{BF06AC49-D52F-18AB-1FF7-E6134EE166DF}"/>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6E1C5F74-0D09-C9EC-F53A-73F15E80888C}"/>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23A9E352-EBEA-B9D6-9A9F-9C88A84DA3E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E0203465-6DFE-4EC3-42A5-A8F1BBF1853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bg1"/>
                    </a:solidFill>
                  </a:rPr>
                  <a:t>2</a:t>
                </a:r>
                <a:endParaRPr lang="en-US" sz="4000" b="1">
                  <a:solidFill>
                    <a:schemeClr val="bg1"/>
                  </a:solidFill>
                </a:endParaRPr>
              </a:p>
            </p:txBody>
          </p:sp>
        </p:grpSp>
      </p:grpSp>
      <p:sp>
        <p:nvSpPr>
          <p:cNvPr id="18" name="Hộp Văn bản 16">
            <a:extLst>
              <a:ext uri="{FF2B5EF4-FFF2-40B4-BE49-F238E27FC236}">
                <a16:creationId xmlns:a16="http://schemas.microsoft.com/office/drawing/2014/main" id="{35BA4766-CB04-8EDA-9D34-717423ADD2C0}"/>
              </a:ext>
            </a:extLst>
          </p:cNvPr>
          <p:cNvSpPr txBox="1"/>
          <p:nvPr/>
        </p:nvSpPr>
        <p:spPr>
          <a:xfrm>
            <a:off x="1151231" y="6207454"/>
            <a:ext cx="2144439" cy="523220"/>
          </a:xfrm>
          <a:prstGeom prst="rect">
            <a:avLst/>
          </a:prstGeom>
          <a:noFill/>
        </p:spPr>
        <p:txBody>
          <a:bodyPr wrap="square" rtlCol="0">
            <a:spAutoFit/>
          </a:bodyPr>
          <a:lstStyle/>
          <a:p>
            <a:r>
              <a:rPr lang="vi-VN"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Chia đoạn</a:t>
            </a:r>
            <a:endPar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190580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nan,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8" name="Nhóm 7">
            <a:extLst>
              <a:ext uri="{FF2B5EF4-FFF2-40B4-BE49-F238E27FC236}">
                <a16:creationId xmlns:a16="http://schemas.microsoft.com/office/drawing/2014/main" id="{5E0B152D-5705-ED71-5AAB-E127104AF435}"/>
              </a:ext>
            </a:extLst>
          </p:cNvPr>
          <p:cNvGrpSpPr/>
          <p:nvPr/>
        </p:nvGrpSpPr>
        <p:grpSpPr>
          <a:xfrm>
            <a:off x="264469" y="6085727"/>
            <a:ext cx="3291530" cy="713772"/>
            <a:chOff x="508724" y="6144228"/>
            <a:chExt cx="3291530" cy="713772"/>
          </a:xfrm>
        </p:grpSpPr>
        <p:sp>
          <p:nvSpPr>
            <p:cNvPr id="9" name="Hình chữ nhật: Góc Tròn 8">
              <a:extLst>
                <a:ext uri="{FF2B5EF4-FFF2-40B4-BE49-F238E27FC236}">
                  <a16:creationId xmlns:a16="http://schemas.microsoft.com/office/drawing/2014/main" id="{75985419-6EC8-2E63-AFCD-A56CBF8F7365}"/>
                </a:ext>
              </a:extLst>
            </p:cNvPr>
            <p:cNvSpPr/>
            <p:nvPr/>
          </p:nvSpPr>
          <p:spPr>
            <a:xfrm>
              <a:off x="548471" y="6177626"/>
              <a:ext cx="32517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id="{A0E31A88-3CB1-B613-ECB3-C71AB210E531}"/>
                </a:ext>
              </a:extLst>
            </p:cNvPr>
            <p:cNvGrpSpPr/>
            <p:nvPr/>
          </p:nvGrpSpPr>
          <p:grpSpPr>
            <a:xfrm>
              <a:off x="508724" y="6144228"/>
              <a:ext cx="713772" cy="713772"/>
              <a:chOff x="508724" y="6144228"/>
              <a:chExt cx="713772" cy="713772"/>
            </a:xfrm>
          </p:grpSpPr>
          <p:sp>
            <p:nvSpPr>
              <p:cNvPr id="11" name="Hình Bầu dục 10">
                <a:extLst>
                  <a:ext uri="{FF2B5EF4-FFF2-40B4-BE49-F238E27FC236}">
                    <a16:creationId xmlns:a16="http://schemas.microsoft.com/office/drawing/2014/main" id="{C4D1C9D6-93A1-333D-22F1-C85C5036403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a16="http://schemas.microsoft.com/office/drawing/2014/main" id="{5F266170-2036-602E-0365-484BFF4AC9BB}"/>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3</a:t>
                </a:r>
              </a:p>
            </p:txBody>
          </p:sp>
        </p:grpSp>
      </p:grpSp>
      <p:sp>
        <p:nvSpPr>
          <p:cNvPr id="13" name="Hộp Văn bản 12">
            <a:extLst>
              <a:ext uri="{FF2B5EF4-FFF2-40B4-BE49-F238E27FC236}">
                <a16:creationId xmlns:a16="http://schemas.microsoft.com/office/drawing/2014/main" id="{D82CFE38-AB2E-09AE-ADEC-68A71A4ABFDD}"/>
              </a:ext>
            </a:extLst>
          </p:cNvPr>
          <p:cNvSpPr txBox="1"/>
          <p:nvPr/>
        </p:nvSpPr>
        <p:spPr>
          <a:xfrm>
            <a:off x="962507" y="6181431"/>
            <a:ext cx="2725573"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spTree>
    <p:extLst>
      <p:ext uri="{BB962C8B-B14F-4D97-AF65-F5344CB8AC3E}">
        <p14:creationId xmlns:p14="http://schemas.microsoft.com/office/powerpoint/2010/main" val="41791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36A1F84-F31B-952F-D486-100CFB2B258A}"/>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LUYỆN ĐỌC TỪ KHÓ</a:t>
            </a:r>
          </a:p>
        </p:txBody>
      </p:sp>
      <p:sp>
        <p:nvSpPr>
          <p:cNvPr id="4" name="Hộp Văn bản 3">
            <a:extLst>
              <a:ext uri="{FF2B5EF4-FFF2-40B4-BE49-F238E27FC236}">
                <a16:creationId xmlns:a16="http://schemas.microsoft.com/office/drawing/2014/main" id="{5BD41A48-1B86-A308-9B94-7AA933ABC111}"/>
              </a:ext>
            </a:extLst>
          </p:cNvPr>
          <p:cNvSpPr txBox="1"/>
          <p:nvPr/>
        </p:nvSpPr>
        <p:spPr>
          <a:xfrm>
            <a:off x="4035492" y="955589"/>
            <a:ext cx="4603615" cy="4581062"/>
          </a:xfrm>
          <a:prstGeom prst="rect">
            <a:avLst/>
          </a:prstGeom>
          <a:noFill/>
        </p:spPr>
        <p:txBody>
          <a:bodyPr wrap="square">
            <a:spAutoFit/>
          </a:bodyPr>
          <a:lstStyle/>
          <a:p>
            <a:pPr algn="ctr">
              <a:lnSpc>
                <a:spcPct val="150000"/>
              </a:lnSpc>
            </a:pPr>
            <a:r>
              <a:rPr lang="en-US" sz="4000" b="1" dirty="0" err="1">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Nhà</a:t>
            </a:r>
            <a:r>
              <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rông</a:t>
            </a:r>
            <a:endPar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Cao </a:t>
            </a:r>
            <a:r>
              <a:rPr lang="en-US" sz="4000" b="1" dirty="0" err="1">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lớn</a:t>
            </a:r>
            <a:endPar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000" b="1" dirty="0" err="1">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Làng</a:t>
            </a:r>
            <a:r>
              <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nào</a:t>
            </a:r>
            <a:endPar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000" b="1" dirty="0" err="1">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Vót</a:t>
            </a:r>
            <a:r>
              <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 nan</a:t>
            </a:r>
          </a:p>
          <a:p>
            <a:pPr algn="ctr">
              <a:lnSpc>
                <a:spcPct val="150000"/>
              </a:lnSpc>
            </a:pPr>
            <a:r>
              <a:rPr lang="en-US" sz="4000" b="1" dirty="0" err="1">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Đan</a:t>
            </a:r>
            <a:r>
              <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rPr>
              <a:t>lát</a:t>
            </a:r>
            <a:endParaRPr lang="en-US" sz="4000" b="1" dirty="0">
              <a:ln>
                <a:solidFill>
                  <a:srgbClr val="00B050"/>
                </a:solidFill>
              </a:ln>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1889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left)">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left)">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84BB4C5-C204-FC3B-A234-992632B583D0}"/>
              </a:ext>
            </a:extLst>
          </p:cNvPr>
          <p:cNvSpPr txBox="1"/>
          <p:nvPr/>
        </p:nvSpPr>
        <p:spPr>
          <a:xfrm>
            <a:off x="4094978" y="10581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LUYỆN ĐỌC CÂU DÀI</a:t>
            </a:r>
          </a:p>
        </p:txBody>
      </p:sp>
      <p:sp>
        <p:nvSpPr>
          <p:cNvPr id="4" name="Hộp Văn bản 3">
            <a:extLst>
              <a:ext uri="{FF2B5EF4-FFF2-40B4-BE49-F238E27FC236}">
                <a16:creationId xmlns:a16="http://schemas.microsoft.com/office/drawing/2014/main" id="{36CF3BA4-4B90-D3E2-CC65-208CEA450D48}"/>
              </a:ext>
            </a:extLst>
          </p:cNvPr>
          <p:cNvSpPr txBox="1"/>
          <p:nvPr/>
        </p:nvSpPr>
        <p:spPr>
          <a:xfrm>
            <a:off x="137160" y="1672992"/>
            <a:ext cx="11917680" cy="1363900"/>
          </a:xfrm>
          <a:prstGeom prst="rect">
            <a:avLst/>
          </a:prstGeom>
          <a:noFill/>
        </p:spPr>
        <p:txBody>
          <a:bodyPr wrap="square">
            <a:spAutoFit/>
          </a:bodyPr>
          <a:lstStyle/>
          <a:p>
            <a:pPr algn="just">
              <a:lnSpc>
                <a:spcPct val="120000"/>
              </a:lnSpc>
            </a:pP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Làng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càng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lớn</a:t>
            </a:r>
            <a:r>
              <a:rPr lang="en-US" sz="3600" b="1" dirty="0">
                <a:solidFill>
                  <a:schemeClr val="bg1"/>
                </a:solidFill>
                <a:latin typeface="AvantGarde" panose="00000400000000000000" pitchFamily="2" charset="0"/>
                <a:ea typeface="AvantGarde" panose="00000400000000000000" pitchFamily="2" charset="0"/>
                <a:cs typeface="AvantGarde" panose="00000400000000000000" pitchFamily="2" charset="0"/>
              </a:rPr>
              <a:t>/</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có</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nhiều</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người</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tài</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giỏi</a:t>
            </a:r>
            <a:r>
              <a:rPr lang="en-US" sz="3600" b="1" dirty="0">
                <a:solidFill>
                  <a:schemeClr val="bg1"/>
                </a:solidFill>
                <a:latin typeface="AvantGarde" panose="00000400000000000000" pitchFamily="2" charset="0"/>
                <a:ea typeface="AvantGarde" panose="00000400000000000000" pitchFamily="2" charset="0"/>
                <a:cs typeface="AvantGarde" panose="00000400000000000000" pitchFamily="2" charset="0"/>
              </a:rPr>
              <a:t>/</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thì</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nhà</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rông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càng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bề</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thế</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r>
              <a:rPr lang="en-US" sz="3600" b="1" dirty="0">
                <a:solidFill>
                  <a:schemeClr val="bg1"/>
                </a:solidFill>
                <a:latin typeface="AvantGarde" panose="00000400000000000000" pitchFamily="2" charset="0"/>
                <a:ea typeface="AvantGarde" panose="00000400000000000000" pitchFamily="2" charset="0"/>
                <a:cs typeface="AvantGarde" panose="00000400000000000000" pitchFamily="2" charset="0"/>
              </a:rPr>
              <a:t>/</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khang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trang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r>
              <a:rPr lang="en-US" sz="3600" b="1" dirty="0">
                <a:solidFill>
                  <a:schemeClr val="bg1"/>
                </a:solidFill>
                <a:latin typeface="AvantGarde" panose="00000400000000000000" pitchFamily="2" charset="0"/>
                <a:ea typeface="AvantGarde" panose="00000400000000000000" pitchFamily="2" charset="0"/>
                <a:cs typeface="AvantGarde" panose="00000400000000000000" pitchFamily="2" charset="0"/>
              </a:rPr>
              <a:t>//</a:t>
            </a:r>
            <a:endParaRPr lang="vi-VN" sz="3600" b="1" dirty="0">
              <a:solidFill>
                <a:schemeClr val="bg1"/>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6113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84BB4C5-C204-FC3B-A234-992632B583D0}"/>
              </a:ext>
            </a:extLst>
          </p:cNvPr>
          <p:cNvSpPr txBox="1"/>
          <p:nvPr/>
        </p:nvSpPr>
        <p:spPr>
          <a:xfrm>
            <a:off x="4094978" y="10581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LUYỆN ĐỌC CÂU DÀI</a:t>
            </a:r>
          </a:p>
        </p:txBody>
      </p:sp>
      <p:sp>
        <p:nvSpPr>
          <p:cNvPr id="4" name="Hộp Văn bản 3">
            <a:extLst>
              <a:ext uri="{FF2B5EF4-FFF2-40B4-BE49-F238E27FC236}">
                <a16:creationId xmlns:a16="http://schemas.microsoft.com/office/drawing/2014/main" id="{36CF3BA4-4B90-D3E2-CC65-208CEA450D48}"/>
              </a:ext>
            </a:extLst>
          </p:cNvPr>
          <p:cNvSpPr txBox="1"/>
          <p:nvPr/>
        </p:nvSpPr>
        <p:spPr>
          <a:xfrm>
            <a:off x="137160" y="1672992"/>
            <a:ext cx="11917680" cy="1363900"/>
          </a:xfrm>
          <a:prstGeom prst="rect">
            <a:avLst/>
          </a:prstGeom>
          <a:noFill/>
        </p:spPr>
        <p:txBody>
          <a:bodyPr wrap="square">
            <a:spAutoFit/>
          </a:bodyPr>
          <a:lstStyle/>
          <a:p>
            <a:pPr algn="just">
              <a:lnSpc>
                <a:spcPct val="120000"/>
              </a:lnSpc>
            </a:pP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Làng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càng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lớn</a:t>
            </a:r>
            <a:r>
              <a:rPr lang="en-US" sz="36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có</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nhiều</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người</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tài</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giỏi</a:t>
            </a:r>
            <a:r>
              <a:rPr lang="en-US" sz="36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thì</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nhà</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rông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càng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bề</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thế</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r>
              <a:rPr lang="en-US" sz="36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khang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trang</a:t>
            </a:r>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r>
              <a:rPr lang="en-US" sz="36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endParaRPr lang="vi-VN" sz="36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08824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nan,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 name="Nhóm 1">
            <a:extLst>
              <a:ext uri="{FF2B5EF4-FFF2-40B4-BE49-F238E27FC236}">
                <a16:creationId xmlns:a16="http://schemas.microsoft.com/office/drawing/2014/main" id="{FDFB1A33-E77A-D6A3-243F-8A7A8E1469A6}"/>
              </a:ext>
            </a:extLst>
          </p:cNvPr>
          <p:cNvGrpSpPr/>
          <p:nvPr/>
        </p:nvGrpSpPr>
        <p:grpSpPr>
          <a:xfrm>
            <a:off x="339357" y="6116197"/>
            <a:ext cx="3291530" cy="713772"/>
            <a:chOff x="508724" y="6144228"/>
            <a:chExt cx="3291530" cy="713772"/>
          </a:xfrm>
        </p:grpSpPr>
        <p:sp>
          <p:nvSpPr>
            <p:cNvPr id="3" name="Hình chữ nhật: Góc Tròn 2">
              <a:extLst>
                <a:ext uri="{FF2B5EF4-FFF2-40B4-BE49-F238E27FC236}">
                  <a16:creationId xmlns:a16="http://schemas.microsoft.com/office/drawing/2014/main" id="{0B64714F-41FD-536C-4BB4-52BC3E4AEEB1}"/>
                </a:ext>
              </a:extLst>
            </p:cNvPr>
            <p:cNvSpPr/>
            <p:nvPr/>
          </p:nvSpPr>
          <p:spPr>
            <a:xfrm>
              <a:off x="548471" y="6177626"/>
              <a:ext cx="32517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B5F92C71-44FB-6938-C20E-B7153AA16DFA}"/>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4C6794B7-4583-5E91-6B41-1A9FD73FAEF0}"/>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CC7611B6-481A-C43B-55C5-D30DABD4EB98}"/>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4</a:t>
                </a:r>
              </a:p>
            </p:txBody>
          </p:sp>
        </p:grpSp>
      </p:grpSp>
      <p:sp>
        <p:nvSpPr>
          <p:cNvPr id="18" name="Hộp Văn bản 16">
            <a:extLst>
              <a:ext uri="{FF2B5EF4-FFF2-40B4-BE49-F238E27FC236}">
                <a16:creationId xmlns:a16="http://schemas.microsoft.com/office/drawing/2014/main" id="{F205A82A-3197-E5BE-7113-72360BFD924E}"/>
              </a:ext>
            </a:extLst>
          </p:cNvPr>
          <p:cNvSpPr txBox="1"/>
          <p:nvPr/>
        </p:nvSpPr>
        <p:spPr>
          <a:xfrm>
            <a:off x="1006764" y="6213975"/>
            <a:ext cx="2725573"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cxnSp>
        <p:nvCxnSpPr>
          <p:cNvPr id="19" name="Đường nối Thẳng 21">
            <a:extLst>
              <a:ext uri="{FF2B5EF4-FFF2-40B4-BE49-F238E27FC236}">
                <a16:creationId xmlns:a16="http://schemas.microsoft.com/office/drawing/2014/main" id="{441E7050-A229-03AA-E6AC-3F792100AD14}"/>
              </a:ext>
            </a:extLst>
          </p:cNvPr>
          <p:cNvCxnSpPr>
            <a:cxnSpLocks/>
          </p:cNvCxnSpPr>
          <p:nvPr/>
        </p:nvCxnSpPr>
        <p:spPr>
          <a:xfrm>
            <a:off x="9741963" y="2247225"/>
            <a:ext cx="1096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1">
            <a:extLst>
              <a:ext uri="{FF2B5EF4-FFF2-40B4-BE49-F238E27FC236}">
                <a16:creationId xmlns:a16="http://schemas.microsoft.com/office/drawing/2014/main" id="{D44F722C-1245-60C6-337E-C2E0C59A6E23}"/>
              </a:ext>
            </a:extLst>
          </p:cNvPr>
          <p:cNvCxnSpPr>
            <a:cxnSpLocks/>
          </p:cNvCxnSpPr>
          <p:nvPr/>
        </p:nvCxnSpPr>
        <p:spPr>
          <a:xfrm>
            <a:off x="511045" y="3021346"/>
            <a:ext cx="7952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1">
            <a:extLst>
              <a:ext uri="{FF2B5EF4-FFF2-40B4-BE49-F238E27FC236}">
                <a16:creationId xmlns:a16="http://schemas.microsoft.com/office/drawing/2014/main" id="{8EE59A40-44AC-FCD3-1D2F-D5D4165A5318}"/>
              </a:ext>
            </a:extLst>
          </p:cNvPr>
          <p:cNvCxnSpPr>
            <a:cxnSpLocks/>
          </p:cNvCxnSpPr>
          <p:nvPr/>
        </p:nvCxnSpPr>
        <p:spPr>
          <a:xfrm>
            <a:off x="10070793" y="3429000"/>
            <a:ext cx="1101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1">
            <a:extLst>
              <a:ext uri="{FF2B5EF4-FFF2-40B4-BE49-F238E27FC236}">
                <a16:creationId xmlns:a16="http://schemas.microsoft.com/office/drawing/2014/main" id="{44CBF98C-0480-90EC-FA10-46D183429CFA}"/>
              </a:ext>
            </a:extLst>
          </p:cNvPr>
          <p:cNvCxnSpPr>
            <a:cxnSpLocks/>
          </p:cNvCxnSpPr>
          <p:nvPr/>
        </p:nvCxnSpPr>
        <p:spPr>
          <a:xfrm>
            <a:off x="7123325" y="3851645"/>
            <a:ext cx="438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1">
            <a:extLst>
              <a:ext uri="{FF2B5EF4-FFF2-40B4-BE49-F238E27FC236}">
                <a16:creationId xmlns:a16="http://schemas.microsoft.com/office/drawing/2014/main" id="{1643A11E-DF3A-491C-A8CC-02DBFE4D4D3C}"/>
              </a:ext>
            </a:extLst>
          </p:cNvPr>
          <p:cNvCxnSpPr>
            <a:cxnSpLocks/>
          </p:cNvCxnSpPr>
          <p:nvPr/>
        </p:nvCxnSpPr>
        <p:spPr>
          <a:xfrm>
            <a:off x="7645896" y="3851645"/>
            <a:ext cx="480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6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30A6727E-74B9-FF19-CE33-1E3E613F39CF}"/>
              </a:ext>
            </a:extLst>
          </p:cNvPr>
          <p:cNvSpPr/>
          <p:nvPr/>
        </p:nvSpPr>
        <p:spPr>
          <a:xfrm>
            <a:off x="176436" y="871457"/>
            <a:ext cx="11802203" cy="954107"/>
          </a:xfrm>
          <a:prstGeom prst="rect">
            <a:avLst/>
          </a:prstGeom>
        </p:spPr>
        <p:txBody>
          <a:bodyPr wrap="square">
            <a:spAutoFit/>
          </a:bodyPr>
          <a:lstStyle/>
          <a:p>
            <a:pPr algn="ctr"/>
            <a:r>
              <a:rPr lang="en-US" sz="2800" b="1" dirty="0" err="1">
                <a:solidFill>
                  <a:srgbClr val="FF0000"/>
                </a:solidFill>
                <a:latin typeface="UTM Avo" panose="02040603050506020204" pitchFamily="18" charset="0"/>
                <a:cs typeface="Times New Roman" pitchFamily="18" charset="0"/>
              </a:rPr>
              <a:t>Cỏ</a:t>
            </a:r>
            <a:r>
              <a:rPr lang="en-US" sz="2800" b="1" dirty="0">
                <a:solidFill>
                  <a:srgbClr val="FF0000"/>
                </a:solidFill>
                <a:latin typeface="UTM Avo" panose="02040603050506020204" pitchFamily="18" charset="0"/>
                <a:cs typeface="Times New Roman" pitchFamily="18" charset="0"/>
              </a:rPr>
              <a:t> </a:t>
            </a:r>
            <a:r>
              <a:rPr lang="en-US" sz="2800" b="1" dirty="0" err="1">
                <a:solidFill>
                  <a:srgbClr val="FF0000"/>
                </a:solidFill>
                <a:latin typeface="UTM Avo" panose="02040603050506020204" pitchFamily="18" charset="0"/>
                <a:cs typeface="Times New Roman" pitchFamily="18" charset="0"/>
              </a:rPr>
              <a:t>tranh</a:t>
            </a:r>
            <a:r>
              <a:rPr lang="en-US" sz="2800" b="1" dirty="0">
                <a:solidFill>
                  <a:srgbClr val="FF0000"/>
                </a:solidFill>
                <a:latin typeface="UTM Avo" panose="02040603050506020204" pitchFamily="18" charset="0"/>
                <a:cs typeface="Times New Roman" pitchFamily="18" charset="0"/>
              </a:rPr>
              <a:t>: </a:t>
            </a:r>
          </a:p>
          <a:p>
            <a:pPr algn="ctr"/>
            <a:r>
              <a:rPr lang="en-US" sz="2800" b="1" dirty="0" err="1">
                <a:solidFill>
                  <a:srgbClr val="00B050"/>
                </a:solidFill>
                <a:latin typeface="UTM Avo" panose="02040603050506020204" pitchFamily="18" charset="0"/>
                <a:cs typeface="Times New Roman" pitchFamily="18" charset="0"/>
              </a:rPr>
              <a:t>Cỏ</a:t>
            </a:r>
            <a:r>
              <a:rPr lang="en-US" sz="2800" b="1" dirty="0">
                <a:solidFill>
                  <a:srgbClr val="00B050"/>
                </a:solidFill>
                <a:latin typeface="UTM Avo" panose="02040603050506020204" pitchFamily="18" charset="0"/>
                <a:cs typeface="Times New Roman" pitchFamily="18" charset="0"/>
              </a:rPr>
              <a:t> </a:t>
            </a:r>
            <a:r>
              <a:rPr lang="en-US" sz="2800" b="1" dirty="0" err="1">
                <a:solidFill>
                  <a:srgbClr val="00B050"/>
                </a:solidFill>
                <a:latin typeface="UTM Avo" panose="02040603050506020204" pitchFamily="18" charset="0"/>
                <a:cs typeface="Times New Roman" pitchFamily="18" charset="0"/>
              </a:rPr>
              <a:t>lá</a:t>
            </a:r>
            <a:r>
              <a:rPr lang="en-US" sz="2800" b="1" dirty="0">
                <a:solidFill>
                  <a:srgbClr val="00B050"/>
                </a:solidFill>
                <a:latin typeface="UTM Avo" panose="02040603050506020204" pitchFamily="18" charset="0"/>
                <a:cs typeface="Times New Roman" pitchFamily="18" charset="0"/>
              </a:rPr>
              <a:t> </a:t>
            </a:r>
            <a:r>
              <a:rPr lang="en-US" sz="2800" b="1" dirty="0" err="1">
                <a:solidFill>
                  <a:srgbClr val="00B050"/>
                </a:solidFill>
                <a:latin typeface="UTM Avo" panose="02040603050506020204" pitchFamily="18" charset="0"/>
                <a:cs typeface="Times New Roman" pitchFamily="18" charset="0"/>
              </a:rPr>
              <a:t>dài</a:t>
            </a:r>
            <a:r>
              <a:rPr lang="en-US" sz="2800" b="1" dirty="0">
                <a:solidFill>
                  <a:srgbClr val="00B050"/>
                </a:solidFill>
                <a:latin typeface="UTM Avo" panose="02040603050506020204" pitchFamily="18" charset="0"/>
                <a:cs typeface="Times New Roman" pitchFamily="18" charset="0"/>
              </a:rPr>
              <a:t>, </a:t>
            </a:r>
            <a:r>
              <a:rPr lang="en-US" sz="2800" b="1" dirty="0" err="1">
                <a:solidFill>
                  <a:srgbClr val="00B050"/>
                </a:solidFill>
                <a:latin typeface="UTM Avo" panose="02040603050506020204" pitchFamily="18" charset="0"/>
                <a:cs typeface="Times New Roman" pitchFamily="18" charset="0"/>
              </a:rPr>
              <a:t>cứng</a:t>
            </a:r>
            <a:r>
              <a:rPr lang="en-US" sz="2800" b="1" dirty="0">
                <a:solidFill>
                  <a:srgbClr val="00B050"/>
                </a:solidFill>
                <a:latin typeface="UTM Avo" panose="02040603050506020204" pitchFamily="18" charset="0"/>
                <a:cs typeface="Times New Roman" pitchFamily="18" charset="0"/>
              </a:rPr>
              <a:t>, </a:t>
            </a:r>
            <a:r>
              <a:rPr lang="en-US" sz="2800" b="1" dirty="0" err="1">
                <a:solidFill>
                  <a:srgbClr val="00B050"/>
                </a:solidFill>
                <a:latin typeface="UTM Avo" panose="02040603050506020204" pitchFamily="18" charset="0"/>
                <a:cs typeface="Times New Roman" pitchFamily="18" charset="0"/>
              </a:rPr>
              <a:t>thường</a:t>
            </a:r>
            <a:r>
              <a:rPr lang="en-US" sz="2800" b="1" dirty="0">
                <a:solidFill>
                  <a:srgbClr val="00B050"/>
                </a:solidFill>
                <a:latin typeface="UTM Avo" panose="02040603050506020204" pitchFamily="18" charset="0"/>
                <a:cs typeface="Times New Roman" pitchFamily="18" charset="0"/>
              </a:rPr>
              <a:t> dung </a:t>
            </a:r>
            <a:r>
              <a:rPr lang="en-US" sz="2800" b="1" dirty="0" err="1">
                <a:solidFill>
                  <a:srgbClr val="00B050"/>
                </a:solidFill>
                <a:latin typeface="UTM Avo" panose="02040603050506020204" pitchFamily="18" charset="0"/>
                <a:cs typeface="Times New Roman" pitchFamily="18" charset="0"/>
              </a:rPr>
              <a:t>để</a:t>
            </a:r>
            <a:r>
              <a:rPr lang="en-US" sz="2800" b="1" dirty="0">
                <a:solidFill>
                  <a:srgbClr val="00B050"/>
                </a:solidFill>
                <a:latin typeface="UTM Avo" panose="02040603050506020204" pitchFamily="18" charset="0"/>
                <a:cs typeface="Times New Roman" pitchFamily="18" charset="0"/>
              </a:rPr>
              <a:t> </a:t>
            </a:r>
            <a:r>
              <a:rPr lang="en-US" sz="2800" b="1" dirty="0" err="1">
                <a:solidFill>
                  <a:srgbClr val="00B050"/>
                </a:solidFill>
                <a:latin typeface="UTM Avo" panose="02040603050506020204" pitchFamily="18" charset="0"/>
                <a:cs typeface="Times New Roman" pitchFamily="18" charset="0"/>
              </a:rPr>
              <a:t>lợp</a:t>
            </a:r>
            <a:r>
              <a:rPr lang="en-US" sz="2800" b="1" dirty="0">
                <a:solidFill>
                  <a:srgbClr val="00B050"/>
                </a:solidFill>
                <a:latin typeface="UTM Avo" panose="02040603050506020204" pitchFamily="18" charset="0"/>
                <a:cs typeface="Times New Roman" pitchFamily="18" charset="0"/>
              </a:rPr>
              <a:t> </a:t>
            </a:r>
            <a:r>
              <a:rPr lang="en-US" sz="2800" b="1" dirty="0" err="1">
                <a:solidFill>
                  <a:srgbClr val="00B050"/>
                </a:solidFill>
                <a:latin typeface="UTM Avo" panose="02040603050506020204" pitchFamily="18" charset="0"/>
                <a:cs typeface="Times New Roman" pitchFamily="18" charset="0"/>
              </a:rPr>
              <a:t>nhà</a:t>
            </a:r>
            <a:r>
              <a:rPr lang="en-US" sz="2800" b="1" dirty="0">
                <a:solidFill>
                  <a:srgbClr val="00B050"/>
                </a:solidFill>
                <a:latin typeface="UTM Avo" panose="02040603050506020204" pitchFamily="18" charset="0"/>
                <a:cs typeface="Times New Roman" pitchFamily="18" charset="0"/>
              </a:rPr>
              <a:t>.</a:t>
            </a:r>
          </a:p>
        </p:txBody>
      </p:sp>
      <p:sp>
        <p:nvSpPr>
          <p:cNvPr id="4" name="Rectangle 1">
            <a:extLst>
              <a:ext uri="{FF2B5EF4-FFF2-40B4-BE49-F238E27FC236}">
                <a16:creationId xmlns:a16="http://schemas.microsoft.com/office/drawing/2014/main" id="{08D79E67-75ED-C865-07B3-7D053FB5B515}"/>
              </a:ext>
            </a:extLst>
          </p:cNvPr>
          <p:cNvSpPr/>
          <p:nvPr/>
        </p:nvSpPr>
        <p:spPr>
          <a:xfrm>
            <a:off x="176436" y="1869910"/>
            <a:ext cx="11765280" cy="954107"/>
          </a:xfrm>
          <a:prstGeom prst="rect">
            <a:avLst/>
          </a:prstGeom>
        </p:spPr>
        <p:txBody>
          <a:bodyPr wrap="square">
            <a:spAutoFit/>
          </a:bodyPr>
          <a:lstStyle/>
          <a:p>
            <a:pPr algn="ctr"/>
            <a:r>
              <a:rPr lang="en-US" sz="2800" b="1" dirty="0" err="1">
                <a:solidFill>
                  <a:srgbClr val="FF0000"/>
                </a:solidFill>
                <a:latin typeface="UTM Avo" panose="02040603050506020204" pitchFamily="18" charset="0"/>
                <a:cs typeface="Times New Roman" pitchFamily="18" charset="0"/>
              </a:rPr>
              <a:t>Bề</a:t>
            </a:r>
            <a:r>
              <a:rPr lang="en-US" sz="2800" b="1" dirty="0">
                <a:solidFill>
                  <a:srgbClr val="FF0000"/>
                </a:solidFill>
                <a:latin typeface="UTM Avo" panose="02040603050506020204" pitchFamily="18" charset="0"/>
                <a:cs typeface="Times New Roman" pitchFamily="18" charset="0"/>
              </a:rPr>
              <a:t> </a:t>
            </a:r>
            <a:r>
              <a:rPr lang="en-US" sz="2800" b="1" dirty="0" err="1">
                <a:solidFill>
                  <a:srgbClr val="FF0000"/>
                </a:solidFill>
                <a:latin typeface="UTM Avo" panose="02040603050506020204" pitchFamily="18" charset="0"/>
                <a:cs typeface="Times New Roman" pitchFamily="18" charset="0"/>
              </a:rPr>
              <a:t>thế</a:t>
            </a:r>
            <a:r>
              <a:rPr lang="en-US" sz="2800" b="1" dirty="0">
                <a:solidFill>
                  <a:srgbClr val="FF0000"/>
                </a:solidFill>
                <a:latin typeface="UTM Avo" panose="02040603050506020204" pitchFamily="18" charset="0"/>
                <a:cs typeface="Times New Roman" pitchFamily="18" charset="0"/>
              </a:rPr>
              <a:t>:</a:t>
            </a:r>
          </a:p>
          <a:p>
            <a:pPr algn="ctr"/>
            <a:r>
              <a:rPr lang="en-US" sz="2800" b="1" dirty="0" err="1">
                <a:solidFill>
                  <a:srgbClr val="0000CC"/>
                </a:solidFill>
                <a:latin typeface="UTM Avo" panose="02040603050506020204" pitchFamily="18" charset="0"/>
                <a:cs typeface="Times New Roman" pitchFamily="18" charset="0"/>
              </a:rPr>
              <a:t>Có</a:t>
            </a:r>
            <a:r>
              <a:rPr lang="en-US" sz="2800" b="1" dirty="0">
                <a:solidFill>
                  <a:srgbClr val="0000CC"/>
                </a:solidFill>
                <a:latin typeface="UTM Avo" panose="02040603050506020204" pitchFamily="18" charset="0"/>
                <a:cs typeface="Times New Roman" pitchFamily="18" charset="0"/>
              </a:rPr>
              <a:t> </a:t>
            </a:r>
            <a:r>
              <a:rPr lang="en-US" sz="2800" b="1" dirty="0" err="1">
                <a:solidFill>
                  <a:srgbClr val="0000CC"/>
                </a:solidFill>
                <a:latin typeface="UTM Avo" panose="02040603050506020204" pitchFamily="18" charset="0"/>
                <a:cs typeface="Times New Roman" pitchFamily="18" charset="0"/>
              </a:rPr>
              <a:t>quy</a:t>
            </a:r>
            <a:r>
              <a:rPr lang="en-US" sz="2800" b="1" dirty="0">
                <a:solidFill>
                  <a:srgbClr val="0000CC"/>
                </a:solidFill>
                <a:latin typeface="UTM Avo" panose="02040603050506020204" pitchFamily="18" charset="0"/>
                <a:cs typeface="Times New Roman" pitchFamily="18" charset="0"/>
              </a:rPr>
              <a:t> </a:t>
            </a:r>
            <a:r>
              <a:rPr lang="en-US" sz="2800" b="1" dirty="0" err="1">
                <a:solidFill>
                  <a:srgbClr val="0000CC"/>
                </a:solidFill>
                <a:latin typeface="UTM Avo" panose="02040603050506020204" pitchFamily="18" charset="0"/>
                <a:cs typeface="Times New Roman" pitchFamily="18" charset="0"/>
              </a:rPr>
              <a:t>mô</a:t>
            </a:r>
            <a:r>
              <a:rPr lang="en-US" sz="2800" b="1" dirty="0">
                <a:solidFill>
                  <a:srgbClr val="0000CC"/>
                </a:solidFill>
                <a:latin typeface="UTM Avo" panose="02040603050506020204" pitchFamily="18" charset="0"/>
                <a:cs typeface="Times New Roman" pitchFamily="18" charset="0"/>
              </a:rPr>
              <a:t> </a:t>
            </a:r>
            <a:r>
              <a:rPr lang="en-US" sz="2800" b="1" dirty="0" err="1">
                <a:solidFill>
                  <a:srgbClr val="0000CC"/>
                </a:solidFill>
                <a:latin typeface="UTM Avo" panose="02040603050506020204" pitchFamily="18" charset="0"/>
                <a:cs typeface="Times New Roman" pitchFamily="18" charset="0"/>
              </a:rPr>
              <a:t>rộng</a:t>
            </a:r>
            <a:r>
              <a:rPr lang="en-US" sz="2800" b="1" dirty="0">
                <a:solidFill>
                  <a:srgbClr val="0000CC"/>
                </a:solidFill>
                <a:latin typeface="UTM Avo" panose="02040603050506020204" pitchFamily="18" charset="0"/>
                <a:cs typeface="Times New Roman" pitchFamily="18" charset="0"/>
              </a:rPr>
              <a:t> </a:t>
            </a:r>
            <a:r>
              <a:rPr lang="en-US" sz="2800" b="1" dirty="0" err="1">
                <a:solidFill>
                  <a:srgbClr val="0000CC"/>
                </a:solidFill>
                <a:latin typeface="UTM Avo" panose="02040603050506020204" pitchFamily="18" charset="0"/>
                <a:cs typeface="Times New Roman" pitchFamily="18" charset="0"/>
              </a:rPr>
              <a:t>lớn</a:t>
            </a:r>
            <a:r>
              <a:rPr lang="en-US" sz="2800" b="1" dirty="0">
                <a:solidFill>
                  <a:srgbClr val="0000CC"/>
                </a:solidFill>
                <a:latin typeface="UTM Avo" panose="02040603050506020204" pitchFamily="18" charset="0"/>
                <a:cs typeface="Times New Roman" pitchFamily="18" charset="0"/>
              </a:rPr>
              <a:t>.</a:t>
            </a:r>
          </a:p>
        </p:txBody>
      </p:sp>
      <p:sp>
        <p:nvSpPr>
          <p:cNvPr id="6" name="Hộp Văn bản 5">
            <a:extLst>
              <a:ext uri="{FF2B5EF4-FFF2-40B4-BE49-F238E27FC236}">
                <a16:creationId xmlns:a16="http://schemas.microsoft.com/office/drawing/2014/main" id="{54180520-0B72-B4EC-9D55-2D044AC88902}"/>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Giải nghĩa từ</a:t>
            </a:r>
          </a:p>
        </p:txBody>
      </p:sp>
      <p:sp>
        <p:nvSpPr>
          <p:cNvPr id="3" name="Rectangle 1">
            <a:extLst>
              <a:ext uri="{FF2B5EF4-FFF2-40B4-BE49-F238E27FC236}">
                <a16:creationId xmlns:a16="http://schemas.microsoft.com/office/drawing/2014/main" id="{8FC9F88C-A55B-962C-1C88-D2F09E08D241}"/>
              </a:ext>
            </a:extLst>
          </p:cNvPr>
          <p:cNvSpPr/>
          <p:nvPr/>
        </p:nvSpPr>
        <p:spPr>
          <a:xfrm>
            <a:off x="176436" y="2868363"/>
            <a:ext cx="11765280" cy="1384995"/>
          </a:xfrm>
          <a:prstGeom prst="rect">
            <a:avLst/>
          </a:prstGeom>
        </p:spPr>
        <p:txBody>
          <a:bodyPr wrap="square">
            <a:spAutoFit/>
          </a:bodyPr>
          <a:lstStyle/>
          <a:p>
            <a:pPr algn="ctr"/>
            <a:r>
              <a:rPr lang="en-US" sz="2800" b="1" dirty="0" err="1">
                <a:solidFill>
                  <a:srgbClr val="FF0000"/>
                </a:solidFill>
                <a:latin typeface="UTM Avo" panose="02040603050506020204" pitchFamily="18" charset="0"/>
                <a:cs typeface="Times New Roman" pitchFamily="18" charset="0"/>
              </a:rPr>
              <a:t>Già</a:t>
            </a:r>
            <a:r>
              <a:rPr lang="en-US" sz="2800" b="1" dirty="0">
                <a:solidFill>
                  <a:srgbClr val="FF0000"/>
                </a:solidFill>
                <a:latin typeface="UTM Avo" panose="02040603050506020204" pitchFamily="18" charset="0"/>
                <a:cs typeface="Times New Roman" pitchFamily="18" charset="0"/>
              </a:rPr>
              <a:t> </a:t>
            </a:r>
            <a:r>
              <a:rPr lang="en-US" sz="2800" b="1" dirty="0" err="1">
                <a:solidFill>
                  <a:srgbClr val="FF0000"/>
                </a:solidFill>
                <a:latin typeface="UTM Avo" panose="02040603050506020204" pitchFamily="18" charset="0"/>
                <a:cs typeface="Times New Roman" pitchFamily="18" charset="0"/>
              </a:rPr>
              <a:t>làng</a:t>
            </a:r>
            <a:r>
              <a:rPr lang="en-US" sz="2800" b="1" dirty="0">
                <a:solidFill>
                  <a:srgbClr val="FF0000"/>
                </a:solidFill>
                <a:latin typeface="UTM Avo" panose="02040603050506020204" pitchFamily="18" charset="0"/>
                <a:cs typeface="Times New Roman" pitchFamily="18" charset="0"/>
              </a:rPr>
              <a:t>: </a:t>
            </a:r>
          </a:p>
          <a:p>
            <a:pPr algn="ctr"/>
            <a:r>
              <a:rPr lang="en-US" sz="2800" b="1" dirty="0" err="1">
                <a:solidFill>
                  <a:schemeClr val="accent4">
                    <a:lumMod val="75000"/>
                  </a:schemeClr>
                </a:solidFill>
                <a:latin typeface="UTM Avo" panose="02040603050506020204" pitchFamily="18" charset="0"/>
                <a:cs typeface="Times New Roman" pitchFamily="18" charset="0"/>
              </a:rPr>
              <a:t>Người</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cao</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tuổi</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được</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dân</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làng</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cử</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ra</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để</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điều</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khiển</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công</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việc</a:t>
            </a:r>
            <a:r>
              <a:rPr lang="en-US" sz="2800" b="1" dirty="0">
                <a:solidFill>
                  <a:schemeClr val="accent4">
                    <a:lumMod val="75000"/>
                  </a:schemeClr>
                </a:solidFill>
                <a:latin typeface="UTM Avo" panose="02040603050506020204" pitchFamily="18" charset="0"/>
                <a:cs typeface="Times New Roman" pitchFamily="18" charset="0"/>
              </a:rPr>
              <a:t> </a:t>
            </a:r>
            <a:r>
              <a:rPr lang="en-US" sz="2800" b="1" dirty="0" err="1">
                <a:solidFill>
                  <a:schemeClr val="accent4">
                    <a:lumMod val="75000"/>
                  </a:schemeClr>
                </a:solidFill>
                <a:latin typeface="UTM Avo" panose="02040603050506020204" pitchFamily="18" charset="0"/>
                <a:cs typeface="Times New Roman" pitchFamily="18" charset="0"/>
              </a:rPr>
              <a:t>chung</a:t>
            </a:r>
            <a:r>
              <a:rPr lang="en-US" sz="2800" b="1" dirty="0">
                <a:solidFill>
                  <a:schemeClr val="accent4">
                    <a:lumMod val="75000"/>
                  </a:schemeClr>
                </a:solidFill>
                <a:latin typeface="UTM Avo" panose="02040603050506020204" pitchFamily="18" charset="0"/>
                <a:cs typeface="Times New Roman" pitchFamily="18" charset="0"/>
              </a:rPr>
              <a:t>.</a:t>
            </a:r>
          </a:p>
        </p:txBody>
      </p:sp>
      <p:sp>
        <p:nvSpPr>
          <p:cNvPr id="7" name="Rectangle 1">
            <a:extLst>
              <a:ext uri="{FF2B5EF4-FFF2-40B4-BE49-F238E27FC236}">
                <a16:creationId xmlns:a16="http://schemas.microsoft.com/office/drawing/2014/main" id="{0F245F7C-C379-4A5B-8832-142EBBCD1F35}"/>
              </a:ext>
            </a:extLst>
          </p:cNvPr>
          <p:cNvSpPr/>
          <p:nvPr/>
        </p:nvSpPr>
        <p:spPr>
          <a:xfrm>
            <a:off x="176436" y="4297704"/>
            <a:ext cx="12015563" cy="1384995"/>
          </a:xfrm>
          <a:prstGeom prst="rect">
            <a:avLst/>
          </a:prstGeom>
        </p:spPr>
        <p:txBody>
          <a:bodyPr wrap="square">
            <a:spAutoFit/>
          </a:bodyPr>
          <a:lstStyle/>
          <a:p>
            <a:pPr algn="ctr"/>
            <a:r>
              <a:rPr lang="en-US" sz="2800" b="1" dirty="0" err="1">
                <a:solidFill>
                  <a:srgbClr val="FF0000"/>
                </a:solidFill>
                <a:latin typeface="UTM Avo" panose="02040603050506020204" pitchFamily="18" charset="0"/>
                <a:cs typeface="Times New Roman" pitchFamily="18" charset="0"/>
              </a:rPr>
              <a:t>Vót</a:t>
            </a:r>
            <a:r>
              <a:rPr lang="en-US" sz="2800" b="1" dirty="0">
                <a:solidFill>
                  <a:srgbClr val="FF0000"/>
                </a:solidFill>
                <a:latin typeface="UTM Avo" panose="02040603050506020204" pitchFamily="18" charset="0"/>
                <a:cs typeface="Times New Roman" pitchFamily="18" charset="0"/>
              </a:rPr>
              <a:t>: </a:t>
            </a:r>
          </a:p>
          <a:p>
            <a:pPr algn="ctr"/>
            <a:r>
              <a:rPr lang="en-US" sz="2800" b="1" dirty="0" err="1">
                <a:solidFill>
                  <a:srgbClr val="CC00CC"/>
                </a:solidFill>
                <a:latin typeface="UTM Avo" panose="02040603050506020204" pitchFamily="18" charset="0"/>
                <a:cs typeface="Times New Roman" pitchFamily="18" charset="0"/>
              </a:rPr>
              <a:t>Đưa</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nhẹ</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lưỡi</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dao</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nhiều</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lần</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trên</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bề</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mặt</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làm</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cho</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thanh</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tre</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nứa</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nhẵn</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tròn</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hoặc</a:t>
            </a:r>
            <a:r>
              <a:rPr lang="en-US" sz="2800" b="1" dirty="0">
                <a:solidFill>
                  <a:srgbClr val="CC00CC"/>
                </a:solidFill>
                <a:latin typeface="UTM Avo" panose="02040603050506020204" pitchFamily="18" charset="0"/>
                <a:cs typeface="Times New Roman" pitchFamily="18" charset="0"/>
              </a:rPr>
              <a:t> </a:t>
            </a:r>
            <a:r>
              <a:rPr lang="en-US" sz="2800" b="1" dirty="0" err="1">
                <a:solidFill>
                  <a:srgbClr val="CC00CC"/>
                </a:solidFill>
                <a:latin typeface="UTM Avo" panose="02040603050506020204" pitchFamily="18" charset="0"/>
                <a:cs typeface="Times New Roman" pitchFamily="18" charset="0"/>
              </a:rPr>
              <a:t>nhọn</a:t>
            </a:r>
            <a:r>
              <a:rPr lang="en-US" sz="2800" b="1" dirty="0">
                <a:solidFill>
                  <a:srgbClr val="CC00CC"/>
                </a:solidFill>
                <a:latin typeface="UTM Avo" panose="02040603050506020204" pitchFamily="18" charset="0"/>
                <a:cs typeface="Times New Roman" pitchFamily="18" charset="0"/>
              </a:rPr>
              <a:t>.</a:t>
            </a:r>
          </a:p>
        </p:txBody>
      </p:sp>
      <p:sp>
        <p:nvSpPr>
          <p:cNvPr id="10" name="Rectangle 1">
            <a:extLst>
              <a:ext uri="{FF2B5EF4-FFF2-40B4-BE49-F238E27FC236}">
                <a16:creationId xmlns:a16="http://schemas.microsoft.com/office/drawing/2014/main" id="{303642C7-4C5B-C070-CD3C-40D693CBA1B3}"/>
              </a:ext>
            </a:extLst>
          </p:cNvPr>
          <p:cNvSpPr/>
          <p:nvPr/>
        </p:nvSpPr>
        <p:spPr>
          <a:xfrm>
            <a:off x="176436" y="5727045"/>
            <a:ext cx="12015563" cy="954107"/>
          </a:xfrm>
          <a:prstGeom prst="rect">
            <a:avLst/>
          </a:prstGeom>
        </p:spPr>
        <p:txBody>
          <a:bodyPr wrap="square">
            <a:spAutoFit/>
          </a:bodyPr>
          <a:lstStyle/>
          <a:p>
            <a:pPr algn="ctr"/>
            <a:r>
              <a:rPr lang="en-US" sz="2800" b="1" dirty="0">
                <a:solidFill>
                  <a:srgbClr val="FF0000"/>
                </a:solidFill>
                <a:latin typeface="UTM Avo" panose="02040603050506020204" pitchFamily="18" charset="0"/>
                <a:cs typeface="Times New Roman" pitchFamily="18" charset="0"/>
              </a:rPr>
              <a:t>Nan: </a:t>
            </a:r>
          </a:p>
          <a:p>
            <a:pPr algn="ctr"/>
            <a:r>
              <a:rPr lang="en-US" sz="2800" b="1" dirty="0">
                <a:ln>
                  <a:solidFill>
                    <a:schemeClr val="tx1"/>
                  </a:solidFill>
                </a:ln>
                <a:solidFill>
                  <a:srgbClr val="FFFF00"/>
                </a:solidFill>
                <a:latin typeface="UTM Avo" panose="02040603050506020204" pitchFamily="18" charset="0"/>
                <a:cs typeface="Times New Roman" pitchFamily="18" charset="0"/>
              </a:rPr>
              <a:t>Thanh </a:t>
            </a:r>
            <a:r>
              <a:rPr lang="en-US" sz="2800" b="1" dirty="0" err="1">
                <a:ln>
                  <a:solidFill>
                    <a:schemeClr val="tx1"/>
                  </a:solidFill>
                </a:ln>
                <a:solidFill>
                  <a:srgbClr val="FFFF00"/>
                </a:solidFill>
                <a:latin typeface="UTM Avo" panose="02040603050506020204" pitchFamily="18" charset="0"/>
                <a:cs typeface="Times New Roman" pitchFamily="18" charset="0"/>
              </a:rPr>
              <a:t>tre</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nứa</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mỏng</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dùng</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để</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đan</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ghép</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thành</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đồ</a:t>
            </a:r>
            <a:r>
              <a:rPr lang="en-US" sz="2800" b="1" dirty="0">
                <a:ln>
                  <a:solidFill>
                    <a:schemeClr val="tx1"/>
                  </a:solidFill>
                </a:ln>
                <a:solidFill>
                  <a:srgbClr val="FFFF00"/>
                </a:solidFill>
                <a:latin typeface="UTM Avo" panose="02040603050506020204" pitchFamily="18" charset="0"/>
                <a:cs typeface="Times New Roman" pitchFamily="18" charset="0"/>
              </a:rPr>
              <a:t> </a:t>
            </a:r>
            <a:r>
              <a:rPr lang="en-US" sz="2800" b="1" dirty="0" err="1">
                <a:ln>
                  <a:solidFill>
                    <a:schemeClr val="tx1"/>
                  </a:solidFill>
                </a:ln>
                <a:solidFill>
                  <a:srgbClr val="FFFF00"/>
                </a:solidFill>
                <a:latin typeface="UTM Avo" panose="02040603050506020204" pitchFamily="18" charset="0"/>
                <a:cs typeface="Times New Roman" pitchFamily="18" charset="0"/>
              </a:rPr>
              <a:t>vật</a:t>
            </a:r>
            <a:r>
              <a:rPr lang="en-US" sz="2800" b="1" dirty="0">
                <a:ln>
                  <a:solidFill>
                    <a:schemeClr val="tx1"/>
                  </a:solidFill>
                </a:ln>
                <a:solidFill>
                  <a:srgbClr val="FFFF00"/>
                </a:solidFill>
                <a:latin typeface="UTM Avo" panose="02040603050506020204" pitchFamily="18" charset="0"/>
                <a:cs typeface="Times New Roman" pitchFamily="18" charset="0"/>
              </a:rPr>
              <a:t>.</a:t>
            </a:r>
          </a:p>
        </p:txBody>
      </p:sp>
    </p:spTree>
    <p:extLst>
      <p:ext uri="{BB962C8B-B14F-4D97-AF65-F5344CB8AC3E}">
        <p14:creationId xmlns:p14="http://schemas.microsoft.com/office/powerpoint/2010/main" val="25097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left)">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left)">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wipe(left)">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wipe(left)">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wipe(left)">
                                      <p:cBhvr>
                                        <p:cTn id="54" dur="500"/>
                                        <p:tgtEl>
                                          <p:spTgt spid="1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animEffect transition="in" filter="wipe(left)">
                                      <p:cBhvr>
                                        <p:cTn id="5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8" name="Nhóm 7">
            <a:extLst>
              <a:ext uri="{FF2B5EF4-FFF2-40B4-BE49-F238E27FC236}">
                <a16:creationId xmlns:a16="http://schemas.microsoft.com/office/drawing/2014/main" id="{DA85B745-961D-D71E-9C25-D52A02917BD2}"/>
              </a:ext>
            </a:extLst>
          </p:cNvPr>
          <p:cNvGrpSpPr/>
          <p:nvPr/>
        </p:nvGrpSpPr>
        <p:grpSpPr>
          <a:xfrm>
            <a:off x="11489" y="6108609"/>
            <a:ext cx="3872997" cy="713772"/>
            <a:chOff x="508724" y="6144228"/>
            <a:chExt cx="3872997" cy="713772"/>
          </a:xfrm>
        </p:grpSpPr>
        <p:sp>
          <p:nvSpPr>
            <p:cNvPr id="9" name="Hình chữ nhật: Góc Tròn 8">
              <a:extLst>
                <a:ext uri="{FF2B5EF4-FFF2-40B4-BE49-F238E27FC236}">
                  <a16:creationId xmlns:a16="http://schemas.microsoft.com/office/drawing/2014/main" id="{05AAC43C-C3A3-A1EC-8E9D-A93181003FC5}"/>
                </a:ext>
              </a:extLst>
            </p:cNvPr>
            <p:cNvSpPr/>
            <p:nvPr/>
          </p:nvSpPr>
          <p:spPr>
            <a:xfrm>
              <a:off x="548471" y="6177626"/>
              <a:ext cx="383325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id="{01DDE3B8-9802-451E-DE8C-1DE42F3CEBCE}"/>
                </a:ext>
              </a:extLst>
            </p:cNvPr>
            <p:cNvGrpSpPr/>
            <p:nvPr/>
          </p:nvGrpSpPr>
          <p:grpSpPr>
            <a:xfrm>
              <a:off x="508724" y="6144228"/>
              <a:ext cx="713772" cy="713772"/>
              <a:chOff x="508724" y="6144228"/>
              <a:chExt cx="713772" cy="713772"/>
            </a:xfrm>
          </p:grpSpPr>
          <p:sp>
            <p:nvSpPr>
              <p:cNvPr id="11" name="Hình Bầu dục 10">
                <a:extLst>
                  <a:ext uri="{FF2B5EF4-FFF2-40B4-BE49-F238E27FC236}">
                    <a16:creationId xmlns:a16="http://schemas.microsoft.com/office/drawing/2014/main" id="{F2B026A3-2584-3C8F-CD42-4A705D786CB8}"/>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a16="http://schemas.microsoft.com/office/drawing/2014/main" id="{A480294F-5B9D-E260-1A12-0D52A4F42915}"/>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5</a:t>
                </a:r>
              </a:p>
            </p:txBody>
          </p:sp>
        </p:grpSp>
      </p:grpSp>
      <p:sp>
        <p:nvSpPr>
          <p:cNvPr id="13" name="Hộp Văn bản 12">
            <a:extLst>
              <a:ext uri="{FF2B5EF4-FFF2-40B4-BE49-F238E27FC236}">
                <a16:creationId xmlns:a16="http://schemas.microsoft.com/office/drawing/2014/main" id="{54DEFF62-5726-1E4F-7A3A-AE927CF4DA9A}"/>
              </a:ext>
            </a:extLst>
          </p:cNvPr>
          <p:cNvSpPr txBox="1"/>
          <p:nvPr/>
        </p:nvSpPr>
        <p:spPr>
          <a:xfrm>
            <a:off x="709527" y="6204313"/>
            <a:ext cx="3428959"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Luyện đọc nhóm</a:t>
            </a:r>
          </a:p>
        </p:txBody>
      </p:sp>
    </p:spTree>
    <p:extLst>
      <p:ext uri="{BB962C8B-B14F-4D97-AF65-F5344CB8AC3E}">
        <p14:creationId xmlns:p14="http://schemas.microsoft.com/office/powerpoint/2010/main" val="137067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529" y="1261684"/>
            <a:ext cx="6248942" cy="4334632"/>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B0957E7-B397-E4FD-D69C-DF854142B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79" y="828476"/>
            <a:ext cx="5716441" cy="5201047"/>
          </a:xfrm>
          <a:prstGeom prst="rect">
            <a:avLst/>
          </a:prstGeom>
        </p:spPr>
      </p:pic>
    </p:spTree>
    <p:extLst>
      <p:ext uri="{BB962C8B-B14F-4D97-AF65-F5344CB8AC3E}">
        <p14:creationId xmlns:p14="http://schemas.microsoft.com/office/powerpoint/2010/main" val="280064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 name="Nhóm 1">
            <a:extLst>
              <a:ext uri="{FF2B5EF4-FFF2-40B4-BE49-F238E27FC236}">
                <a16:creationId xmlns:a16="http://schemas.microsoft.com/office/drawing/2014/main" id="{2E3F9B14-ED42-F866-2959-D37E9A3193BA}"/>
              </a:ext>
            </a:extLst>
          </p:cNvPr>
          <p:cNvGrpSpPr/>
          <p:nvPr/>
        </p:nvGrpSpPr>
        <p:grpSpPr>
          <a:xfrm>
            <a:off x="60434" y="6116783"/>
            <a:ext cx="3304230" cy="713772"/>
            <a:chOff x="508724" y="6144228"/>
            <a:chExt cx="3304230" cy="713772"/>
          </a:xfrm>
        </p:grpSpPr>
        <p:sp>
          <p:nvSpPr>
            <p:cNvPr id="3" name="Hình chữ nhật: Góc Tròn 2">
              <a:extLst>
                <a:ext uri="{FF2B5EF4-FFF2-40B4-BE49-F238E27FC236}">
                  <a16:creationId xmlns:a16="http://schemas.microsoft.com/office/drawing/2014/main" id="{00D149A9-9372-45F3-BE68-9D26715441A1}"/>
                </a:ext>
              </a:extLst>
            </p:cNvPr>
            <p:cNvSpPr/>
            <p:nvPr/>
          </p:nvSpPr>
          <p:spPr>
            <a:xfrm>
              <a:off x="548471" y="6177626"/>
              <a:ext cx="32644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4900B9B7-BA93-909E-A177-B9F45DA788F9}"/>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7446D3CE-0385-96BA-D387-AEBD3FB735FC}"/>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CBAB33D3-533E-F536-4DED-812977E290AD}"/>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6</a:t>
                </a:r>
              </a:p>
            </p:txBody>
          </p:sp>
        </p:grpSp>
      </p:grpSp>
      <p:sp>
        <p:nvSpPr>
          <p:cNvPr id="18" name="Hộp Văn bản 16">
            <a:extLst>
              <a:ext uri="{FF2B5EF4-FFF2-40B4-BE49-F238E27FC236}">
                <a16:creationId xmlns:a16="http://schemas.microsoft.com/office/drawing/2014/main" id="{0A031AA6-CFD9-D055-90F0-C57725D17CB3}"/>
              </a:ext>
            </a:extLst>
          </p:cNvPr>
          <p:cNvSpPr txBox="1"/>
          <p:nvPr/>
        </p:nvSpPr>
        <p:spPr>
          <a:xfrm>
            <a:off x="758473" y="6212487"/>
            <a:ext cx="2682392"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Đọc toàn bài</a:t>
            </a:r>
          </a:p>
        </p:txBody>
      </p:sp>
    </p:spTree>
    <p:extLst>
      <p:ext uri="{BB962C8B-B14F-4D97-AF65-F5344CB8AC3E}">
        <p14:creationId xmlns:p14="http://schemas.microsoft.com/office/powerpoint/2010/main" val="102697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5842108-84D1-4E33-E2FC-9CF0E0A61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362" y="1259357"/>
            <a:ext cx="6323276" cy="4339286"/>
          </a:xfrm>
          <a:prstGeom prst="rect">
            <a:avLst/>
          </a:prstGeom>
        </p:spPr>
      </p:pic>
    </p:spTree>
    <p:extLst>
      <p:ext uri="{BB962C8B-B14F-4D97-AF65-F5344CB8AC3E}">
        <p14:creationId xmlns:p14="http://schemas.microsoft.com/office/powerpoint/2010/main" val="413806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215085" y="903272"/>
            <a:ext cx="10151415" cy="646331"/>
          </a:xfrm>
          <a:prstGeom prst="rect">
            <a:avLst/>
          </a:prstGeom>
          <a:noFill/>
        </p:spPr>
        <p:txBody>
          <a:bodyPr wrap="square" rtlCol="0">
            <a:spAutoFit/>
          </a:bodyPr>
          <a:lstStyle/>
          <a:p>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b="1" dirty="0" err="1">
                <a:latin typeface="AvantGarde" panose="00000400000000000000" pitchFamily="2" charset="0"/>
                <a:ea typeface="AvantGarde" panose="00000400000000000000" pitchFamily="2" charset="0"/>
                <a:cs typeface="AvantGarde" panose="00000400000000000000" pitchFamily="2" charset="0"/>
              </a:rPr>
              <a:t>Nhà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rông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có</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những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đặc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điểm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gì</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nổi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bật</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sp>
        <p:nvSpPr>
          <p:cNvPr id="12" name="Rectangle 40">
            <a:extLst>
              <a:ext uri="{FF2B5EF4-FFF2-40B4-BE49-F238E27FC236}">
                <a16:creationId xmlns:a16="http://schemas.microsoft.com/office/drawing/2014/main" id="{E13365B2-A696-39D8-1118-D3FC71D0972D}"/>
              </a:ext>
            </a:extLst>
          </p:cNvPr>
          <p:cNvSpPr/>
          <p:nvPr/>
        </p:nvSpPr>
        <p:spPr>
          <a:xfrm>
            <a:off x="331607" y="2216506"/>
            <a:ext cx="6235853" cy="3079626"/>
          </a:xfrm>
          <a:prstGeom prst="rect">
            <a:avLst/>
          </a:prstGeom>
        </p:spPr>
        <p:txBody>
          <a:bodyPr wrap="square">
            <a:spAutoFit/>
          </a:bodyPr>
          <a:lstStyle/>
          <a:p>
            <a:pPr>
              <a:lnSpc>
                <a:spcPct val="110000"/>
              </a:lnSpc>
            </a:pPr>
            <a:r>
              <a:rPr lang="nl-NL"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Quy mô: </a:t>
            </a:r>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Lớn, cao, đẹp nhất trong làng.</a:t>
            </a:r>
            <a:endPar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p>
            <a:pPr>
              <a:lnSpc>
                <a:spcPct val="110000"/>
              </a:lnSpc>
            </a:pPr>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Vật liệu: </a:t>
            </a:r>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Làm bằng gỗ tốt, kết hợp chất liệu tre nứa và lợp cỏ tranh</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15" name="Picture 6" descr="Nhà Rông Tây Nguyên - Những điều kỳ thú về nhà rông ở Tây Nguyên">
            <a:extLst>
              <a:ext uri="{FF2B5EF4-FFF2-40B4-BE49-F238E27FC236}">
                <a16:creationId xmlns:a16="http://schemas.microsoft.com/office/drawing/2014/main" id="{3B3014A8-E8A2-677B-A03E-2064F66EEE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785" r="-2" b="2654"/>
          <a:stretch/>
        </p:blipFill>
        <p:spPr bwMode="auto">
          <a:xfrm>
            <a:off x="6567460" y="1988492"/>
            <a:ext cx="5414853" cy="3966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255800"/>
            <a:ext cx="10151415" cy="646331"/>
          </a:xfrm>
          <a:prstGeom prst="rect">
            <a:avLst/>
          </a:prstGeom>
          <a:noFill/>
        </p:spPr>
        <p:txBody>
          <a:bodyPr wrap="square" rtlCol="0">
            <a:spAutoFit/>
          </a:bodyPr>
          <a:lstStyle/>
          <a:p>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dirty="0" err="1">
                <a:latin typeface="AvantGarde" panose="00000400000000000000" pitchFamily="2" charset="0"/>
                <a:ea typeface="AvantGarde" panose="00000400000000000000" pitchFamily="2" charset="0"/>
                <a:cs typeface="AvantGarde" panose="00000400000000000000" pitchFamily="2" charset="0"/>
              </a:rPr>
              <a:t>Nhà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rông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được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dùng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làm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gì</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sp>
        <p:nvSpPr>
          <p:cNvPr id="2" name="Rectangle 40">
            <a:extLst>
              <a:ext uri="{FF2B5EF4-FFF2-40B4-BE49-F238E27FC236}">
                <a16:creationId xmlns:a16="http://schemas.microsoft.com/office/drawing/2014/main" id="{53991AC5-D470-0FAF-6F86-A4ED052A1764}"/>
              </a:ext>
            </a:extLst>
          </p:cNvPr>
          <p:cNvSpPr/>
          <p:nvPr/>
        </p:nvSpPr>
        <p:spPr>
          <a:xfrm>
            <a:off x="930058" y="2379929"/>
            <a:ext cx="10614242" cy="2862322"/>
          </a:xfrm>
          <a:prstGeom prst="rect">
            <a:avLst/>
          </a:prstGeom>
        </p:spPr>
        <p:txBody>
          <a:bodyPr wrap="square">
            <a:spAutoFit/>
          </a:bodyPr>
          <a:lstStyle/>
          <a:p>
            <a:pPr algn="just"/>
            <a:r>
              <a:rPr lang="nl-NL"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Để đón tiếp khách đến làng, nơi già làng bàn việc chung. Nơi đàn ông ngồi trò chuyện, vót nan, đan nát. Là chỗ ngủ của con trai từ thiếu niên cho đến khi lấy vợ. Là nơi tổ chức những lễ cúng.</a:t>
            </a:r>
            <a:endParaRPr lang="en-US" sz="3600"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9904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439661" y="1046071"/>
            <a:ext cx="11312678" cy="1200329"/>
          </a:xfrm>
          <a:prstGeom prst="rect">
            <a:avLst/>
          </a:prstGeom>
          <a:noFill/>
        </p:spPr>
        <p:txBody>
          <a:bodyPr wrap="square" rtlCol="0">
            <a:spAutoFit/>
          </a:bodyPr>
          <a:lstStyle/>
          <a:p>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3. </a:t>
            </a:r>
            <a:r>
              <a:rPr lang="en-US" sz="3600" b="1" dirty="0" err="1">
                <a:latin typeface="AvantGarde" panose="00000400000000000000" pitchFamily="2" charset="0"/>
                <a:ea typeface="AvantGarde" panose="00000400000000000000" pitchFamily="2" charset="0"/>
                <a:cs typeface="AvantGarde" panose="00000400000000000000" pitchFamily="2" charset="0"/>
              </a:rPr>
              <a:t>Vì</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sao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có</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nói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rông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hiện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tài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năng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tinh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thần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cộng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đồng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của</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người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dân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Tây</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Nguyên</a:t>
            </a:r>
            <a:r>
              <a:rPr lang="en-US" sz="3600" b="1" dirty="0">
                <a:latin typeface="AvantGarde" panose="00000400000000000000" pitchFamily="2" charset="0"/>
                <a:ea typeface="AvantGarde" panose="00000400000000000000" pitchFamily="2" charset="0"/>
                <a:cs typeface="AvantGarde" panose="00000400000000000000" pitchFamily="2" charset="0"/>
              </a:rPr>
              <a:t>?</a:t>
            </a:r>
            <a:endParaRPr lang="en-US" sz="3600" b="1" dirty="0">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11">
            <a:extLst>
              <a:ext uri="{FF2B5EF4-FFF2-40B4-BE49-F238E27FC236}">
                <a16:creationId xmlns:a16="http://schemas.microsoft.com/office/drawing/2014/main" id="{D39D09C3-A4F3-E45E-3C90-6827C20D5A9C}"/>
              </a:ext>
            </a:extLst>
          </p:cNvPr>
          <p:cNvSpPr/>
          <p:nvPr/>
        </p:nvSpPr>
        <p:spPr>
          <a:xfrm>
            <a:off x="439661" y="2406640"/>
            <a:ext cx="11312678" cy="3416320"/>
          </a:xfrm>
          <a:prstGeom prst="rect">
            <a:avLst/>
          </a:prstGeom>
        </p:spPr>
        <p:txBody>
          <a:bodyPr wrap="square">
            <a:spAutoFit/>
          </a:bodyPr>
          <a:lstStyle/>
          <a:p>
            <a:pPr algn="just"/>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Có</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thể</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nói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rông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nơi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thể</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tài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năng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tinh</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thần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cộng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đồng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người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dân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Tây</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Nguyên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vì</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Dân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cùng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nhau</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làm</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rông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càng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lớn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có</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nhiều</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người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tài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giỏi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thì</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rông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càng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bề</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thế</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khang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trang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Mỗi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khi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nói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đến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Tây</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Nguyên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người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ta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thường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nhắc</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đến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rông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34784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CA6FEBCB-77D7-5EB1-2D13-C6A562E811F4}"/>
              </a:ext>
            </a:extLst>
          </p:cNvPr>
          <p:cNvGrpSpPr/>
          <p:nvPr/>
        </p:nvGrpSpPr>
        <p:grpSpPr>
          <a:xfrm>
            <a:off x="1922799" y="1283265"/>
            <a:ext cx="8773438" cy="4563537"/>
            <a:chOff x="6418599" y="4636134"/>
            <a:chExt cx="8773438" cy="4563537"/>
          </a:xfrm>
        </p:grpSpPr>
        <p:pic>
          <p:nvPicPr>
            <p:cNvPr id="4" name="Picture 16" descr="Frame Border Transparent PNG Gold Image​ | Gallery Yopriceville -  High-Quality Images and Transparent… | Clip art frames borders, Frame  border design, Frame clipart">
              <a:extLst>
                <a:ext uri="{FF2B5EF4-FFF2-40B4-BE49-F238E27FC236}">
                  <a16:creationId xmlns:a16="http://schemas.microsoft.com/office/drawing/2014/main" id="{114F0A3A-DA61-2E69-D921-F821B393A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49" y="2531184"/>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611219AF-786E-F931-F781-1B479ADF395E}"/>
                </a:ext>
              </a:extLst>
            </p:cNvPr>
            <p:cNvSpPr/>
            <p:nvPr/>
          </p:nvSpPr>
          <p:spPr>
            <a:xfrm>
              <a:off x="7190934" y="5426908"/>
              <a:ext cx="7228766" cy="3170099"/>
            </a:xfrm>
            <a:prstGeom prst="rect">
              <a:avLst/>
            </a:prstGeom>
          </p:spPr>
          <p:txBody>
            <a:bodyPr wrap="square">
              <a:spAutoFit/>
            </a:bodyPr>
            <a:lstStyle/>
            <a:p>
              <a:pPr algn="just">
                <a:spcAft>
                  <a:spcPts val="800"/>
                </a:spcAft>
              </a:pPr>
              <a:r>
                <a:rPr lang="en-US" sz="4000" b="1" i="1" dirty="0">
                  <a:solidFill>
                    <a:schemeClr val="accent4">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nl-NL" sz="4000" b="1" i="1" dirty="0">
                  <a:solidFill>
                    <a:schemeClr val="accent4">
                      <a:lumMod val="75000"/>
                    </a:schemeClr>
                  </a:solidFill>
                  <a:latin typeface="AvantGarde" panose="00000400000000000000" pitchFamily="2" charset="0"/>
                  <a:ea typeface="AvantGarde" panose="00000400000000000000" pitchFamily="2" charset="0"/>
                  <a:cs typeface="AvantGarde" panose="00000400000000000000" pitchFamily="2" charset="0"/>
                </a:rPr>
                <a:t>Tả đặc điểm của nhà rông ở Tây nguyên và những sinh hoạt cộng đồng của người Tây nguyên gắn với nhà rông.</a:t>
              </a:r>
              <a:r>
                <a:rPr lang="en-US" sz="4000" b="1" i="1" dirty="0">
                  <a:solidFill>
                    <a:schemeClr val="accent4">
                      <a:lumMod val="75000"/>
                    </a:schemeClr>
                  </a:solidFill>
                  <a:latin typeface="AvantGarde" panose="00000400000000000000" pitchFamily="2" charset="0"/>
                  <a:ea typeface="AvantGarde" panose="00000400000000000000" pitchFamily="2" charset="0"/>
                  <a:cs typeface="AvantGarde" panose="00000400000000000000" pitchFamily="2" charset="0"/>
                </a:rPr>
                <a:t>.</a:t>
              </a:r>
              <a:endParaRPr lang="en-US" sz="4000" b="1" dirty="0">
                <a:solidFill>
                  <a:schemeClr val="accent4">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pic>
        <p:nvPicPr>
          <p:cNvPr id="7" name="Hình ảnh 6" descr="Ảnh có chứa người máy&#10;&#10;Mô tả được tạo tự động">
            <a:extLst>
              <a:ext uri="{FF2B5EF4-FFF2-40B4-BE49-F238E27FC236}">
                <a16:creationId xmlns:a16="http://schemas.microsoft.com/office/drawing/2014/main" id="{EDEF2854-40D2-E193-517C-434EE4D10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33" y="2942103"/>
            <a:ext cx="3383314" cy="3683911"/>
          </a:xfrm>
          <a:prstGeom prst="rect">
            <a:avLst/>
          </a:prstGeom>
        </p:spPr>
      </p:pic>
      <p:grpSp>
        <p:nvGrpSpPr>
          <p:cNvPr id="9" name="Nhóm 8">
            <a:extLst>
              <a:ext uri="{FF2B5EF4-FFF2-40B4-BE49-F238E27FC236}">
                <a16:creationId xmlns:a16="http://schemas.microsoft.com/office/drawing/2014/main" id="{D01F23DD-DD35-EFE4-AC37-14C50EF2ED7D}"/>
              </a:ext>
            </a:extLst>
          </p:cNvPr>
          <p:cNvGrpSpPr/>
          <p:nvPr/>
        </p:nvGrpSpPr>
        <p:grpSpPr>
          <a:xfrm>
            <a:off x="3870911" y="456668"/>
            <a:ext cx="4450178" cy="980968"/>
            <a:chOff x="4659099" y="302297"/>
            <a:chExt cx="3300838" cy="1572163"/>
          </a:xfrm>
        </p:grpSpPr>
        <p:sp>
          <p:nvSpPr>
            <p:cNvPr id="2" name="Rectangle 41">
              <a:extLst>
                <a:ext uri="{FF2B5EF4-FFF2-40B4-BE49-F238E27FC236}">
                  <a16:creationId xmlns:a16="http://schemas.microsoft.com/office/drawing/2014/main" id="{17EC02BA-8FD3-1663-F8DD-7402BF9F01D0}"/>
                </a:ext>
              </a:extLst>
            </p:cNvPr>
            <p:cNvSpPr/>
            <p:nvPr/>
          </p:nvSpPr>
          <p:spPr>
            <a:xfrm>
              <a:off x="4659099" y="304800"/>
              <a:ext cx="3300838" cy="1569660"/>
            </a:xfrm>
            <a:prstGeom prst="rect">
              <a:avLst/>
            </a:prstGeom>
          </p:spPr>
          <p:txBody>
            <a:bodyPr wrap="square">
              <a:spAutoFit/>
            </a:bodyPr>
            <a:lstStyle/>
            <a:p>
              <a:pPr algn="ctr"/>
              <a:r>
                <a:rPr lang="en-US" sz="4800" b="1">
                  <a:ln w="190500">
                    <a:solidFill>
                      <a:schemeClr val="accent4">
                        <a:lumMod val="50000"/>
                      </a:schemeClr>
                    </a:solidFill>
                  </a:ln>
                  <a:solidFill>
                    <a:schemeClr val="accent4">
                      <a:lumMod val="75000"/>
                      <a:alpha val="96000"/>
                    </a:schemeClr>
                  </a:solidFill>
                  <a:latin typeface="AvantGarde" panose="00000400000000000000" pitchFamily="2" charset="0"/>
                  <a:ea typeface="AvantGarde" panose="00000400000000000000" pitchFamily="2" charset="0"/>
                  <a:cs typeface="AvantGarde" panose="00000400000000000000" pitchFamily="2" charset="0"/>
                </a:rPr>
                <a:t>NỘI DUNG</a:t>
              </a:r>
            </a:p>
          </p:txBody>
        </p:sp>
        <p:sp>
          <p:nvSpPr>
            <p:cNvPr id="8" name="Rectangle 41">
              <a:extLst>
                <a:ext uri="{FF2B5EF4-FFF2-40B4-BE49-F238E27FC236}">
                  <a16:creationId xmlns:a16="http://schemas.microsoft.com/office/drawing/2014/main" id="{4925F14A-E539-3AA7-D737-8958F649E939}"/>
                </a:ext>
              </a:extLst>
            </p:cNvPr>
            <p:cNvSpPr/>
            <p:nvPr/>
          </p:nvSpPr>
          <p:spPr>
            <a:xfrm>
              <a:off x="4659099" y="302297"/>
              <a:ext cx="3300838" cy="1569660"/>
            </a:xfrm>
            <a:prstGeom prst="rect">
              <a:avLst/>
            </a:prstGeom>
          </p:spPr>
          <p:txBody>
            <a:bodyPr wrap="square">
              <a:spAutoFit/>
            </a:bodyPr>
            <a:lstStyle/>
            <a:p>
              <a:pPr algn="ctr"/>
              <a:r>
                <a:rPr lang="en-US" sz="4800" b="1">
                  <a:solidFill>
                    <a:schemeClr val="bg1"/>
                  </a:solidFill>
                  <a:latin typeface="AvantGarde" panose="00000400000000000000" pitchFamily="2" charset="0"/>
                  <a:ea typeface="AvantGarde" panose="00000400000000000000" pitchFamily="2" charset="0"/>
                  <a:cs typeface="AvantGarde" panose="00000400000000000000" pitchFamily="2" charset="0"/>
                </a:rPr>
                <a:t>NỘI DUNG</a:t>
              </a:r>
            </a:p>
          </p:txBody>
        </p:sp>
      </p:grpSp>
    </p:spTree>
    <p:extLst>
      <p:ext uri="{BB962C8B-B14F-4D97-AF65-F5344CB8AC3E}">
        <p14:creationId xmlns:p14="http://schemas.microsoft.com/office/powerpoint/2010/main" val="36324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69" y="1259357"/>
            <a:ext cx="6248461" cy="4339286"/>
          </a:xfrm>
          <a:prstGeom prst="rect">
            <a:avLst/>
          </a:prstGeom>
        </p:spPr>
      </p:pic>
    </p:spTree>
    <p:extLst>
      <p:ext uri="{BB962C8B-B14F-4D97-AF65-F5344CB8AC3E}">
        <p14:creationId xmlns:p14="http://schemas.microsoft.com/office/powerpoint/2010/main" val="29546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1">
            <a:extLst>
              <a:ext uri="{FF2B5EF4-FFF2-40B4-BE49-F238E27FC236}">
                <a16:creationId xmlns:a16="http://schemas.microsoft.com/office/drawing/2014/main" id="{C2B1D587-23BE-BE30-F838-2D0311B34901}"/>
              </a:ext>
            </a:extLst>
          </p:cNvPr>
          <p:cNvSpPr txBox="1"/>
          <p:nvPr/>
        </p:nvSpPr>
        <p:spPr>
          <a:xfrm>
            <a:off x="305083" y="483222"/>
            <a:ext cx="11581833" cy="1200329"/>
          </a:xfrm>
          <a:prstGeom prst="rect">
            <a:avLst/>
          </a:prstGeom>
          <a:noFill/>
        </p:spPr>
        <p:txBody>
          <a:bodyPr wrap="square" rtlCol="0">
            <a:spAutoFit/>
          </a:bodyPr>
          <a:lstStyle/>
          <a:p>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b="1" dirty="0" err="1">
                <a:latin typeface="AvantGarde" panose="00000400000000000000" pitchFamily="2" charset="0"/>
                <a:ea typeface="AvantGarde" panose="00000400000000000000" pitchFamily="2" charset="0"/>
                <a:cs typeface="AvantGarde" panose="00000400000000000000" pitchFamily="2" charset="0"/>
              </a:rPr>
              <a:t>Xếp</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các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từ</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ngữ</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sau</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thành</a:t>
            </a:r>
            <a:r>
              <a:rPr lang="en-US" sz="3600" b="1" dirty="0">
                <a:latin typeface="AvantGarde" panose="00000400000000000000" pitchFamily="2" charset="0"/>
                <a:ea typeface="AvantGarde" panose="00000400000000000000" pitchFamily="2" charset="0"/>
                <a:cs typeface="AvantGarde" panose="00000400000000000000" pitchFamily="2" charset="0"/>
              </a:rPr>
              <a:t> 2 </a:t>
            </a:r>
            <a:r>
              <a:rPr lang="en-US" sz="3600" b="1" dirty="0" err="1">
                <a:latin typeface="AvantGarde" panose="00000400000000000000" pitchFamily="2" charset="0"/>
                <a:ea typeface="AvantGarde" panose="00000400000000000000" pitchFamily="2" charset="0"/>
                <a:cs typeface="AvantGarde" panose="00000400000000000000" pitchFamily="2" charset="0"/>
              </a:rPr>
              <a:t>cặp</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từ</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ngữ</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có</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nghĩa</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giống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nhau</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sp>
        <p:nvSpPr>
          <p:cNvPr id="44" name="a">
            <a:extLst>
              <a:ext uri="{FF2B5EF4-FFF2-40B4-BE49-F238E27FC236}">
                <a16:creationId xmlns:a16="http://schemas.microsoft.com/office/drawing/2014/main" id="{A2AAC549-3E11-4C57-3BBC-D787BDD04805}"/>
              </a:ext>
            </a:extLst>
          </p:cNvPr>
          <p:cNvSpPr/>
          <p:nvPr/>
        </p:nvSpPr>
        <p:spPr>
          <a:xfrm>
            <a:off x="655320" y="2064551"/>
            <a:ext cx="4892040" cy="892009"/>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	a)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thiếu</a:t>
            </a:r>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nhi</a:t>
            </a:r>
            <a:endPar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5" name="b">
            <a:extLst>
              <a:ext uri="{FF2B5EF4-FFF2-40B4-BE49-F238E27FC236}">
                <a16:creationId xmlns:a16="http://schemas.microsoft.com/office/drawing/2014/main" id="{0B0762D7-2560-F3F5-5F77-40D270CE2FA0}"/>
              </a:ext>
            </a:extLst>
          </p:cNvPr>
          <p:cNvSpPr/>
          <p:nvPr/>
        </p:nvSpPr>
        <p:spPr>
          <a:xfrm>
            <a:off x="655320" y="3264880"/>
            <a:ext cx="4892040" cy="892009"/>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	b)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trai</a:t>
            </a:r>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tráng</a:t>
            </a:r>
            <a:endPar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6" name="c">
            <a:extLst>
              <a:ext uri="{FF2B5EF4-FFF2-40B4-BE49-F238E27FC236}">
                <a16:creationId xmlns:a16="http://schemas.microsoft.com/office/drawing/2014/main" id="{8CA0B168-CCDB-F612-D707-2D7C4C578F92}"/>
              </a:ext>
            </a:extLst>
          </p:cNvPr>
          <p:cNvSpPr/>
          <p:nvPr/>
        </p:nvSpPr>
        <p:spPr>
          <a:xfrm>
            <a:off x="655320" y="4465209"/>
            <a:ext cx="4892040" cy="892009"/>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	c)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tập</a:t>
            </a:r>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quán</a:t>
            </a:r>
            <a:endPar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7" name="1)">
            <a:extLst>
              <a:ext uri="{FF2B5EF4-FFF2-40B4-BE49-F238E27FC236}">
                <a16:creationId xmlns:a16="http://schemas.microsoft.com/office/drawing/2014/main" id="{BD9111D6-F50C-57B5-7475-D0278C4475E7}"/>
              </a:ext>
            </a:extLst>
          </p:cNvPr>
          <p:cNvSpPr/>
          <p:nvPr/>
        </p:nvSpPr>
        <p:spPr>
          <a:xfrm>
            <a:off x="6827520" y="2064551"/>
            <a:ext cx="4892040" cy="892009"/>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1)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thói</a:t>
            </a:r>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quen</a:t>
            </a:r>
            <a:endPar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8" name="2)">
            <a:extLst>
              <a:ext uri="{FF2B5EF4-FFF2-40B4-BE49-F238E27FC236}">
                <a16:creationId xmlns:a16="http://schemas.microsoft.com/office/drawing/2014/main" id="{EA19CDD4-310A-66C6-5145-58E6C70693EF}"/>
              </a:ext>
            </a:extLst>
          </p:cNvPr>
          <p:cNvSpPr/>
          <p:nvPr/>
        </p:nvSpPr>
        <p:spPr>
          <a:xfrm>
            <a:off x="6827520" y="3264880"/>
            <a:ext cx="4892040" cy="892009"/>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2)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trẻ</a:t>
            </a:r>
            <a:r>
              <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40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em</a:t>
            </a:r>
            <a:endParaRPr lang="en-US" sz="4000"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9" name="3)">
            <a:extLst>
              <a:ext uri="{FF2B5EF4-FFF2-40B4-BE49-F238E27FC236}">
                <a16:creationId xmlns:a16="http://schemas.microsoft.com/office/drawing/2014/main" id="{641856C0-6438-B79A-4C3F-B300A674FEFC}"/>
              </a:ext>
            </a:extLst>
          </p:cNvPr>
          <p:cNvSpPr/>
          <p:nvPr/>
        </p:nvSpPr>
        <p:spPr>
          <a:xfrm>
            <a:off x="6827520" y="4465209"/>
            <a:ext cx="4892040" cy="892009"/>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vantGarde" panose="00000400000000000000" pitchFamily="2" charset="0"/>
                <a:ea typeface="AvantGarde" panose="00000400000000000000" pitchFamily="2" charset="0"/>
                <a:cs typeface="AvantGarde" panose="00000400000000000000" pitchFamily="2" charset="0"/>
              </a:rPr>
              <a:t>3) </a:t>
            </a:r>
            <a:r>
              <a:rPr lang="en-US" sz="36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nam</a:t>
            </a:r>
            <a:r>
              <a:rPr lang="en-US" sz="360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36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thanh</a:t>
            </a:r>
            <a:r>
              <a:rPr lang="en-US" sz="360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360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niên</a:t>
            </a:r>
            <a:endParaRPr lang="en-US" sz="3600"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cxnSp>
        <p:nvCxnSpPr>
          <p:cNvPr id="50" name="mt a">
            <a:extLst>
              <a:ext uri="{FF2B5EF4-FFF2-40B4-BE49-F238E27FC236}">
                <a16:creationId xmlns:a16="http://schemas.microsoft.com/office/drawing/2014/main" id="{A44BFC06-F811-599B-DA04-71B1AB39BC27}"/>
              </a:ext>
            </a:extLst>
          </p:cNvPr>
          <p:cNvCxnSpPr>
            <a:stCxn id="44" idx="3"/>
            <a:endCxn id="48" idx="1"/>
          </p:cNvCxnSpPr>
          <p:nvPr/>
        </p:nvCxnSpPr>
        <p:spPr>
          <a:xfrm>
            <a:off x="5547360" y="2510556"/>
            <a:ext cx="1280160" cy="120032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mt b">
            <a:extLst>
              <a:ext uri="{FF2B5EF4-FFF2-40B4-BE49-F238E27FC236}">
                <a16:creationId xmlns:a16="http://schemas.microsoft.com/office/drawing/2014/main" id="{D664068C-A797-C5B2-3B3B-38CFAC1C7817}"/>
              </a:ext>
            </a:extLst>
          </p:cNvPr>
          <p:cNvCxnSpPr/>
          <p:nvPr/>
        </p:nvCxnSpPr>
        <p:spPr>
          <a:xfrm>
            <a:off x="5547360" y="3742341"/>
            <a:ext cx="1280160" cy="120032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mt c">
            <a:extLst>
              <a:ext uri="{FF2B5EF4-FFF2-40B4-BE49-F238E27FC236}">
                <a16:creationId xmlns:a16="http://schemas.microsoft.com/office/drawing/2014/main" id="{9F3FD6FC-DF39-ACF2-0C91-DC040CF6565D}"/>
              </a:ext>
            </a:extLst>
          </p:cNvPr>
          <p:cNvCxnSpPr>
            <a:cxnSpLocks/>
            <a:endCxn id="47" idx="1"/>
          </p:cNvCxnSpPr>
          <p:nvPr/>
        </p:nvCxnSpPr>
        <p:spPr>
          <a:xfrm flipV="1">
            <a:off x="5547360" y="2510556"/>
            <a:ext cx="1280160" cy="246357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8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randombar(horizontal)">
                                      <p:cBhvr>
                                        <p:cTn id="19" dur="500"/>
                                        <p:tgtEl>
                                          <p:spTgt spid="4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randombar(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4"/>
                    </p:tgtEl>
                  </p:cond>
                </p:stCondLst>
                <p:endSync evt="end" delay="0">
                  <p:rtn val="all"/>
                </p:endSync>
                <p:childTnLst>
                  <p:par>
                    <p:cTn id="24" fill="hold">
                      <p:stCondLst>
                        <p:cond delay="0"/>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childTnLst>
                          </p:cTn>
                        </p:par>
                      </p:childTnLst>
                    </p:cTn>
                  </p:par>
                </p:childTnLst>
              </p:cTn>
              <p:nextCondLst>
                <p:cond evt="onClick" delay="0">
                  <p:tgtEl>
                    <p:spTgt spid="44"/>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down)">
                                      <p:cBhvr>
                                        <p:cTn id="34" dur="500"/>
                                        <p:tgtEl>
                                          <p:spTgt spid="52"/>
                                        </p:tgtEl>
                                      </p:cBhvr>
                                    </p:animEffect>
                                  </p:childTnLst>
                                </p:cTn>
                              </p:par>
                            </p:childTnLst>
                          </p:cTn>
                        </p:par>
                      </p:childTnLst>
                    </p:cTn>
                  </p:par>
                </p:childTnLst>
              </p:cTn>
              <p:nextCondLst>
                <p:cond evt="onClick" delay="0">
                  <p:tgtEl>
                    <p:spTgt spid="46"/>
                  </p:tgtEl>
                </p:cond>
              </p:nextCondLst>
            </p:seq>
            <p:seq concurrent="1" nextAc="seek">
              <p:cTn id="35" restart="whenNotActive" fill="hold" evtFilter="cancelBubble" nodeType="interactiveSeq">
                <p:stCondLst>
                  <p:cond evt="onClick" delay="0">
                    <p:tgtEl>
                      <p:spTgt spid="4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49"/>
                    </p:tgtEl>
                  </p:cond>
                </p:stCondLst>
                <p:endSync evt="end" delay="0">
                  <p:rtn val="all"/>
                </p:endSync>
                <p:childTnLst>
                  <p:par>
                    <p:cTn id="42" fill="hold">
                      <p:stCondLst>
                        <p:cond delay="0"/>
                      </p:stCondLst>
                      <p:childTnLst>
                        <p:par>
                          <p:cTn id="43" fill="hold">
                            <p:stCondLst>
                              <p:cond delay="0"/>
                            </p:stCondLst>
                            <p:childTnLst>
                              <p:par>
                                <p:cTn id="44" presetID="22" presetClass="entr" presetSubtype="8"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childTnLst>
                    </p:cTn>
                  </p:par>
                </p:childTnLst>
              </p:cTn>
              <p:nextCondLst>
                <p:cond evt="onClick" delay="0">
                  <p:tgtEl>
                    <p:spTgt spid="49"/>
                  </p:tgtEl>
                </p:cond>
              </p:nextCondLst>
            </p:seq>
            <p:seq concurrent="1" nextAc="seek">
              <p:cTn id="47" restart="whenNotActive" fill="hold" evtFilter="cancelBubble" nodeType="interactiveSeq">
                <p:stCondLst>
                  <p:cond evt="onClick" delay="0">
                    <p:tgtEl>
                      <p:spTgt spid="47"/>
                    </p:tgtEl>
                  </p:cond>
                </p:stCondLst>
                <p:endSync evt="end" delay="0">
                  <p:rtn val="all"/>
                </p:endSync>
                <p:childTnLst>
                  <p:par>
                    <p:cTn id="48" fill="hold">
                      <p:stCondLst>
                        <p:cond delay="0"/>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down)">
                                      <p:cBhvr>
                                        <p:cTn id="52" dur="500"/>
                                        <p:tgtEl>
                                          <p:spTgt spid="52"/>
                                        </p:tgtEl>
                                      </p:cBhvr>
                                    </p:animEffect>
                                  </p:childTnLst>
                                </p:cTn>
                              </p:par>
                            </p:childTnLst>
                          </p:cTn>
                        </p:par>
                      </p:childTnLst>
                    </p:cTn>
                  </p:par>
                </p:childTnLst>
              </p:cTn>
              <p:nextCondLst>
                <p:cond evt="onClick" delay="0">
                  <p:tgtEl>
                    <p:spTgt spid="47"/>
                  </p:tgtEl>
                </p:cond>
              </p:nextCondLst>
            </p:seq>
            <p:seq concurrent="1" nextAc="seek">
              <p:cTn id="53" restart="whenNotActive" fill="hold" evtFilter="cancelBubble" nodeType="interactiveSeq">
                <p:stCondLst>
                  <p:cond evt="onClick" delay="0">
                    <p:tgtEl>
                      <p:spTgt spid="45"/>
                    </p:tgtEl>
                  </p:cond>
                </p:stCondLst>
                <p:endSync evt="end" delay="0">
                  <p:rtn val="all"/>
                </p:endSync>
                <p:childTnLst>
                  <p:par>
                    <p:cTn id="54" fill="hold">
                      <p:stCondLst>
                        <p:cond delay="0"/>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500"/>
                                        <p:tgtEl>
                                          <p:spTgt spid="51"/>
                                        </p:tgtEl>
                                      </p:cBhvr>
                                    </p:animEffect>
                                  </p:childTnLst>
                                </p:cTn>
                              </p:par>
                            </p:childTnLst>
                          </p:cTn>
                        </p:par>
                      </p:childTnLst>
                    </p:cTn>
                  </p:par>
                </p:childTnLst>
              </p:cTn>
              <p:nextCondLst>
                <p:cond evt="onClick" delay="0">
                  <p:tgtEl>
                    <p:spTgt spid="45"/>
                  </p:tgtEl>
                </p:cond>
              </p:nextCondLst>
            </p:seq>
          </p:childTnLst>
        </p:cTn>
      </p:par>
    </p:tnLst>
    <p:bldLst>
      <p:bldP spid="44" grpId="0" animBg="1"/>
      <p:bldP spid="45" grpId="0" animBg="1"/>
      <p:bldP spid="46" grpId="0" animBg="1"/>
      <p:bldP spid="47" grpId="0" animBg="1"/>
      <p:bldP spid="48"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9439DDA-53BA-6E37-AD97-088541DBBCD6}"/>
              </a:ext>
            </a:extLst>
          </p:cNvPr>
          <p:cNvGrpSpPr/>
          <p:nvPr/>
        </p:nvGrpSpPr>
        <p:grpSpPr>
          <a:xfrm>
            <a:off x="159659" y="3112065"/>
            <a:ext cx="5067773" cy="1889229"/>
            <a:chOff x="159659" y="3173025"/>
            <a:chExt cx="5067773" cy="1889229"/>
          </a:xfrm>
        </p:grpSpPr>
        <p:sp>
          <p:nvSpPr>
            <p:cNvPr id="39" name="TextBox 38">
              <a:extLst>
                <a:ext uri="{FF2B5EF4-FFF2-40B4-BE49-F238E27FC236}">
                  <a16:creationId xmlns:a16="http://schemas.microsoft.com/office/drawing/2014/main" id="{A98FDD51-949D-9110-91A5-11C703A87B0F}"/>
                </a:ext>
              </a:extLst>
            </p:cNvPr>
            <p:cNvSpPr txBox="1"/>
            <p:nvPr/>
          </p:nvSpPr>
          <p:spPr>
            <a:xfrm>
              <a:off x="159659" y="4600589"/>
              <a:ext cx="5067773" cy="461665"/>
            </a:xfrm>
            <a:prstGeom prst="rect">
              <a:avLst/>
            </a:prstGeom>
            <a:solidFill>
              <a:srgbClr val="FFFFFF"/>
            </a:solidFill>
          </p:spPr>
          <p:txBody>
            <a:bodyPr wrap="square" rtlCol="0">
              <a:spAutoFit/>
            </a:bodyPr>
            <a:lstStyle/>
            <a:p>
              <a:pPr algn="ctr"/>
              <a:r>
                <a:rPr lang="en-US" sz="2400" b="1" dirty="0" err="1">
                  <a:latin typeface="AvantGarde" panose="00000400000000000000" pitchFamily="2" charset="0"/>
                  <a:ea typeface="AvantGarde" panose="00000400000000000000" pitchFamily="2" charset="0"/>
                  <a:cs typeface="AvantGarde" panose="00000400000000000000" pitchFamily="2" charset="0"/>
                </a:rPr>
                <a:t>Vườn</a:t>
              </a:r>
              <a:r>
                <a:rPr lang="en-US" sz="2400" b="1" dirty="0">
                  <a:latin typeface="AvantGarde" panose="00000400000000000000" pitchFamily="2" charset="0"/>
                  <a:ea typeface="AvantGarde" panose="00000400000000000000" pitchFamily="2" charset="0"/>
                  <a:cs typeface="AvantGarde" panose="00000400000000000000" pitchFamily="2" charset="0"/>
                </a:rPr>
                <a:t> </a:t>
              </a:r>
              <a:r>
                <a:rPr lang="en-US" sz="2400" b="1" dirty="0" err="1">
                  <a:latin typeface="AvantGarde" panose="00000400000000000000" pitchFamily="2" charset="0"/>
                  <a:ea typeface="AvantGarde" panose="00000400000000000000" pitchFamily="2" charset="0"/>
                  <a:cs typeface="AvantGarde" panose="00000400000000000000" pitchFamily="2" charset="0"/>
                </a:rPr>
                <a:t>quốc</a:t>
              </a:r>
              <a:r>
                <a:rPr lang="en-US" sz="2400" b="1" dirty="0">
                  <a:latin typeface="AvantGarde" panose="00000400000000000000" pitchFamily="2" charset="0"/>
                  <a:ea typeface="AvantGarde" panose="00000400000000000000" pitchFamily="2" charset="0"/>
                  <a:cs typeface="AvantGarde" panose="00000400000000000000" pitchFamily="2" charset="0"/>
                </a:rPr>
                <a:t> </a:t>
              </a:r>
              <a:r>
                <a:rPr lang="en-US" sz="2400" b="1" dirty="0" err="1">
                  <a:latin typeface="AvantGarde" panose="00000400000000000000" pitchFamily="2" charset="0"/>
                  <a:ea typeface="AvantGarde" panose="00000400000000000000" pitchFamily="2" charset="0"/>
                  <a:cs typeface="AvantGarde" panose="00000400000000000000" pitchFamily="2" charset="0"/>
                </a:rPr>
                <a:t>gia</a:t>
              </a:r>
              <a:r>
                <a:rPr lang="en-US" sz="2400" b="1" dirty="0">
                  <a:latin typeface="AvantGarde" panose="00000400000000000000" pitchFamily="2" charset="0"/>
                  <a:ea typeface="AvantGarde" panose="00000400000000000000" pitchFamily="2" charset="0"/>
                  <a:cs typeface="AvantGarde" panose="00000400000000000000" pitchFamily="2" charset="0"/>
                </a:rPr>
                <a:t> </a:t>
              </a:r>
              <a:r>
                <a:rPr lang="en-US" sz="2400" b="1" dirty="0" err="1">
                  <a:latin typeface="AvantGarde" panose="00000400000000000000" pitchFamily="2" charset="0"/>
                  <a:ea typeface="AvantGarde" panose="00000400000000000000" pitchFamily="2" charset="0"/>
                  <a:cs typeface="AvantGarde" panose="00000400000000000000" pitchFamily="2" charset="0"/>
                </a:rPr>
                <a:t>Chư</a:t>
              </a:r>
              <a:r>
                <a:rPr lang="en-US" sz="2400" b="1" dirty="0">
                  <a:latin typeface="AvantGarde" panose="00000400000000000000" pitchFamily="2" charset="0"/>
                  <a:ea typeface="AvantGarde" panose="00000400000000000000" pitchFamily="2" charset="0"/>
                  <a:cs typeface="AvantGarde" panose="00000400000000000000" pitchFamily="2" charset="0"/>
                </a:rPr>
                <a:t> Mom Ray</a:t>
              </a:r>
            </a:p>
          </p:txBody>
        </p:sp>
        <p:pic>
          <p:nvPicPr>
            <p:cNvPr id="33" name="Picture 32" descr="Graphical user interface, text, application&#10;&#10;Description automatically generated">
              <a:extLst>
                <a:ext uri="{FF2B5EF4-FFF2-40B4-BE49-F238E27FC236}">
                  <a16:creationId xmlns:a16="http://schemas.microsoft.com/office/drawing/2014/main" id="{2908D0BC-FE36-244B-D4A5-6A6F31258A32}"/>
                </a:ext>
              </a:extLst>
            </p:cNvPr>
            <p:cNvPicPr>
              <a:picLocks noChangeAspect="1"/>
            </p:cNvPicPr>
            <p:nvPr/>
          </p:nvPicPr>
          <p:blipFill rotWithShape="1">
            <a:blip r:embed="rId4">
              <a:extLst>
                <a:ext uri="{28A0092B-C50C-407E-A947-70E740481C1C}">
                  <a14:useLocalDpi xmlns:a14="http://schemas.microsoft.com/office/drawing/2010/main" val="0"/>
                </a:ext>
              </a:extLst>
            </a:blip>
            <a:srcRect l="38924" t="51032" r="34379" b="15536"/>
            <a:stretch/>
          </p:blipFill>
          <p:spPr>
            <a:xfrm>
              <a:off x="1155888" y="3173025"/>
              <a:ext cx="2893271" cy="1518782"/>
            </a:xfrm>
            <a:prstGeom prst="roundRect">
              <a:avLst>
                <a:gd name="adj" fmla="val 38380"/>
              </a:avLst>
            </a:prstGeom>
          </p:spPr>
        </p:pic>
      </p:grpSp>
      <p:sp>
        <p:nvSpPr>
          <p:cNvPr id="2" name="TextBox 11">
            <a:extLst>
              <a:ext uri="{FF2B5EF4-FFF2-40B4-BE49-F238E27FC236}">
                <a16:creationId xmlns:a16="http://schemas.microsoft.com/office/drawing/2014/main" id="{6383D06F-8057-6BE8-D20D-61F1A530526A}"/>
              </a:ext>
            </a:extLst>
          </p:cNvPr>
          <p:cNvSpPr txBox="1"/>
          <p:nvPr/>
        </p:nvSpPr>
        <p:spPr>
          <a:xfrm>
            <a:off x="305083" y="483222"/>
            <a:ext cx="11581833" cy="1200329"/>
          </a:xfrm>
          <a:prstGeom prst="rect">
            <a:avLst/>
          </a:prstGeom>
          <a:noFill/>
        </p:spPr>
        <p:txBody>
          <a:bodyPr wrap="square" rtlCol="0">
            <a:spAutoFit/>
          </a:bodyPr>
          <a:lstStyle/>
          <a:p>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dirty="0" err="1">
                <a:latin typeface="AvantGarde" panose="00000400000000000000" pitchFamily="2" charset="0"/>
                <a:ea typeface="AvantGarde" panose="00000400000000000000" pitchFamily="2" charset="0"/>
                <a:cs typeface="AvantGarde" panose="00000400000000000000" pitchFamily="2" charset="0"/>
              </a:rPr>
              <a:t>Em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cần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đặt</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dấu</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hai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chấm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những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chố</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nào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trong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các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câu</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sau</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sp>
        <p:nvSpPr>
          <p:cNvPr id="30" name="TextBox 29">
            <a:extLst>
              <a:ext uri="{FF2B5EF4-FFF2-40B4-BE49-F238E27FC236}">
                <a16:creationId xmlns:a16="http://schemas.microsoft.com/office/drawing/2014/main" id="{E217854D-259B-653D-2D85-FD8F718AF8F1}"/>
              </a:ext>
            </a:extLst>
          </p:cNvPr>
          <p:cNvSpPr txBox="1"/>
          <p:nvPr/>
        </p:nvSpPr>
        <p:spPr>
          <a:xfrm>
            <a:off x="159659" y="1679565"/>
            <a:ext cx="7905818" cy="1569660"/>
          </a:xfrm>
          <a:prstGeom prst="rect">
            <a:avLst/>
          </a:prstGeom>
          <a:noFill/>
        </p:spPr>
        <p:txBody>
          <a:bodyPr wrap="square" rtlCol="0">
            <a:spAutoFit/>
          </a:bodyPr>
          <a:lstStyle/>
          <a:p>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Tây</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nguyên</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là</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nơi</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chung</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sống</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của</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nhiều</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dân</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tộc</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anh</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em</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Gia-rai, Ê-</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đê</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Ba-</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na</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Xơ-đăng</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Mnông</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31" name="TextBox 30">
            <a:extLst>
              <a:ext uri="{FF2B5EF4-FFF2-40B4-BE49-F238E27FC236}">
                <a16:creationId xmlns:a16="http://schemas.microsoft.com/office/drawing/2014/main" id="{21A6C018-4C20-67E8-3AF5-49EF3FFFA86C}"/>
              </a:ext>
            </a:extLst>
          </p:cNvPr>
          <p:cNvSpPr txBox="1"/>
          <p:nvPr/>
        </p:nvSpPr>
        <p:spPr>
          <a:xfrm>
            <a:off x="5158154" y="3067927"/>
            <a:ext cx="7033846" cy="1569660"/>
          </a:xfrm>
          <a:prstGeom prst="rect">
            <a:avLst/>
          </a:prstGeom>
          <a:noFill/>
        </p:spPr>
        <p:txBody>
          <a:bodyPr wrap="square" rtlCol="0">
            <a:spAutoFit/>
          </a:bodyPr>
          <a:lstStyle/>
          <a:p>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Tây</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Nguyên</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có</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những</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cảnh</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đẹp</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nổi</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tiếng</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hồ</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Lắk</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thác</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Pren</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vườn</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quốc</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gia</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Chư</a:t>
            </a: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Mom Ray, ...</a:t>
            </a:r>
          </a:p>
        </p:txBody>
      </p:sp>
      <p:sp>
        <p:nvSpPr>
          <p:cNvPr id="32" name="TextBox 31">
            <a:extLst>
              <a:ext uri="{FF2B5EF4-FFF2-40B4-BE49-F238E27FC236}">
                <a16:creationId xmlns:a16="http://schemas.microsoft.com/office/drawing/2014/main" id="{5FE683AC-7D57-8E1D-A40D-F2BAC835CF39}"/>
              </a:ext>
            </a:extLst>
          </p:cNvPr>
          <p:cNvSpPr txBox="1"/>
          <p:nvPr/>
        </p:nvSpPr>
        <p:spPr>
          <a:xfrm>
            <a:off x="159659" y="4931834"/>
            <a:ext cx="8222885" cy="1569660"/>
          </a:xfrm>
          <a:prstGeom prst="rect">
            <a:avLst/>
          </a:prstGeom>
          <a:noFill/>
        </p:spPr>
        <p:txBody>
          <a:bodyPr wrap="square" rtlCol="0">
            <a:spAutoFit/>
          </a:bodyPr>
          <a:lstStyle/>
          <a:p>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c)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Tây</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Nguyên</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trồng</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nhiều</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loại</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cây</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công</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nghiệp</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cây</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ăn</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quả</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cà</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phê</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hồ</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tiêu</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cao</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su</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điều</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chanh</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leo</a:t>
            </a:r>
            <a:r>
              <a:rPr lang="en-US" sz="32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p>
        </p:txBody>
      </p:sp>
      <p:grpSp>
        <p:nvGrpSpPr>
          <p:cNvPr id="38" name="Group 37">
            <a:extLst>
              <a:ext uri="{FF2B5EF4-FFF2-40B4-BE49-F238E27FC236}">
                <a16:creationId xmlns:a16="http://schemas.microsoft.com/office/drawing/2014/main" id="{C53C2D06-52BB-83F8-8582-71ED1EF3ED12}"/>
              </a:ext>
            </a:extLst>
          </p:cNvPr>
          <p:cNvGrpSpPr/>
          <p:nvPr/>
        </p:nvGrpSpPr>
        <p:grpSpPr>
          <a:xfrm>
            <a:off x="8529561" y="1083386"/>
            <a:ext cx="2893271" cy="2015021"/>
            <a:chOff x="8529561" y="1083386"/>
            <a:chExt cx="2893271" cy="2015021"/>
          </a:xfrm>
        </p:grpSpPr>
        <p:pic>
          <p:nvPicPr>
            <p:cNvPr id="29" name="Picture 28" descr="Graphical user interface, text, application&#10;&#10;Description automatically generated">
              <a:extLst>
                <a:ext uri="{FF2B5EF4-FFF2-40B4-BE49-F238E27FC236}">
                  <a16:creationId xmlns:a16="http://schemas.microsoft.com/office/drawing/2014/main" id="{326B465C-9654-47DD-22DE-170C87E7E2D1}"/>
                </a:ext>
              </a:extLst>
            </p:cNvPr>
            <p:cNvPicPr>
              <a:picLocks noChangeAspect="1"/>
            </p:cNvPicPr>
            <p:nvPr/>
          </p:nvPicPr>
          <p:blipFill rotWithShape="1">
            <a:blip r:embed="rId4">
              <a:extLst>
                <a:ext uri="{28A0092B-C50C-407E-A947-70E740481C1C}">
                  <a14:useLocalDpi xmlns:a14="http://schemas.microsoft.com/office/drawing/2010/main" val="0"/>
                </a:ext>
              </a:extLst>
            </a:blip>
            <a:srcRect l="10096" t="46323" r="63207" b="20245"/>
            <a:stretch/>
          </p:blipFill>
          <p:spPr>
            <a:xfrm>
              <a:off x="8529561" y="1083386"/>
              <a:ext cx="2893271" cy="1690294"/>
            </a:xfrm>
            <a:prstGeom prst="roundRect">
              <a:avLst>
                <a:gd name="adj" fmla="val 38380"/>
              </a:avLst>
            </a:prstGeom>
          </p:spPr>
        </p:pic>
        <p:sp>
          <p:nvSpPr>
            <p:cNvPr id="35" name="TextBox 34">
              <a:extLst>
                <a:ext uri="{FF2B5EF4-FFF2-40B4-BE49-F238E27FC236}">
                  <a16:creationId xmlns:a16="http://schemas.microsoft.com/office/drawing/2014/main" id="{A24D8540-3DD8-8681-4B26-5C4BAFD022EF}"/>
                </a:ext>
              </a:extLst>
            </p:cNvPr>
            <p:cNvSpPr txBox="1"/>
            <p:nvPr/>
          </p:nvSpPr>
          <p:spPr>
            <a:xfrm>
              <a:off x="8848436" y="2636742"/>
              <a:ext cx="2255520" cy="461665"/>
            </a:xfrm>
            <a:prstGeom prst="rect">
              <a:avLst/>
            </a:prstGeom>
            <a:noFill/>
          </p:spPr>
          <p:txBody>
            <a:bodyPr wrap="square" rtlCol="0">
              <a:spAutoFit/>
            </a:bodyPr>
            <a:lstStyle/>
            <a:p>
              <a:pPr algn="ctr"/>
              <a:r>
                <a:rPr lang="en-US" sz="2400" b="1" dirty="0" err="1">
                  <a:latin typeface="AvantGarde" panose="00000400000000000000" pitchFamily="2" charset="0"/>
                  <a:ea typeface="AvantGarde" panose="00000400000000000000" pitchFamily="2" charset="0"/>
                  <a:cs typeface="AvantGarde" panose="00000400000000000000" pitchFamily="2" charset="0"/>
                </a:rPr>
                <a:t>Thác</a:t>
              </a:r>
              <a:r>
                <a:rPr lang="en-US" sz="2400" b="1" dirty="0">
                  <a:latin typeface="AvantGarde" panose="00000400000000000000" pitchFamily="2" charset="0"/>
                  <a:ea typeface="AvantGarde" panose="00000400000000000000" pitchFamily="2" charset="0"/>
                  <a:cs typeface="AvantGarde" panose="00000400000000000000" pitchFamily="2" charset="0"/>
                </a:rPr>
                <a:t> </a:t>
              </a:r>
              <a:r>
                <a:rPr lang="en-US" sz="2400" b="1" dirty="0" err="1">
                  <a:latin typeface="AvantGarde" panose="00000400000000000000" pitchFamily="2" charset="0"/>
                  <a:ea typeface="AvantGarde" panose="00000400000000000000" pitchFamily="2" charset="0"/>
                  <a:cs typeface="AvantGarde" panose="00000400000000000000" pitchFamily="2" charset="0"/>
                </a:rPr>
                <a:t>Pren</a:t>
              </a:r>
              <a:endParaRPr lang="en-US" sz="2400" b="1" dirty="0">
                <a:latin typeface="AvantGarde" panose="00000400000000000000" pitchFamily="2" charset="0"/>
                <a:ea typeface="AvantGarde" panose="00000400000000000000" pitchFamily="2" charset="0"/>
                <a:cs typeface="AvantGarde" panose="00000400000000000000" pitchFamily="2" charset="0"/>
              </a:endParaRPr>
            </a:p>
          </p:txBody>
        </p:sp>
      </p:grpSp>
      <p:grpSp>
        <p:nvGrpSpPr>
          <p:cNvPr id="41" name="Group 40">
            <a:extLst>
              <a:ext uri="{FF2B5EF4-FFF2-40B4-BE49-F238E27FC236}">
                <a16:creationId xmlns:a16="http://schemas.microsoft.com/office/drawing/2014/main" id="{BF1703C6-CB63-B3F6-7162-662C71C20858}"/>
              </a:ext>
            </a:extLst>
          </p:cNvPr>
          <p:cNvGrpSpPr/>
          <p:nvPr/>
        </p:nvGrpSpPr>
        <p:grpSpPr>
          <a:xfrm>
            <a:off x="8675077" y="4550073"/>
            <a:ext cx="2893271" cy="1933555"/>
            <a:chOff x="8675077" y="4550073"/>
            <a:chExt cx="2893271" cy="1933555"/>
          </a:xfrm>
        </p:grpSpPr>
        <p:pic>
          <p:nvPicPr>
            <p:cNvPr id="34" name="Picture 33" descr="Graphical user interface, text, application&#10;&#10;Description automatically generated">
              <a:extLst>
                <a:ext uri="{FF2B5EF4-FFF2-40B4-BE49-F238E27FC236}">
                  <a16:creationId xmlns:a16="http://schemas.microsoft.com/office/drawing/2014/main" id="{BF1CF823-A9E0-8189-D526-F736AB4FBD25}"/>
                </a:ext>
              </a:extLst>
            </p:cNvPr>
            <p:cNvPicPr>
              <a:picLocks noChangeAspect="1"/>
            </p:cNvPicPr>
            <p:nvPr/>
          </p:nvPicPr>
          <p:blipFill rotWithShape="1">
            <a:blip r:embed="rId4">
              <a:extLst>
                <a:ext uri="{28A0092B-C50C-407E-A947-70E740481C1C}">
                  <a14:useLocalDpi xmlns:a14="http://schemas.microsoft.com/office/drawing/2010/main" val="0"/>
                </a:ext>
              </a:extLst>
            </a:blip>
            <a:srcRect l="67325" t="54139" r="5978" b="13461"/>
            <a:stretch/>
          </p:blipFill>
          <p:spPr>
            <a:xfrm>
              <a:off x="8675077" y="4550073"/>
              <a:ext cx="2893271" cy="1471890"/>
            </a:xfrm>
            <a:prstGeom prst="roundRect">
              <a:avLst>
                <a:gd name="adj" fmla="val 50000"/>
              </a:avLst>
            </a:prstGeom>
          </p:spPr>
        </p:pic>
        <p:sp>
          <p:nvSpPr>
            <p:cNvPr id="40" name="TextBox 39">
              <a:extLst>
                <a:ext uri="{FF2B5EF4-FFF2-40B4-BE49-F238E27FC236}">
                  <a16:creationId xmlns:a16="http://schemas.microsoft.com/office/drawing/2014/main" id="{2B509BC8-CC08-B524-9523-F9EBF1DCB8C2}"/>
                </a:ext>
              </a:extLst>
            </p:cNvPr>
            <p:cNvSpPr txBox="1"/>
            <p:nvPr/>
          </p:nvSpPr>
          <p:spPr>
            <a:xfrm>
              <a:off x="9385574" y="6021963"/>
              <a:ext cx="1472276" cy="461665"/>
            </a:xfrm>
            <a:prstGeom prst="rect">
              <a:avLst/>
            </a:prstGeom>
            <a:solidFill>
              <a:srgbClr val="FFFFFF">
                <a:alpha val="50196"/>
              </a:srgbClr>
            </a:solidFill>
          </p:spPr>
          <p:txBody>
            <a:bodyPr wrap="square" rtlCol="0">
              <a:spAutoFit/>
            </a:bodyPr>
            <a:lstStyle/>
            <a:p>
              <a:pPr algn="ctr"/>
              <a:r>
                <a:rPr lang="en-US" sz="2400" b="1" dirty="0" err="1">
                  <a:latin typeface="AvantGarde" panose="00000400000000000000" pitchFamily="2" charset="0"/>
                  <a:ea typeface="AvantGarde" panose="00000400000000000000" pitchFamily="2" charset="0"/>
                  <a:cs typeface="AvantGarde" panose="00000400000000000000" pitchFamily="2" charset="0"/>
                </a:rPr>
                <a:t>Hồ</a:t>
              </a:r>
              <a:r>
                <a:rPr lang="en-US" sz="2400" b="1" dirty="0">
                  <a:latin typeface="AvantGarde" panose="00000400000000000000" pitchFamily="2" charset="0"/>
                  <a:ea typeface="AvantGarde" panose="00000400000000000000" pitchFamily="2" charset="0"/>
                  <a:cs typeface="AvantGarde" panose="00000400000000000000" pitchFamily="2" charset="0"/>
                </a:rPr>
                <a:t> </a:t>
              </a:r>
              <a:r>
                <a:rPr lang="en-US" sz="2400" b="1" dirty="0" err="1">
                  <a:latin typeface="AvantGarde" panose="00000400000000000000" pitchFamily="2" charset="0"/>
                  <a:ea typeface="AvantGarde" panose="00000400000000000000" pitchFamily="2" charset="0"/>
                  <a:cs typeface="AvantGarde" panose="00000400000000000000" pitchFamily="2" charset="0"/>
                </a:rPr>
                <a:t>Lắk</a:t>
              </a:r>
              <a:endParaRPr lang="en-US" sz="2400" b="1" dirty="0">
                <a:latin typeface="AvantGarde" panose="00000400000000000000" pitchFamily="2" charset="0"/>
                <a:ea typeface="AvantGarde" panose="00000400000000000000" pitchFamily="2" charset="0"/>
                <a:cs typeface="AvantGarde" panose="00000400000000000000" pitchFamily="2" charset="0"/>
              </a:endParaRPr>
            </a:p>
          </p:txBody>
        </p:sp>
      </p:grpSp>
      <p:sp>
        <p:nvSpPr>
          <p:cNvPr id="43" name="TextBox 42">
            <a:extLst>
              <a:ext uri="{FF2B5EF4-FFF2-40B4-BE49-F238E27FC236}">
                <a16:creationId xmlns:a16="http://schemas.microsoft.com/office/drawing/2014/main" id="{34DD17EA-1DBD-D5B4-4088-2FA79B10032C}"/>
              </a:ext>
            </a:extLst>
          </p:cNvPr>
          <p:cNvSpPr txBox="1"/>
          <p:nvPr/>
        </p:nvSpPr>
        <p:spPr>
          <a:xfrm>
            <a:off x="4588780" y="2114153"/>
            <a:ext cx="304800" cy="707886"/>
          </a:xfrm>
          <a:prstGeom prst="rect">
            <a:avLst/>
          </a:prstGeom>
          <a:noFill/>
        </p:spPr>
        <p:txBody>
          <a:bodyPr wrap="square" rtlCol="0">
            <a:spAutoFit/>
          </a:bodyPr>
          <a:lstStyle/>
          <a:p>
            <a:r>
              <a:rPr lang="en-US" sz="4000" b="1" dirty="0">
                <a:solidFill>
                  <a:srgbClr val="FF0000"/>
                </a:solidFill>
              </a:rPr>
              <a:t>:</a:t>
            </a:r>
          </a:p>
        </p:txBody>
      </p:sp>
      <p:sp>
        <p:nvSpPr>
          <p:cNvPr id="44" name="TextBox 43">
            <a:extLst>
              <a:ext uri="{FF2B5EF4-FFF2-40B4-BE49-F238E27FC236}">
                <a16:creationId xmlns:a16="http://schemas.microsoft.com/office/drawing/2014/main" id="{CA3EAF74-8219-A41B-CB2F-BA0EC178D3E2}"/>
              </a:ext>
            </a:extLst>
          </p:cNvPr>
          <p:cNvSpPr txBox="1"/>
          <p:nvPr/>
        </p:nvSpPr>
        <p:spPr>
          <a:xfrm>
            <a:off x="7791157" y="3502273"/>
            <a:ext cx="304800" cy="707886"/>
          </a:xfrm>
          <a:prstGeom prst="rect">
            <a:avLst/>
          </a:prstGeom>
          <a:noFill/>
        </p:spPr>
        <p:txBody>
          <a:bodyPr wrap="square" rtlCol="0">
            <a:spAutoFit/>
          </a:bodyPr>
          <a:lstStyle/>
          <a:p>
            <a:r>
              <a:rPr lang="en-US" sz="4000" b="1" dirty="0">
                <a:solidFill>
                  <a:srgbClr val="FF0000"/>
                </a:solidFill>
              </a:rPr>
              <a:t>:</a:t>
            </a:r>
          </a:p>
        </p:txBody>
      </p:sp>
      <p:sp>
        <p:nvSpPr>
          <p:cNvPr id="45" name="TextBox 44">
            <a:extLst>
              <a:ext uri="{FF2B5EF4-FFF2-40B4-BE49-F238E27FC236}">
                <a16:creationId xmlns:a16="http://schemas.microsoft.com/office/drawing/2014/main" id="{223BD6DF-20AF-3D0A-B560-0144496113B6}"/>
              </a:ext>
            </a:extLst>
          </p:cNvPr>
          <p:cNvSpPr txBox="1"/>
          <p:nvPr/>
        </p:nvSpPr>
        <p:spPr>
          <a:xfrm>
            <a:off x="5242672" y="5363019"/>
            <a:ext cx="304800" cy="707886"/>
          </a:xfrm>
          <a:prstGeom prst="rect">
            <a:avLst/>
          </a:prstGeom>
          <a:noFill/>
        </p:spPr>
        <p:txBody>
          <a:bodyPr wrap="square" rtlCol="0">
            <a:spAutoFit/>
          </a:bodyPr>
          <a:lstStyle/>
          <a:p>
            <a:r>
              <a:rPr lang="en-US" sz="4000" b="1" dirty="0">
                <a:solidFill>
                  <a:srgbClr val="FF0000"/>
                </a:solidFill>
              </a:rPr>
              <a:t>:</a:t>
            </a:r>
          </a:p>
        </p:txBody>
      </p:sp>
    </p:spTree>
    <p:extLst>
      <p:ext uri="{BB962C8B-B14F-4D97-AF65-F5344CB8AC3E}">
        <p14:creationId xmlns:p14="http://schemas.microsoft.com/office/powerpoint/2010/main" val="38870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5"/>
                                            </p:cond>
                                          </p:stCondLst>
                                          <p:endCondLst>
                                            <p:cond evt="onStopAudio" delay="0">
                                              <p:tgtEl>
                                                <p:sldTgt/>
                                              </p:tgtEl>
                                            </p:cond>
                                          </p:endCondLst>
                                        </p:cTn>
                                        <p:tgtEl>
                                          <p:sndTgt r:embed="rId3" name="laser.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2"/>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9">
            <a:extLst>
              <a:ext uri="{FF2B5EF4-FFF2-40B4-BE49-F238E27FC236}">
                <a16:creationId xmlns:a16="http://schemas.microsoft.com/office/drawing/2014/main" id="{E960E86C-FCE3-17ED-9E57-BBE23F8DE304}"/>
              </a:ext>
            </a:extLst>
          </p:cNvPr>
          <p:cNvSpPr txBox="1"/>
          <p:nvPr/>
        </p:nvSpPr>
        <p:spPr>
          <a:xfrm>
            <a:off x="857595" y="1040432"/>
            <a:ext cx="10781609" cy="1200329"/>
          </a:xfrm>
          <a:prstGeom prst="rect">
            <a:avLst/>
          </a:prstGeom>
          <a:noFill/>
        </p:spPr>
        <p:txBody>
          <a:bodyPr wrap="square" rtlCol="0">
            <a:spAutoFit/>
          </a:bodyPr>
          <a:lstStyle/>
          <a:p>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b="1" dirty="0">
                <a:latin typeface="AvantGarde" panose="00000400000000000000" pitchFamily="2" charset="0"/>
                <a:ea typeface="AvantGarde" panose="00000400000000000000" pitchFamily="2" charset="0"/>
                <a:cs typeface="AvantGarde" panose="00000400000000000000" pitchFamily="2" charset="0"/>
              </a:rPr>
              <a:t>Ở </a:t>
            </a:r>
            <a:r>
              <a:rPr lang="en-US" sz="3600" b="1" dirty="0" err="1">
                <a:latin typeface="AvantGarde" panose="00000400000000000000" pitchFamily="2" charset="0"/>
                <a:ea typeface="AvantGarde" panose="00000400000000000000" pitchFamily="2" charset="0"/>
                <a:cs typeface="AvantGarde" panose="00000400000000000000" pitchFamily="2" charset="0"/>
              </a:rPr>
              <a:t>đoạn</a:t>
            </a:r>
            <a:r>
              <a:rPr lang="en-US" sz="3600" b="1" dirty="0">
                <a:latin typeface="AvantGarde" panose="00000400000000000000" pitchFamily="2" charset="0"/>
                <a:ea typeface="AvantGarde" panose="00000400000000000000" pitchFamily="2" charset="0"/>
                <a:cs typeface="AvantGarde" panose="00000400000000000000" pitchFamily="2" charset="0"/>
              </a:rPr>
              <a:t> 1 </a:t>
            </a:r>
            <a:r>
              <a:rPr lang="en-US" sz="3600" b="1" dirty="0" err="1">
                <a:latin typeface="AvantGarde" panose="00000400000000000000" pitchFamily="2" charset="0"/>
                <a:ea typeface="AvantGarde" panose="00000400000000000000" pitchFamily="2" charset="0"/>
                <a:cs typeface="AvantGarde" panose="00000400000000000000" pitchFamily="2" charset="0"/>
              </a:rPr>
              <a:t>bài</a:t>
            </a:r>
            <a:r>
              <a:rPr lang="en-US" sz="3600" b="1" dirty="0">
                <a:latin typeface="AvantGarde" panose="00000400000000000000" pitchFamily="2" charset="0"/>
                <a:ea typeface="AvantGarde" panose="00000400000000000000" pitchFamily="2" charset="0"/>
                <a:cs typeface="AvantGarde" panose="00000400000000000000" pitchFamily="2" charset="0"/>
              </a:rPr>
              <a:t> “Chia </a:t>
            </a:r>
            <a:r>
              <a:rPr lang="en-US" sz="3600" b="1" dirty="0" err="1">
                <a:latin typeface="AvantGarde" panose="00000400000000000000" pitchFamily="2" charset="0"/>
                <a:ea typeface="AvantGarde" panose="00000400000000000000" pitchFamily="2" charset="0"/>
                <a:cs typeface="AvantGarde" panose="00000400000000000000" pitchFamily="2" charset="0"/>
              </a:rPr>
              <a:t>sẻ</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niềm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vui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điều</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gì</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khiến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người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mẹ</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trong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câu</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chuyện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xúc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động</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sp>
        <p:nvSpPr>
          <p:cNvPr id="12" name="Rectangle 40">
            <a:extLst>
              <a:ext uri="{FF2B5EF4-FFF2-40B4-BE49-F238E27FC236}">
                <a16:creationId xmlns:a16="http://schemas.microsoft.com/office/drawing/2014/main" id="{86554166-649D-F88A-5348-C8010A341B10}"/>
              </a:ext>
            </a:extLst>
          </p:cNvPr>
          <p:cNvSpPr/>
          <p:nvPr/>
        </p:nvSpPr>
        <p:spPr>
          <a:xfrm>
            <a:off x="373380" y="2560801"/>
            <a:ext cx="11445240" cy="2470228"/>
          </a:xfrm>
          <a:prstGeom prst="rect">
            <a:avLst/>
          </a:prstGeom>
        </p:spPr>
        <p:txBody>
          <a:bodyPr wrap="square">
            <a:spAutoFit/>
          </a:bodyPr>
          <a:lstStyle/>
          <a:p>
            <a:pPr algn="just">
              <a:lnSpc>
                <a:spcPct val="110000"/>
              </a:lnSpc>
            </a:pP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Trời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người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mẹ</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xúc</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động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về</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bức</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ảnh</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về</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một</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phụ</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nữ</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trẻ</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ngồi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thẫn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thờ</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trước</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ngôi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đổ</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nát</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mình</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Đứng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cạnh</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chị</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một</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bé</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gái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đang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bám</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chặt</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lấy</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mẹ</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mắt</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mở</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to,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sợ</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hãi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p>
        </p:txBody>
      </p:sp>
    </p:spTree>
    <p:extLst>
      <p:ext uri="{BB962C8B-B14F-4D97-AF65-F5344CB8AC3E}">
        <p14:creationId xmlns:p14="http://schemas.microsoft.com/office/powerpoint/2010/main" val="1549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65DFEBD-88BD-AB9A-5670-5243C9A42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263" y="2320625"/>
            <a:ext cx="6248461" cy="2216749"/>
          </a:xfrm>
          <a:prstGeom prst="rect">
            <a:avLst/>
          </a:prstGeom>
        </p:spPr>
      </p:pic>
    </p:spTree>
    <p:extLst>
      <p:ext uri="{BB962C8B-B14F-4D97-AF65-F5344CB8AC3E}">
        <p14:creationId xmlns:p14="http://schemas.microsoft.com/office/powerpoint/2010/main" val="1909334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414" y="3153325"/>
            <a:ext cx="5668166" cy="2495898"/>
          </a:xfrm>
          <a:prstGeom prst="rect">
            <a:avLst/>
          </a:prstGeom>
        </p:spPr>
      </p:pic>
    </p:spTree>
    <p:extLst>
      <p:ext uri="{BB962C8B-B14F-4D97-AF65-F5344CB8AC3E}">
        <p14:creationId xmlns:p14="http://schemas.microsoft.com/office/powerpoint/2010/main" val="345068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9">
            <a:extLst>
              <a:ext uri="{FF2B5EF4-FFF2-40B4-BE49-F238E27FC236}">
                <a16:creationId xmlns:a16="http://schemas.microsoft.com/office/drawing/2014/main" id="{95270B06-8C59-723B-BB8A-F0FD07D5E96C}"/>
              </a:ext>
            </a:extLst>
          </p:cNvPr>
          <p:cNvSpPr txBox="1"/>
          <p:nvPr/>
        </p:nvSpPr>
        <p:spPr>
          <a:xfrm>
            <a:off x="600405" y="554760"/>
            <a:ext cx="11058195" cy="1200329"/>
          </a:xfrm>
          <a:prstGeom prst="rect">
            <a:avLst/>
          </a:prstGeom>
          <a:noFill/>
        </p:spPr>
        <p:txBody>
          <a:bodyPr wrap="square" rtlCol="0">
            <a:spAutoFit/>
          </a:bodyPr>
          <a:lstStyle/>
          <a:p>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dirty="0">
                <a:latin typeface="AvantGarde" panose="00000400000000000000" pitchFamily="2" charset="0"/>
                <a:ea typeface="AvantGarde" panose="00000400000000000000" pitchFamily="2" charset="0"/>
                <a:cs typeface="AvantGarde" panose="00000400000000000000" pitchFamily="2" charset="0"/>
              </a:rPr>
              <a:t>Gia </a:t>
            </a:r>
            <a:r>
              <a:rPr lang="en-US" sz="3600" b="1" dirty="0" err="1">
                <a:latin typeface="AvantGarde" panose="00000400000000000000" pitchFamily="2" charset="0"/>
                <a:ea typeface="AvantGarde" panose="00000400000000000000" pitchFamily="2" charset="0"/>
                <a:cs typeface="AvantGarde" panose="00000400000000000000" pitchFamily="2" charset="0"/>
              </a:rPr>
              <a:t>đình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hai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bạn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nhỏ</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làm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gì</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giúp</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đỡ</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đồng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bào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vùng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bị</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bão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tàn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phá</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sp>
        <p:nvSpPr>
          <p:cNvPr id="6" name="Rectangle 40">
            <a:extLst>
              <a:ext uri="{FF2B5EF4-FFF2-40B4-BE49-F238E27FC236}">
                <a16:creationId xmlns:a16="http://schemas.microsoft.com/office/drawing/2014/main" id="{2E925C2F-A2E1-C585-9286-D37526427FF7}"/>
              </a:ext>
            </a:extLst>
          </p:cNvPr>
          <p:cNvSpPr/>
          <p:nvPr/>
        </p:nvSpPr>
        <p:spPr>
          <a:xfrm>
            <a:off x="447642" y="2029409"/>
            <a:ext cx="6019382" cy="3416320"/>
          </a:xfrm>
          <a:prstGeom prst="rect">
            <a:avLst/>
          </a:prstGeom>
        </p:spPr>
        <p:txBody>
          <a:bodyPr wrap="square">
            <a:spAutoFit/>
          </a:bodyPr>
          <a:lstStyle/>
          <a:p>
            <a:pPr algn="just"/>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Gia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đình</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bạn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nhỏ</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đã</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cùng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nhau</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chuẩn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bị</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đồ</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như</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quần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áo</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sách</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vở</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đồ</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dùng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để</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gửi</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giúp</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đỡ</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đồng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bào</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vùng</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bị</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bão</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tàn</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phá</a:t>
            </a: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endParaRPr lang="en-US" sz="3600"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7" name="Picture 6" descr="Text&#10;&#10;Description automatically generated">
            <a:extLst>
              <a:ext uri="{FF2B5EF4-FFF2-40B4-BE49-F238E27FC236}">
                <a16:creationId xmlns:a16="http://schemas.microsoft.com/office/drawing/2014/main" id="{6CE83D08-163E-37CA-B45B-3D282AC62CB6}"/>
              </a:ext>
            </a:extLst>
          </p:cNvPr>
          <p:cNvPicPr>
            <a:picLocks noChangeAspect="1"/>
          </p:cNvPicPr>
          <p:nvPr/>
        </p:nvPicPr>
        <p:blipFill rotWithShape="1">
          <a:blip r:embed="rId2">
            <a:extLst>
              <a:ext uri="{28A0092B-C50C-407E-A947-70E740481C1C}">
                <a14:useLocalDpi xmlns:a14="http://schemas.microsoft.com/office/drawing/2010/main" val="0"/>
              </a:ext>
            </a:extLst>
          </a:blip>
          <a:srcRect l="9991" t="29536" r="4682" b="40591"/>
          <a:stretch/>
        </p:blipFill>
        <p:spPr>
          <a:xfrm>
            <a:off x="6467024" y="2029409"/>
            <a:ext cx="5724976" cy="3416320"/>
          </a:xfrm>
          <a:prstGeom prst="rect">
            <a:avLst/>
          </a:prstGeom>
          <a:ln>
            <a:noFill/>
          </a:ln>
          <a:effectLst>
            <a:softEdge rad="112500"/>
          </a:effectLst>
        </p:spPr>
      </p:pic>
    </p:spTree>
    <p:extLst>
      <p:ext uri="{BB962C8B-B14F-4D97-AF65-F5344CB8AC3E}">
        <p14:creationId xmlns:p14="http://schemas.microsoft.com/office/powerpoint/2010/main" val="31105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F70E623E-6BC0-8993-7263-2CEAA696FF3A}"/>
              </a:ext>
            </a:extLst>
          </p:cNvPr>
          <p:cNvSpPr txBox="1"/>
          <p:nvPr/>
        </p:nvSpPr>
        <p:spPr>
          <a:xfrm>
            <a:off x="3821574" y="0"/>
            <a:ext cx="5150734" cy="769441"/>
          </a:xfrm>
          <a:prstGeom prst="rect">
            <a:avLst/>
          </a:prstGeom>
          <a:noFill/>
        </p:spPr>
        <p:txBody>
          <a:bodyPr wrap="square" rtlCol="0">
            <a:spAutoFit/>
          </a:bodyPr>
          <a:lstStyle/>
          <a:p>
            <a:pPr algn="ctr"/>
            <a:r>
              <a:rPr lang="en-US" sz="44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44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44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Picture 2" descr="Nhà rông đẹp bậc nhất Tây Nguyên - VnExpress Du lịch">
            <a:extLst>
              <a:ext uri="{FF2B5EF4-FFF2-40B4-BE49-F238E27FC236}">
                <a16:creationId xmlns:a16="http://schemas.microsoft.com/office/drawing/2014/main" id="{36E9EE12-8E62-5374-1DA5-83034D0D3D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94" r="-2" b="-2"/>
          <a:stretch/>
        </p:blipFill>
        <p:spPr bwMode="auto">
          <a:xfrm>
            <a:off x="1234440" y="847334"/>
            <a:ext cx="9723121" cy="5163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67" y="1421403"/>
            <a:ext cx="5486453" cy="4339286"/>
          </a:xfrm>
          <a:prstGeom prst="rect">
            <a:avLst/>
          </a:prstGeom>
        </p:spPr>
      </p:pic>
    </p:spTree>
    <p:extLst>
      <p:ext uri="{BB962C8B-B14F-4D97-AF65-F5344CB8AC3E}">
        <p14:creationId xmlns:p14="http://schemas.microsoft.com/office/powerpoint/2010/main" val="268464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nan,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12" name="Nhóm 11">
            <a:extLst>
              <a:ext uri="{FF2B5EF4-FFF2-40B4-BE49-F238E27FC236}">
                <a16:creationId xmlns:a16="http://schemas.microsoft.com/office/drawing/2014/main" id="{887D5586-145A-7610-C11B-130FD5EC079B}"/>
              </a:ext>
            </a:extLst>
          </p:cNvPr>
          <p:cNvGrpSpPr/>
          <p:nvPr/>
        </p:nvGrpSpPr>
        <p:grpSpPr>
          <a:xfrm>
            <a:off x="401854" y="6121082"/>
            <a:ext cx="2884548" cy="713772"/>
            <a:chOff x="508724" y="6144228"/>
            <a:chExt cx="2884548" cy="713772"/>
          </a:xfrm>
        </p:grpSpPr>
        <p:sp>
          <p:nvSpPr>
            <p:cNvPr id="11" name="Hình chữ nhật: Góc Tròn 10">
              <a:extLst>
                <a:ext uri="{FF2B5EF4-FFF2-40B4-BE49-F238E27FC236}">
                  <a16:creationId xmlns:a16="http://schemas.microsoft.com/office/drawing/2014/main" id="{DC2AFD0B-BB33-175D-40FC-A04CC333D444}"/>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id="{E080484F-9379-2343-4E3B-7296F3310202}"/>
                </a:ext>
              </a:extLst>
            </p:cNvPr>
            <p:cNvGrpSpPr/>
            <p:nvPr/>
          </p:nvGrpSpPr>
          <p:grpSpPr>
            <a:xfrm>
              <a:off x="508724" y="6144228"/>
              <a:ext cx="713772" cy="713772"/>
              <a:chOff x="508724" y="6144228"/>
              <a:chExt cx="713772" cy="713772"/>
            </a:xfrm>
          </p:grpSpPr>
          <p:sp>
            <p:nvSpPr>
              <p:cNvPr id="8" name="Hình Bầu dục 7">
                <a:extLst>
                  <a:ext uri="{FF2B5EF4-FFF2-40B4-BE49-F238E27FC236}">
                    <a16:creationId xmlns:a16="http://schemas.microsoft.com/office/drawing/2014/main" id="{11F0E035-D6BD-D926-9AE2-DB1CB4FED409}"/>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3D0C8BD8-B0AB-D40B-E20C-E2B0E160F39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1</a:t>
                </a:r>
              </a:p>
            </p:txBody>
          </p:sp>
        </p:grpSp>
      </p:grpSp>
      <p:sp>
        <p:nvSpPr>
          <p:cNvPr id="13" name="Hộp Văn bản 12">
            <a:extLst>
              <a:ext uri="{FF2B5EF4-FFF2-40B4-BE49-F238E27FC236}">
                <a16:creationId xmlns:a16="http://schemas.microsoft.com/office/drawing/2014/main" id="{AE6DFBBC-8D86-B6C0-2D0B-11AB4252BA06}"/>
              </a:ext>
            </a:extLst>
          </p:cNvPr>
          <p:cNvSpPr txBox="1"/>
          <p:nvPr/>
        </p:nvSpPr>
        <p:spPr>
          <a:xfrm>
            <a:off x="1181711" y="6207454"/>
            <a:ext cx="2038605"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Đọc mẫu</a:t>
            </a: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7233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nan,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 name="Nhóm 1">
            <a:extLst>
              <a:ext uri="{FF2B5EF4-FFF2-40B4-BE49-F238E27FC236}">
                <a16:creationId xmlns:a16="http://schemas.microsoft.com/office/drawing/2014/main" id="{893E1925-9831-BD47-922C-68BD1AA0B8CE}"/>
              </a:ext>
            </a:extLst>
          </p:cNvPr>
          <p:cNvGrpSpPr/>
          <p:nvPr/>
        </p:nvGrpSpPr>
        <p:grpSpPr>
          <a:xfrm>
            <a:off x="401854" y="6121082"/>
            <a:ext cx="2884548" cy="713772"/>
            <a:chOff x="508724" y="6144228"/>
            <a:chExt cx="2884548" cy="713772"/>
          </a:xfrm>
        </p:grpSpPr>
        <p:sp>
          <p:nvSpPr>
            <p:cNvPr id="3" name="Hình chữ nhật: Góc Tròn 2">
              <a:extLst>
                <a:ext uri="{FF2B5EF4-FFF2-40B4-BE49-F238E27FC236}">
                  <a16:creationId xmlns:a16="http://schemas.microsoft.com/office/drawing/2014/main" id="{BF06AC49-D52F-18AB-1FF7-E6134EE166DF}"/>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6E1C5F74-0D09-C9EC-F53A-73F15E80888C}"/>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23A9E352-EBEA-B9D6-9A9F-9C88A84DA3E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E0203465-6DFE-4EC3-42A5-A8F1BBF1853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bg1"/>
                    </a:solidFill>
                  </a:rPr>
                  <a:t>2</a:t>
                </a:r>
                <a:endParaRPr lang="en-US" sz="4000" b="1">
                  <a:solidFill>
                    <a:schemeClr val="bg1"/>
                  </a:solidFill>
                </a:endParaRPr>
              </a:p>
            </p:txBody>
          </p:sp>
        </p:grpSp>
      </p:grpSp>
      <p:sp>
        <p:nvSpPr>
          <p:cNvPr id="18" name="Hộp Văn bản 16">
            <a:extLst>
              <a:ext uri="{FF2B5EF4-FFF2-40B4-BE49-F238E27FC236}">
                <a16:creationId xmlns:a16="http://schemas.microsoft.com/office/drawing/2014/main" id="{35BA4766-CB04-8EDA-9D34-717423ADD2C0}"/>
              </a:ext>
            </a:extLst>
          </p:cNvPr>
          <p:cNvSpPr txBox="1"/>
          <p:nvPr/>
        </p:nvSpPr>
        <p:spPr>
          <a:xfrm>
            <a:off x="1151231" y="6207454"/>
            <a:ext cx="2144439" cy="523220"/>
          </a:xfrm>
          <a:prstGeom prst="rect">
            <a:avLst/>
          </a:prstGeom>
          <a:noFill/>
        </p:spPr>
        <p:txBody>
          <a:bodyPr wrap="square" rtlCol="0">
            <a:spAutoFit/>
          </a:bodyPr>
          <a:lstStyle/>
          <a:p>
            <a:r>
              <a:rPr lang="vi-VN"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Chia đoạn</a:t>
            </a:r>
            <a:endPar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59632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6">
            <a:extLst>
              <a:ext uri="{FF2B5EF4-FFF2-40B4-BE49-F238E27FC236}">
                <a16:creationId xmlns:a16="http://schemas.microsoft.com/office/drawing/2014/main" id="{F9BBD53C-33B6-DEF2-625C-AF2955E4EC82}"/>
              </a:ext>
            </a:extLst>
          </p:cNvPr>
          <p:cNvSpPr txBox="1"/>
          <p:nvPr/>
        </p:nvSpPr>
        <p:spPr>
          <a:xfrm>
            <a:off x="-4" y="5093283"/>
            <a:ext cx="12054467" cy="1292662"/>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thật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vậy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ta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thường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nhắc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LƯU HÙNG</a:t>
            </a:r>
          </a:p>
        </p:txBody>
      </p:sp>
      <p:sp>
        <p:nvSpPr>
          <p:cNvPr id="7" name="Hộp Văn bản 6">
            <a:extLst>
              <a:ext uri="{FF2B5EF4-FFF2-40B4-BE49-F238E27FC236}">
                <a16:creationId xmlns:a16="http://schemas.microsoft.com/office/drawing/2014/main" id="{F7A33A1F-F358-9B46-5F25-1E39226BEF68}"/>
              </a:ext>
            </a:extLst>
          </p:cNvPr>
          <p:cNvSpPr txBox="1"/>
          <p:nvPr/>
        </p:nvSpPr>
        <p:spPr>
          <a:xfrm>
            <a:off x="-4" y="3021346"/>
            <a:ext cx="12054467" cy="2092881"/>
          </a:xfrm>
          <a:prstGeom prst="rect">
            <a:avLst/>
          </a:prstGeom>
          <a:solidFill>
            <a:srgbClr val="FFFFFF">
              <a:alpha val="69804"/>
            </a:srgbClr>
          </a:solid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đón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tiếp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khách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bạc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đàn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lúc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rỗi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ngồi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trò</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vót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nan,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đan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lát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ngủ</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con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tuổi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thiếu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niên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lấy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vợ</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quán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xưa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do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tráng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phải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trực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chiến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bảo</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vệ</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còn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tổ</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chức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lễ</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cúng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chung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Hộp Văn bản 3">
            <a:extLst>
              <a:ext uri="{FF2B5EF4-FFF2-40B4-BE49-F238E27FC236}">
                <a16:creationId xmlns:a16="http://schemas.microsoft.com/office/drawing/2014/main" id="{BB7666CA-3460-5DDD-4275-CD3590F225FF}"/>
              </a:ext>
            </a:extLst>
          </p:cNvPr>
          <p:cNvSpPr txBox="1"/>
          <p:nvPr/>
        </p:nvSpPr>
        <p:spPr>
          <a:xfrm>
            <a:off x="0" y="520859"/>
            <a:ext cx="11632102" cy="1292662"/>
          </a:xfrm>
          <a:prstGeom prst="rect">
            <a:avLst/>
          </a:prstGeom>
          <a:solidFill>
            <a:srgbClr val="FFFFFF">
              <a:alpha val="69804"/>
            </a:srgbClr>
          </a:solidFill>
        </p:spPr>
        <p:txBody>
          <a:bodyPr wrap="square" rtlCol="0">
            <a:spAutoFit/>
          </a:bodyPr>
          <a:lstStyle/>
          <a:p>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Ở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hầu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hết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các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địa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vùng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Bắc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Nguyên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đây</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nào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Hình</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dáng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thể</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nhưng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bao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giờ</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ngôi</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sàn</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cao</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nhất</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838336" y="11571"/>
            <a:ext cx="4515329" cy="584775"/>
          </a:xfrm>
          <a:prstGeom prst="rect">
            <a:avLst/>
          </a:prstGeom>
          <a:noFill/>
        </p:spPr>
        <p:txBody>
          <a:bodyPr wrap="square" rtlCol="0">
            <a:spAutoFit/>
          </a:bodyPr>
          <a:lstStyle/>
          <a:p>
            <a:pPr algn="ct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Nhà</a:t>
            </a:r>
            <a:r>
              <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rông</a:t>
            </a:r>
            <a:endParaRPr lang="en-US" sz="32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2F01F649-D970-D6A9-9B77-65B0720523A4}"/>
              </a:ext>
            </a:extLst>
          </p:cNvPr>
          <p:cNvSpPr txBox="1"/>
          <p:nvPr/>
        </p:nvSpPr>
        <p:spPr>
          <a:xfrm>
            <a:off x="0" y="1813521"/>
            <a:ext cx="12054468" cy="1292662"/>
          </a:xfrm>
          <a:prstGeom prst="rect">
            <a:avLst/>
          </a:prstGeom>
          <a:noFill/>
        </p:spPr>
        <p:txBody>
          <a:bodyPr wrap="square" rtlCol="0">
            <a:spAutoFit/>
          </a:bodyPr>
          <a:lstStyle/>
          <a:p>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bằng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gỗ</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tốt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kết</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tre</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nứa</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mái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lợp</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cỏ</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Dân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nhau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lớn</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tài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giỏi</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thì</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nhà</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rông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càng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bề</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trang</a:t>
            </a:r>
            <a:r>
              <a:rPr lang="en-US" sz="26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 name="Nhóm 1">
            <a:extLst>
              <a:ext uri="{FF2B5EF4-FFF2-40B4-BE49-F238E27FC236}">
                <a16:creationId xmlns:a16="http://schemas.microsoft.com/office/drawing/2014/main" id="{893E1925-9831-BD47-922C-68BD1AA0B8CE}"/>
              </a:ext>
            </a:extLst>
          </p:cNvPr>
          <p:cNvGrpSpPr/>
          <p:nvPr/>
        </p:nvGrpSpPr>
        <p:grpSpPr>
          <a:xfrm>
            <a:off x="401854" y="6121082"/>
            <a:ext cx="2884548" cy="713772"/>
            <a:chOff x="508724" y="6144228"/>
            <a:chExt cx="2884548" cy="713772"/>
          </a:xfrm>
        </p:grpSpPr>
        <p:sp>
          <p:nvSpPr>
            <p:cNvPr id="3" name="Hình chữ nhật: Góc Tròn 2">
              <a:extLst>
                <a:ext uri="{FF2B5EF4-FFF2-40B4-BE49-F238E27FC236}">
                  <a16:creationId xmlns:a16="http://schemas.microsoft.com/office/drawing/2014/main" id="{BF06AC49-D52F-18AB-1FF7-E6134EE166DF}"/>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6E1C5F74-0D09-C9EC-F53A-73F15E80888C}"/>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23A9E352-EBEA-B9D6-9A9F-9C88A84DA3E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E0203465-6DFE-4EC3-42A5-A8F1BBF1853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bg1"/>
                    </a:solidFill>
                  </a:rPr>
                  <a:t>2</a:t>
                </a:r>
                <a:endParaRPr lang="en-US" sz="4000" b="1">
                  <a:solidFill>
                    <a:schemeClr val="bg1"/>
                  </a:solidFill>
                </a:endParaRPr>
              </a:p>
            </p:txBody>
          </p:sp>
        </p:grpSp>
      </p:grpSp>
      <p:sp>
        <p:nvSpPr>
          <p:cNvPr id="18" name="Hộp Văn bản 16">
            <a:extLst>
              <a:ext uri="{FF2B5EF4-FFF2-40B4-BE49-F238E27FC236}">
                <a16:creationId xmlns:a16="http://schemas.microsoft.com/office/drawing/2014/main" id="{35BA4766-CB04-8EDA-9D34-717423ADD2C0}"/>
              </a:ext>
            </a:extLst>
          </p:cNvPr>
          <p:cNvSpPr txBox="1"/>
          <p:nvPr/>
        </p:nvSpPr>
        <p:spPr>
          <a:xfrm>
            <a:off x="1151231" y="6207454"/>
            <a:ext cx="2144439" cy="523220"/>
          </a:xfrm>
          <a:prstGeom prst="rect">
            <a:avLst/>
          </a:prstGeom>
          <a:noFill/>
        </p:spPr>
        <p:txBody>
          <a:bodyPr wrap="square" rtlCol="0">
            <a:spAutoFit/>
          </a:bodyPr>
          <a:lstStyle/>
          <a:p>
            <a:r>
              <a:rPr lang="vi-VN"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Chia đoạn</a:t>
            </a:r>
            <a:endPar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871110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1087</TotalTime>
  <Words>2849</Words>
  <Application>Microsoft Office PowerPoint</Application>
  <PresentationFormat>Widescreen</PresentationFormat>
  <Paragraphs>146</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Arial-Rounded</vt:lpstr>
      <vt:lpstr>AvantGarde</vt:lpstr>
      <vt:lpstr>Calibri</vt:lpstr>
      <vt:lpstr>HP-087</vt:lpstr>
      <vt:lpstr>Times New Roman</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Hà Nguyễn Thị Thu</cp:lastModifiedBy>
  <cp:revision>46</cp:revision>
  <dcterms:created xsi:type="dcterms:W3CDTF">2021-12-21T12:51:08Z</dcterms:created>
  <dcterms:modified xsi:type="dcterms:W3CDTF">2022-11-13T13:53:02Z</dcterms:modified>
</cp:coreProperties>
</file>