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280" r:id="rId3"/>
    <p:sldId id="271" r:id="rId4"/>
    <p:sldId id="272" r:id="rId5"/>
    <p:sldId id="273" r:id="rId6"/>
    <p:sldId id="274" r:id="rId7"/>
    <p:sldId id="275" r:id="rId8"/>
    <p:sldId id="276" r:id="rId9"/>
    <p:sldId id="278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EA1"/>
    <a:srgbClr val="5EBFAC"/>
    <a:srgbClr val="5DA2B1"/>
    <a:srgbClr val="3F8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3A6B-BB26-4B12-BFB8-2B873AE12267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701FA-A99B-4EA7-BD9A-49A04217B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22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E1ECB1-5A5B-4C6B-8360-EEF4E7804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BFCC059-4D8E-4C87-A4D1-E4C9E1D59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04FCF4-9A9C-407F-A896-63764D12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A6E786-3F61-4FD7-AF4B-5CAEC066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126972-3EDC-4D3D-817C-4CCC7969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290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517C0B-618B-4B07-8FEE-212F45DF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6156C6-4F3E-4B26-BEF6-C658183E3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0B155B-888E-4B42-8139-225B7CE4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848B8B-A45D-48D2-B95C-C2340234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2847D2-37FF-491E-86F7-2A77B2A5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51581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1B51B0E-C5ED-4931-852F-A8DA7E1DB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5174B4-31E8-4BEF-8942-FD3548C70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B8F4D3-431E-44CF-A028-C91E2137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D0F09A-E73B-492B-B10B-3218D86A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BE3E4A-3F9F-4FA6-A0A2-122D22E5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7631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1A1C3F-F90A-43A4-9ECD-F00719B5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48D4E4-35F0-4517-A710-16EC9662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82627A-5DA8-42DB-A0E5-883D1EDE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09759C-075D-43BD-B60D-906336D3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769EA7-A4C8-47A7-9F4D-3E4EF4FE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2095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30536-6B8C-499F-B691-282A56B2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2699D7-1ACB-40EF-8948-18C67F14D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9C0F2B-275E-4EFF-8736-59FDF652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6CBD68-7556-4277-A9CC-0E3698CD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552142-513F-4E0A-A832-EC32ABA8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2913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DA5A0C-41EF-4EF1-B9B9-E309AF82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98F9A6-7009-487C-9335-9B2655AF3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2523A4-6D85-4E26-BAD9-B5DED0F0D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1B68CC-03DA-4133-9A62-45795BDC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433D43-A8D0-4374-ACF8-E247BE39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94F08B-6269-48AE-88E7-BDBB0876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4176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44134E-0BE5-46C0-929C-F9D4A023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2113C5-ADEA-4974-BB14-86DAC381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390FF6-61F4-44DF-9C58-15C7C9EAC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84E920-1203-43C5-9836-AEA955263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FAE36B-07A4-4C4E-9A5F-B58F26998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6239AA-BEC2-47D5-B295-1C438B9D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37E89F-FD72-4884-A2DC-4121C65F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094C68-E649-4A58-B70D-88A20352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66069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F94A4-B8D7-43C1-80C9-73E124F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684A534-7F72-44DB-AAA0-39763DA8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D8F81B8-2C1B-46DA-9FC4-FA4EA6C3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DEF5E0-2338-4BAC-8681-B56466F2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44903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AE1E47-1B45-4380-AE38-48F51410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744B09-219A-4BAE-A64A-BA6F51CC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5B1853-F3A0-4843-A7DD-B071FABA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80075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A05EE-C361-48B2-881C-5FEDBCF9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6B7BA2-C07B-486A-AEBA-E8A379FA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09B8D7-C342-4349-A52B-0F630C496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1A0A05-2E78-4B68-9275-72A69813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8D064B-850C-449A-B16D-36BA1C5A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919E08-2488-46A8-8B39-E8E3B1A7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27537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19821D-3169-462D-BDC5-707DAA37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5970DE-180B-463A-842D-4B948B1E4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048C78-1503-4FD7-8859-990F963DF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4969D1-8A89-4051-A7A3-053E791C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B7B8CF-C72E-438F-A999-E8DA5482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73A437-B948-459B-B14D-44D796DE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579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C74BBE8-1815-4000-8008-945E8B56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E314DF-819C-4FF1-9C2E-69194E155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A1525E-7C66-46A7-89CD-0A0836A4B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AB08-D03A-4FEF-8092-001CB785BBAB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269161-46AB-416B-9C71-590B71BB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47D277-5155-4804-A42E-790F5C4F8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2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BE3A877-3798-4E67-A08C-07F6B8D2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463E78-3033-4CD7-A8BA-3967D04126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B8">
            <a:extLst>
              <a:ext uri="{FF2B5EF4-FFF2-40B4-BE49-F238E27FC236}">
                <a16:creationId xmlns:a16="http://schemas.microsoft.com/office/drawing/2014/main" id="{E2DA4F28-AF09-4B4E-873E-BE037857A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>
            <a:extLst>
              <a:ext uri="{FF2B5EF4-FFF2-40B4-BE49-F238E27FC236}">
                <a16:creationId xmlns:a16="http://schemas.microsoft.com/office/drawing/2014/main" id="{49AC718A-3ABD-44B8-B689-BB5A6E1E6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367" y="726017"/>
            <a:ext cx="8229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pic>
        <p:nvPicPr>
          <p:cNvPr id="3078" name="Picture 7" descr="BAR_EL~1">
            <a:extLst>
              <a:ext uri="{FF2B5EF4-FFF2-40B4-BE49-F238E27FC236}">
                <a16:creationId xmlns:a16="http://schemas.microsoft.com/office/drawing/2014/main" id="{F467E23C-112B-4D86-8E2B-DEE62A0F6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11084" y="1392767"/>
            <a:ext cx="3886200" cy="5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4" descr="1018265obiutmb6vk">
            <a:extLst>
              <a:ext uri="{FF2B5EF4-FFF2-40B4-BE49-F238E27FC236}">
                <a16:creationId xmlns:a16="http://schemas.microsoft.com/office/drawing/2014/main" id="{17D1A6FF-FE9A-436C-B191-5D0AA0BAFA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600451"/>
            <a:ext cx="762000" cy="28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5" descr="1018265obiutmb6vk">
            <a:extLst>
              <a:ext uri="{FF2B5EF4-FFF2-40B4-BE49-F238E27FC236}">
                <a16:creationId xmlns:a16="http://schemas.microsoft.com/office/drawing/2014/main" id="{F64D80D6-5FA0-4184-96E9-A85CCC5BCB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77433" y="5039784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6" descr="Bauernbar">
            <a:extLst>
              <a:ext uri="{FF2B5EF4-FFF2-40B4-BE49-F238E27FC236}">
                <a16:creationId xmlns:a16="http://schemas.microsoft.com/office/drawing/2014/main" id="{BCF70941-9E77-49CC-A799-6DFAAEB4E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784" y="3581400"/>
            <a:ext cx="4495800" cy="123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19">
            <a:extLst>
              <a:ext uri="{FF2B5EF4-FFF2-40B4-BE49-F238E27FC236}">
                <a16:creationId xmlns:a16="http://schemas.microsoft.com/office/drawing/2014/main" id="{A235FB65-9933-4F2F-8ECC-8FE3825342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54968" y="4893733"/>
            <a:ext cx="5044017" cy="9842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3A840E-F16F-4963-B789-23F9A2A0A1EA}"/>
              </a:ext>
            </a:extLst>
          </p:cNvPr>
          <p:cNvSpPr/>
          <p:nvPr/>
        </p:nvSpPr>
        <p:spPr>
          <a:xfrm>
            <a:off x="2209800" y="3109914"/>
            <a:ext cx="7715251" cy="292417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3</a:t>
            </a:r>
          </a:p>
        </p:txBody>
      </p:sp>
      <p:pic>
        <p:nvPicPr>
          <p:cNvPr id="3084" name="Hình ảnh 3">
            <a:extLst>
              <a:ext uri="{FF2B5EF4-FFF2-40B4-BE49-F238E27FC236}">
                <a16:creationId xmlns:a16="http://schemas.microsoft.com/office/drawing/2014/main" id="{F4BB8A22-2274-4E54-9A4D-BCB22893E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84" y="524934"/>
            <a:ext cx="1310216" cy="13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6E9475-616C-4093-AE93-F2194B7AA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9051361-8721-4CAB-971A-93D8FC725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Hình ảnh 4" descr="Ảnh có chứa văn bản, mẫu họa&#10;&#10;Mô tả được tạo tự động">
            <a:extLst>
              <a:ext uri="{FF2B5EF4-FFF2-40B4-BE49-F238E27FC236}">
                <a16:creationId xmlns:a16="http://schemas.microsoft.com/office/drawing/2014/main" id="{D62D759B-783B-4E38-813D-CB1DA3481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CC677A6-997F-43FE-86CC-28385D66981A}"/>
              </a:ext>
            </a:extLst>
          </p:cNvPr>
          <p:cNvSpPr txBox="1"/>
          <p:nvPr/>
        </p:nvSpPr>
        <p:spPr>
          <a:xfrm>
            <a:off x="3220720" y="1338590"/>
            <a:ext cx="6037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HP001 4 hàng" panose="020B0603050302020204" pitchFamily="34" charset="0"/>
              </a:rPr>
              <a:t>Thứ tư ngày 2 tháng 3 năm 2022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D573B8C-3D2E-43D2-8787-E8204AC35A97}"/>
              </a:ext>
            </a:extLst>
          </p:cNvPr>
          <p:cNvSpPr txBox="1"/>
          <p:nvPr/>
        </p:nvSpPr>
        <p:spPr>
          <a:xfrm>
            <a:off x="5364480" y="1891193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C5F25F6-D7B7-4CC5-9051-FC67381FBE56}"/>
              </a:ext>
            </a:extLst>
          </p:cNvPr>
          <p:cNvSpPr txBox="1"/>
          <p:nvPr/>
        </p:nvSpPr>
        <p:spPr>
          <a:xfrm>
            <a:off x="3827392" y="2411546"/>
            <a:ext cx="482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HP001 4 hàng" panose="020B0603050302020204" pitchFamily="34" charset="0"/>
              </a:rPr>
              <a:t>Làm quen với chữ số La Mã</a:t>
            </a:r>
          </a:p>
        </p:txBody>
      </p:sp>
    </p:spTree>
    <p:extLst>
      <p:ext uri="{BB962C8B-B14F-4D97-AF65-F5344CB8AC3E}">
        <p14:creationId xmlns:p14="http://schemas.microsoft.com/office/powerpoint/2010/main" val="69684485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2260600"/>
            <a:ext cx="2032000" cy="862013"/>
            <a:chOff x="2016" y="664"/>
            <a:chExt cx="864" cy="543"/>
          </a:xfrm>
        </p:grpSpPr>
        <p:sp>
          <p:nvSpPr>
            <p:cNvPr id="1115" name="Rectangle 6"/>
            <p:cNvSpPr>
              <a:spLocks noChangeArrowheads="1"/>
            </p:cNvSpPr>
            <p:nvPr/>
          </p:nvSpPr>
          <p:spPr bwMode="auto"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Text Box 7"/>
            <p:cNvSpPr txBox="1">
              <a:spLocks noChangeArrowheads="1"/>
            </p:cNvSpPr>
            <p:nvPr/>
          </p:nvSpPr>
          <p:spPr bwMode="auto">
            <a:xfrm>
              <a:off x="2110" y="664"/>
              <a:ext cx="19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0000FF"/>
                  </a:solidFill>
                  <a:latin typeface=".VnTimeH" pitchFamily="34" charset="0"/>
                </a:rPr>
                <a:t>I</a:t>
              </a:r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58240" y="2165470"/>
            <a:ext cx="23368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.VnArial Narrow" pitchFamily="34" charset="0"/>
              </a:rPr>
              <a:t>        : </a:t>
            </a:r>
            <a:r>
              <a:rPr lang="en-US" sz="4800" b="1" dirty="0" err="1">
                <a:solidFill>
                  <a:srgbClr val="006600"/>
                </a:solidFill>
                <a:latin typeface="VNI-Times" pitchFamily="2" charset="0"/>
              </a:rPr>
              <a:t>moät</a:t>
            </a:r>
            <a:endParaRPr lang="en-US" sz="4800" b="1" dirty="0">
              <a:solidFill>
                <a:srgbClr val="006600"/>
              </a:solidFill>
              <a:latin typeface="VNI-Times" pitchFamily="2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05600" y="2298700"/>
            <a:ext cx="2415117" cy="975401"/>
            <a:chOff x="2112" y="720"/>
            <a:chExt cx="898" cy="543"/>
          </a:xfrm>
        </p:grpSpPr>
        <p:sp>
          <p:nvSpPr>
            <p:cNvPr id="1113" name="Rectangle 18"/>
            <p:cNvSpPr>
              <a:spLocks noChangeArrowheads="1"/>
            </p:cNvSpPr>
            <p:nvPr/>
          </p:nvSpPr>
          <p:spPr bwMode="auto">
            <a:xfrm>
              <a:off x="214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Text Box 19"/>
            <p:cNvSpPr txBox="1">
              <a:spLocks noChangeArrowheads="1"/>
            </p:cNvSpPr>
            <p:nvPr/>
          </p:nvSpPr>
          <p:spPr bwMode="auto">
            <a:xfrm>
              <a:off x="2112" y="720"/>
              <a:ext cx="19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 dirty="0">
                  <a:solidFill>
                    <a:srgbClr val="0000FF"/>
                  </a:solidFill>
                  <a:latin typeface=".VnTimeH" pitchFamily="34" charset="0"/>
                </a:rPr>
                <a:t>v</a:t>
              </a:r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190317" y="2222501"/>
            <a:ext cx="21336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.VnArial Narrow" pitchFamily="34" charset="0"/>
              </a:rPr>
              <a:t>: </a:t>
            </a:r>
            <a:r>
              <a:rPr lang="en-US" sz="4800" b="1" dirty="0" err="1">
                <a:solidFill>
                  <a:srgbClr val="006600"/>
                </a:solidFill>
                <a:latin typeface="VNI-Times" pitchFamily="2" charset="0"/>
              </a:rPr>
              <a:t>naêm</a:t>
            </a:r>
            <a:endParaRPr lang="en-US" sz="4800" b="1" dirty="0">
              <a:solidFill>
                <a:srgbClr val="006600"/>
              </a:solidFill>
              <a:latin typeface=".VnArial Narrow" pitchFamily="34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448800" y="2222500"/>
            <a:ext cx="2540000" cy="1051601"/>
            <a:chOff x="2057" y="1104"/>
            <a:chExt cx="864" cy="543"/>
          </a:xfrm>
        </p:grpSpPr>
        <p:sp>
          <p:nvSpPr>
            <p:cNvPr id="1111" name="Rectangle 22"/>
            <p:cNvSpPr>
              <a:spLocks noChangeArrowheads="1"/>
            </p:cNvSpPr>
            <p:nvPr/>
          </p:nvSpPr>
          <p:spPr bwMode="auto">
            <a:xfrm>
              <a:off x="2057" y="1104"/>
              <a:ext cx="864" cy="384"/>
            </a:xfrm>
            <a:prstGeom prst="rect">
              <a:avLst/>
            </a:prstGeom>
            <a:solidFill>
              <a:srgbClr val="71E4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Text Box 23"/>
            <p:cNvSpPr txBox="1">
              <a:spLocks noChangeArrowheads="1"/>
            </p:cNvSpPr>
            <p:nvPr/>
          </p:nvSpPr>
          <p:spPr bwMode="auto">
            <a:xfrm>
              <a:off x="2098" y="1104"/>
              <a:ext cx="19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 dirty="0">
                  <a:solidFill>
                    <a:srgbClr val="0000FF"/>
                  </a:solidFill>
                  <a:latin typeface=".VnTimeH" pitchFamily="34" charset="0"/>
                </a:rPr>
                <a:t>x</a:t>
              </a:r>
            </a:p>
          </p:txBody>
        </p:sp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9975637" y="2158608"/>
            <a:ext cx="20320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.VnArial Narrow" pitchFamily="34" charset="0"/>
              </a:rPr>
              <a:t>:   </a:t>
            </a:r>
            <a:r>
              <a:rPr lang="en-US" sz="4800" b="1" dirty="0" err="1">
                <a:solidFill>
                  <a:srgbClr val="006600"/>
                </a:solidFill>
                <a:latin typeface="VNI-Times" pitchFamily="2" charset="0"/>
              </a:rPr>
              <a:t>möôøi</a:t>
            </a:r>
            <a:endParaRPr lang="en-US" sz="4800" b="1" dirty="0">
              <a:solidFill>
                <a:srgbClr val="006600"/>
              </a:solidFill>
              <a:latin typeface="VNI-Times" pitchFamily="2" charset="0"/>
            </a:endParaRPr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888057"/>
              </p:ext>
            </p:extLst>
          </p:nvPr>
        </p:nvGraphicFramePr>
        <p:xfrm>
          <a:off x="0" y="41352"/>
          <a:ext cx="4673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3" imgW="5838095" imgH="6400000" progId="Paint.Picture">
                  <p:embed/>
                </p:oleObj>
              </mc:Choice>
              <mc:Fallback>
                <p:oleObj name="Bitmap Image" r:id="rId3" imgW="5838095" imgH="640000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352"/>
                        <a:ext cx="4673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01597" y="3514252"/>
            <a:ext cx="12192000" cy="160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FF"/>
                </a:solidFill>
                <a:latin typeface="VNI-Times" pitchFamily="2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VNI-Times" pitchFamily="2" charset="0"/>
              </a:rPr>
              <a:t>). </a:t>
            </a:r>
            <a:r>
              <a:rPr 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các chữ số La Mã trên, ta có một vài số như sau</a:t>
            </a:r>
            <a:r>
              <a:rPr lang="en-US" sz="4800" b="1">
                <a:solidFill>
                  <a:srgbClr val="0000FF"/>
                </a:solidFill>
                <a:latin typeface="VNI-Times" pitchFamily="2" charset="0"/>
              </a:rPr>
              <a:t>:</a:t>
            </a:r>
            <a:endParaRPr lang="en-US" sz="48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2123" name="Group 75"/>
          <p:cNvGraphicFramePr>
            <a:graphicFrameLocks noGrp="1"/>
          </p:cNvGraphicFramePr>
          <p:nvPr/>
        </p:nvGraphicFramePr>
        <p:xfrm>
          <a:off x="101600" y="5029201"/>
          <a:ext cx="11988803" cy="1371602"/>
        </p:xfrm>
        <a:graphic>
          <a:graphicData uri="http://schemas.openxmlformats.org/drawingml/2006/table">
            <a:tbl>
              <a:tblPr/>
              <a:tblGrid>
                <a:gridCol w="71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8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203200" y="5754689"/>
            <a:ext cx="6096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9900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812800" y="5754689"/>
            <a:ext cx="8128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1320800" y="5754689"/>
            <a:ext cx="13208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2173" name="Text Box 125"/>
          <p:cNvSpPr txBox="1">
            <a:spLocks noChangeArrowheads="1"/>
          </p:cNvSpPr>
          <p:nvPr/>
        </p:nvSpPr>
        <p:spPr bwMode="auto">
          <a:xfrm>
            <a:off x="2133600" y="5754689"/>
            <a:ext cx="13208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3657600" y="5754689"/>
            <a:ext cx="10160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4470400" y="5754689"/>
            <a:ext cx="14224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5384800" y="5754688"/>
            <a:ext cx="1625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6705600" y="5754689"/>
            <a:ext cx="10160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7620000" y="5754689"/>
            <a:ext cx="6096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990000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8128000" y="5754689"/>
            <a:ext cx="11176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2180" name="Text Box 132"/>
          <p:cNvSpPr txBox="1">
            <a:spLocks noChangeArrowheads="1"/>
          </p:cNvSpPr>
          <p:nvPr/>
        </p:nvSpPr>
        <p:spPr bwMode="auto">
          <a:xfrm>
            <a:off x="8839200" y="5754689"/>
            <a:ext cx="13208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9855200" y="5754689"/>
            <a:ext cx="1117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.VnTimeH" pitchFamily="34" charset="0"/>
              </a:rPr>
              <a:t>xx</a:t>
            </a:r>
          </a:p>
        </p:txBody>
      </p:sp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3149600" y="5754689"/>
            <a:ext cx="609600" cy="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99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10871200" y="5754689"/>
            <a:ext cx="13208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.VnTimeH" pitchFamily="34" charset="0"/>
              </a:rPr>
              <a:t>xxi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203200" y="4953000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 dirty="0">
                <a:solidFill>
                  <a:srgbClr val="CC0099"/>
                </a:solidFill>
                <a:latin typeface=".VnArial Narrow" pitchFamily="34" charset="0"/>
              </a:rPr>
              <a:t>1</a:t>
            </a:r>
          </a:p>
        </p:txBody>
      </p:sp>
      <p:sp>
        <p:nvSpPr>
          <p:cNvPr id="2185" name="Text Box 137"/>
          <p:cNvSpPr txBox="1">
            <a:spLocks noChangeArrowheads="1"/>
          </p:cNvSpPr>
          <p:nvPr/>
        </p:nvSpPr>
        <p:spPr bwMode="auto">
          <a:xfrm>
            <a:off x="914400" y="4956176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2186" name="Text Box 138"/>
          <p:cNvSpPr txBox="1">
            <a:spLocks noChangeArrowheads="1"/>
          </p:cNvSpPr>
          <p:nvPr/>
        </p:nvSpPr>
        <p:spPr bwMode="auto">
          <a:xfrm>
            <a:off x="1625600" y="4953000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3</a:t>
            </a:r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2438400" y="4953000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4</a:t>
            </a:r>
          </a:p>
        </p:txBody>
      </p:sp>
      <p:sp>
        <p:nvSpPr>
          <p:cNvPr id="2188" name="Text Box 140"/>
          <p:cNvSpPr txBox="1">
            <a:spLocks noChangeArrowheads="1"/>
          </p:cNvSpPr>
          <p:nvPr/>
        </p:nvSpPr>
        <p:spPr bwMode="auto">
          <a:xfrm>
            <a:off x="3149600" y="4953000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CC0099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2189" name="Text Box 141"/>
          <p:cNvSpPr txBox="1">
            <a:spLocks noChangeArrowheads="1"/>
          </p:cNvSpPr>
          <p:nvPr/>
        </p:nvSpPr>
        <p:spPr bwMode="auto">
          <a:xfrm>
            <a:off x="3860800" y="4953000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6</a:t>
            </a:r>
          </a:p>
        </p:txBody>
      </p: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4876800" y="5006976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7</a:t>
            </a: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5994400" y="5006976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8</a:t>
            </a: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6807200" y="4930776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9</a:t>
            </a: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7315200" y="4953000"/>
            <a:ext cx="1117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CC0099"/>
                </a:solidFill>
                <a:latin typeface=".VnArial Narrow" pitchFamily="34" charset="0"/>
              </a:rPr>
              <a:t>10</a:t>
            </a:r>
          </a:p>
        </p:txBody>
      </p:sp>
      <p:sp>
        <p:nvSpPr>
          <p:cNvPr id="2194" name="Text Box 146"/>
          <p:cNvSpPr txBox="1">
            <a:spLocks noChangeArrowheads="1"/>
          </p:cNvSpPr>
          <p:nvPr/>
        </p:nvSpPr>
        <p:spPr bwMode="auto">
          <a:xfrm>
            <a:off x="8128000" y="4953000"/>
            <a:ext cx="10160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11</a:t>
            </a:r>
          </a:p>
        </p:txBody>
      </p:sp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8940800" y="4930776"/>
            <a:ext cx="10160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12</a:t>
            </a:r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9956800" y="4930776"/>
            <a:ext cx="9144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20</a:t>
            </a: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10871200" y="4930776"/>
            <a:ext cx="12192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21</a:t>
            </a: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4470400" y="2843214"/>
            <a:ext cx="6705600" cy="8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mấy giờ?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D7F00C3F-E129-4AF1-9C34-3680F40B0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197" y="-70757"/>
            <a:ext cx="7518400" cy="210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 dirty="0">
                <a:latin typeface="VNI-Times" pitchFamily="2" charset="0"/>
              </a:rPr>
              <a:t>1</a:t>
            </a:r>
            <a:r>
              <a:rPr lang="en-US" sz="4300" b="1">
                <a:latin typeface="VNI-Times" pitchFamily="2" charset="0"/>
              </a:rPr>
              <a:t>) </a:t>
            </a:r>
            <a:r>
              <a:rPr lang="en-US" sz="43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số ở mặt đồng hồ bên được ghi bằng một chữ số La Mã thường dùng sau</a:t>
            </a:r>
            <a:r>
              <a:rPr lang="en-US" sz="4300" b="1">
                <a:latin typeface="VNI-Times" pitchFamily="2" charset="0"/>
              </a:rPr>
              <a:t>:</a:t>
            </a:r>
            <a:endParaRPr lang="en-US" sz="4300" b="1" dirty="0">
              <a:latin typeface="VNI-Times" pitchFamily="2" charset="0"/>
            </a:endParaRPr>
          </a:p>
        </p:txBody>
      </p:sp>
      <p:sp>
        <p:nvSpPr>
          <p:cNvPr id="48" name="Text Box 138">
            <a:extLst>
              <a:ext uri="{FF2B5EF4-FFF2-40B4-BE49-F238E27FC236}">
                <a16:creationId xmlns:a16="http://schemas.microsoft.com/office/drawing/2014/main" id="{A7B04E9D-73CB-4174-999D-C7F947B00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018" y="1885973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FFFF00"/>
                </a:solidFill>
                <a:latin typeface=".VnArial Narrow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9604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68" grpId="0"/>
      <p:bldP spid="2072" grpId="0"/>
      <p:bldP spid="2075" grpId="0"/>
      <p:bldP spid="2170" grpId="0"/>
      <p:bldP spid="2171" grpId="0"/>
      <p:bldP spid="2172" grpId="0"/>
      <p:bldP spid="2173" grpId="0"/>
      <p:bldP spid="2174" grpId="0"/>
      <p:bldP spid="2175" grpId="0"/>
      <p:bldP spid="2176" grpId="0"/>
      <p:bldP spid="2177" grpId="0"/>
      <p:bldP spid="2178" grpId="0"/>
      <p:bldP spid="2179" grpId="0"/>
      <p:bldP spid="2180" grpId="0"/>
      <p:bldP spid="2181" grpId="0"/>
      <p:bldP spid="2182" grpId="0"/>
      <p:bldP spid="2183" grpId="0"/>
      <p:bldP spid="2184" grpId="0"/>
      <p:bldP spid="2185" grpId="0"/>
      <p:bldP spid="2186" grpId="0"/>
      <p:bldP spid="2187" grpId="0"/>
      <p:bldP spid="2188" grpId="0"/>
      <p:bldP spid="2189" grpId="0"/>
      <p:bldP spid="2190" grpId="0"/>
      <p:bldP spid="2191" grpId="0"/>
      <p:bldP spid="2192" grpId="0"/>
      <p:bldP spid="2194" grpId="0"/>
      <p:bldP spid="2195" grpId="0"/>
      <p:bldP spid="2196" grpId="0"/>
      <p:bldP spid="2197" grpId="0"/>
      <p:bldP spid="2199" grpId="0"/>
      <p:bldP spid="2199" grpId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10600267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9721851" y="1676401"/>
            <a:ext cx="878416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8841318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5" name="Rectangle 20"/>
          <p:cNvSpPr>
            <a:spLocks noChangeArrowheads="1"/>
          </p:cNvSpPr>
          <p:nvPr/>
        </p:nvSpPr>
        <p:spPr bwMode="auto">
          <a:xfrm>
            <a:off x="7958667" y="1676401"/>
            <a:ext cx="882651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6" name="Rectangle 21"/>
          <p:cNvSpPr>
            <a:spLocks noChangeArrowheads="1"/>
          </p:cNvSpPr>
          <p:nvPr/>
        </p:nvSpPr>
        <p:spPr bwMode="auto">
          <a:xfrm>
            <a:off x="7078134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7" name="Rectangle 22"/>
          <p:cNvSpPr>
            <a:spLocks noChangeArrowheads="1"/>
          </p:cNvSpPr>
          <p:nvPr/>
        </p:nvSpPr>
        <p:spPr bwMode="auto">
          <a:xfrm>
            <a:off x="6199717" y="1676401"/>
            <a:ext cx="878416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8" name="Rectangle 23"/>
          <p:cNvSpPr>
            <a:spLocks noChangeArrowheads="1"/>
          </p:cNvSpPr>
          <p:nvPr/>
        </p:nvSpPr>
        <p:spPr bwMode="auto">
          <a:xfrm>
            <a:off x="5317067" y="1676401"/>
            <a:ext cx="882651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29" name="Rectangle 24"/>
          <p:cNvSpPr>
            <a:spLocks noChangeArrowheads="1"/>
          </p:cNvSpPr>
          <p:nvPr/>
        </p:nvSpPr>
        <p:spPr bwMode="auto">
          <a:xfrm>
            <a:off x="4436534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30" name="Rectangle 25"/>
          <p:cNvSpPr>
            <a:spLocks noChangeArrowheads="1"/>
          </p:cNvSpPr>
          <p:nvPr/>
        </p:nvSpPr>
        <p:spPr bwMode="auto">
          <a:xfrm>
            <a:off x="3556000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31" name="Rectangle 26"/>
          <p:cNvSpPr>
            <a:spLocks noChangeArrowheads="1"/>
          </p:cNvSpPr>
          <p:nvPr/>
        </p:nvSpPr>
        <p:spPr bwMode="auto">
          <a:xfrm>
            <a:off x="2677584" y="1676401"/>
            <a:ext cx="878416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32" name="Rectangle 27"/>
          <p:cNvSpPr>
            <a:spLocks noChangeArrowheads="1"/>
          </p:cNvSpPr>
          <p:nvPr/>
        </p:nvSpPr>
        <p:spPr bwMode="auto">
          <a:xfrm>
            <a:off x="1794933" y="1676401"/>
            <a:ext cx="882651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33" name="Rectangle 28"/>
          <p:cNvSpPr>
            <a:spLocks noChangeArrowheads="1"/>
          </p:cNvSpPr>
          <p:nvPr/>
        </p:nvSpPr>
        <p:spPr bwMode="auto">
          <a:xfrm>
            <a:off x="914400" y="1676401"/>
            <a:ext cx="880533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1E4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>
              <a:spcBef>
                <a:spcPct val="20000"/>
              </a:spcBef>
            </a:pPr>
            <a:endParaRPr lang="en-US" sz="3700"/>
          </a:p>
        </p:txBody>
      </p:sp>
      <p:sp>
        <p:nvSpPr>
          <p:cNvPr id="5134" name="Line 29"/>
          <p:cNvSpPr>
            <a:spLocks noChangeShapeType="1"/>
          </p:cNvSpPr>
          <p:nvPr/>
        </p:nvSpPr>
        <p:spPr bwMode="auto">
          <a:xfrm>
            <a:off x="914400" y="1676400"/>
            <a:ext cx="10566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35" name="Line 30"/>
          <p:cNvSpPr>
            <a:spLocks noChangeShapeType="1"/>
          </p:cNvSpPr>
          <p:nvPr/>
        </p:nvSpPr>
        <p:spPr bwMode="auto">
          <a:xfrm>
            <a:off x="914400" y="2973388"/>
            <a:ext cx="1056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36" name="Line 31"/>
          <p:cNvSpPr>
            <a:spLocks noChangeShapeType="1"/>
          </p:cNvSpPr>
          <p:nvPr/>
        </p:nvSpPr>
        <p:spPr bwMode="auto">
          <a:xfrm>
            <a:off x="914400" y="4267200"/>
            <a:ext cx="10566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37" name="Line 32"/>
          <p:cNvSpPr>
            <a:spLocks noChangeShapeType="1"/>
          </p:cNvSpPr>
          <p:nvPr/>
        </p:nvSpPr>
        <p:spPr bwMode="auto">
          <a:xfrm>
            <a:off x="914400" y="1676400"/>
            <a:ext cx="0" cy="259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38" name="Line 33"/>
          <p:cNvSpPr>
            <a:spLocks noChangeShapeType="1"/>
          </p:cNvSpPr>
          <p:nvPr/>
        </p:nvSpPr>
        <p:spPr bwMode="auto">
          <a:xfrm>
            <a:off x="1794933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39" name="Line 34"/>
          <p:cNvSpPr>
            <a:spLocks noChangeShapeType="1"/>
          </p:cNvSpPr>
          <p:nvPr/>
        </p:nvSpPr>
        <p:spPr bwMode="auto">
          <a:xfrm>
            <a:off x="2677584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0" name="Line 35"/>
          <p:cNvSpPr>
            <a:spLocks noChangeShapeType="1"/>
          </p:cNvSpPr>
          <p:nvPr/>
        </p:nvSpPr>
        <p:spPr bwMode="auto">
          <a:xfrm>
            <a:off x="3556000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1" name="Line 36"/>
          <p:cNvSpPr>
            <a:spLocks noChangeShapeType="1"/>
          </p:cNvSpPr>
          <p:nvPr/>
        </p:nvSpPr>
        <p:spPr bwMode="auto">
          <a:xfrm>
            <a:off x="4436533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2" name="Line 37"/>
          <p:cNvSpPr>
            <a:spLocks noChangeShapeType="1"/>
          </p:cNvSpPr>
          <p:nvPr/>
        </p:nvSpPr>
        <p:spPr bwMode="auto">
          <a:xfrm>
            <a:off x="5317067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3" name="Line 38"/>
          <p:cNvSpPr>
            <a:spLocks noChangeShapeType="1"/>
          </p:cNvSpPr>
          <p:nvPr/>
        </p:nvSpPr>
        <p:spPr bwMode="auto">
          <a:xfrm>
            <a:off x="6199717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4" name="Line 39"/>
          <p:cNvSpPr>
            <a:spLocks noChangeShapeType="1"/>
          </p:cNvSpPr>
          <p:nvPr/>
        </p:nvSpPr>
        <p:spPr bwMode="auto">
          <a:xfrm>
            <a:off x="7078133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5" name="Line 40"/>
          <p:cNvSpPr>
            <a:spLocks noChangeShapeType="1"/>
          </p:cNvSpPr>
          <p:nvPr/>
        </p:nvSpPr>
        <p:spPr bwMode="auto">
          <a:xfrm>
            <a:off x="7958667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6" name="Line 41"/>
          <p:cNvSpPr>
            <a:spLocks noChangeShapeType="1"/>
          </p:cNvSpPr>
          <p:nvPr/>
        </p:nvSpPr>
        <p:spPr bwMode="auto">
          <a:xfrm>
            <a:off x="8841317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7" name="Line 42"/>
          <p:cNvSpPr>
            <a:spLocks noChangeShapeType="1"/>
          </p:cNvSpPr>
          <p:nvPr/>
        </p:nvSpPr>
        <p:spPr bwMode="auto">
          <a:xfrm>
            <a:off x="9721851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8" name="Line 43"/>
          <p:cNvSpPr>
            <a:spLocks noChangeShapeType="1"/>
          </p:cNvSpPr>
          <p:nvPr/>
        </p:nvSpPr>
        <p:spPr bwMode="auto">
          <a:xfrm>
            <a:off x="10600267" y="16764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5149" name="Line 44"/>
          <p:cNvSpPr>
            <a:spLocks noChangeShapeType="1"/>
          </p:cNvSpPr>
          <p:nvPr/>
        </p:nvSpPr>
        <p:spPr bwMode="auto">
          <a:xfrm>
            <a:off x="11480800" y="1752600"/>
            <a:ext cx="0" cy="259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2844800" y="1981201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660066"/>
                </a:solidFill>
                <a:latin typeface="VNI-Swiss-Condense" pitchFamily="2" charset="0"/>
              </a:rPr>
              <a:t>3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7213600" y="1981201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660066"/>
                </a:solidFill>
                <a:latin typeface="VNI-Swiss-Condense" pitchFamily="2" charset="0"/>
              </a:rPr>
              <a:t>8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8128000" y="1981201"/>
            <a:ext cx="6096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660066"/>
                </a:solidFill>
                <a:latin typeface="VNI-Swiss-Condense" pitchFamily="2" charset="0"/>
              </a:rPr>
              <a:t>9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10566400" y="1981201"/>
            <a:ext cx="1016000" cy="9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300" b="1">
                <a:solidFill>
                  <a:srgbClr val="660066"/>
                </a:solidFill>
                <a:latin typeface="VNI-Swiss-Condense" pitchFamily="2" charset="0"/>
              </a:rPr>
              <a:t>12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2540000" y="2057401"/>
            <a:ext cx="1117600" cy="84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700" b="1">
                <a:latin typeface=".VnTimeH" pitchFamily="34" charset="0"/>
              </a:rPr>
              <a:t>iii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6908800" y="2133601"/>
            <a:ext cx="1320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.VnTimeH" pitchFamily="34" charset="0"/>
              </a:rPr>
              <a:t>viii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7924800" y="2057401"/>
            <a:ext cx="914400" cy="84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700" b="1">
                <a:latin typeface=".VnTimeH" pitchFamily="34" charset="0"/>
              </a:rPr>
              <a:t>ix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>
            <a:off x="10363200" y="2057401"/>
            <a:ext cx="1320800" cy="84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700" b="1">
                <a:latin typeface=".VnTimeH" pitchFamily="34" charset="0"/>
              </a:rPr>
              <a:t>xii</a:t>
            </a:r>
          </a:p>
        </p:txBody>
      </p:sp>
    </p:spTree>
    <p:extLst>
      <p:ext uri="{BB962C8B-B14F-4D97-AF65-F5344CB8AC3E}">
        <p14:creationId xmlns:p14="http://schemas.microsoft.com/office/powerpoint/2010/main" val="1164855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1000" autoRev="1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00" autoRev="1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autoRev="1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6 L 0.00416 0.187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1000" autoRev="1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1000" autoRev="1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4509E-6 L -0.00416 0.1819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8" dur="1000" autoRev="1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1000" autoRev="1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1000" autoRev="1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31214E-6 L 0.00417 0.1875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1000" autoRev="1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1000" autoRev="1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1000" autoRev="1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6 L 0.00416 0.1875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6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2" grpId="0"/>
      <p:bldP spid="36912" grpId="1"/>
      <p:bldP spid="36917" grpId="0"/>
      <p:bldP spid="36917" grpId="1"/>
      <p:bldP spid="36918" grpId="0"/>
      <p:bldP spid="36918" grpId="1"/>
      <p:bldP spid="36921" grpId="0"/>
      <p:bldP spid="36921" grpId="1"/>
      <p:bldP spid="36923" grpId="0"/>
      <p:bldP spid="36923" grpId="1"/>
      <p:bldP spid="36928" grpId="0"/>
      <p:bldP spid="36928" grpId="1"/>
      <p:bldP spid="36929" grpId="0"/>
      <p:bldP spid="36929" grpId="1"/>
      <p:bldP spid="36932" grpId="0"/>
      <p:bldP spid="369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8"/>
          <p:cNvSpPr>
            <a:spLocks noChangeArrowheads="1"/>
          </p:cNvSpPr>
          <p:nvPr/>
        </p:nvSpPr>
        <p:spPr bwMode="auto">
          <a:xfrm>
            <a:off x="266700" y="304800"/>
            <a:ext cx="8128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/>
            <a:r>
              <a:rPr lang="en-US" sz="4300" b="1">
                <a:solidFill>
                  <a:srgbClr val="0000FF"/>
                </a:solidFill>
                <a:latin typeface=".VnArial Narrow" pitchFamily="34" charset="0"/>
              </a:rPr>
              <a:t>1</a:t>
            </a: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1524000" y="304799"/>
            <a:ext cx="10160000" cy="69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 các số viết bằng chữ số La Mã sau đây</a:t>
            </a:r>
            <a:r>
              <a:rPr lang="en-US" sz="3700" b="1">
                <a:latin typeface="VNI-Times" pitchFamily="2" charset="0"/>
              </a:rPr>
              <a:t>: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3200" y="1295400"/>
            <a:ext cx="3454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I : 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11200" y="1295400"/>
            <a:ext cx="2946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Iii :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283200" y="1295400"/>
            <a:ext cx="2235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128000" y="1371600"/>
            <a:ext cx="3454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V :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03200" y="2209800"/>
            <a:ext cx="35560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Vii  :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8636000" y="13716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219200" y="2209800"/>
            <a:ext cx="28448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267200" y="23622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ix :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283200" y="2362200"/>
            <a:ext cx="2235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8026400" y="2286000"/>
            <a:ext cx="35560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xI :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042400" y="2286000"/>
            <a:ext cx="2844800" cy="69249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một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03200" y="3200400"/>
            <a:ext cx="35560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XXI: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219200" y="3276601"/>
            <a:ext cx="2641600" cy="574516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mươi mốt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267200" y="32004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II :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181600" y="3200400"/>
            <a:ext cx="2235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026400" y="3200400"/>
            <a:ext cx="3759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VI :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8940800" y="3200400"/>
            <a:ext cx="20320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04800" y="4267200"/>
            <a:ext cx="3454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IV :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016000" y="4267200"/>
            <a:ext cx="2743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267200" y="42672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VIII 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588000" y="4267200"/>
            <a:ext cx="1930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8026400" y="4267200"/>
            <a:ext cx="36576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 :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9144000" y="4267200"/>
            <a:ext cx="2743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3200" y="5334000"/>
            <a:ext cx="34544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xII :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1117600" y="5334000"/>
            <a:ext cx="26416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hai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4267200" y="5334000"/>
            <a:ext cx="3251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XX: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5384800" y="5334000"/>
            <a:ext cx="2235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mươi 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924800" y="5334000"/>
            <a:ext cx="3759200" cy="69762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700" b="1">
                <a:solidFill>
                  <a:srgbClr val="0000FF"/>
                </a:solidFill>
                <a:latin typeface=".VnTimeH" pitchFamily="34" charset="0"/>
              </a:rPr>
              <a:t>XXII :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9448800" y="5334001"/>
            <a:ext cx="2540000" cy="574516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mươi hai</a:t>
            </a:r>
          </a:p>
        </p:txBody>
      </p:sp>
    </p:spTree>
    <p:extLst>
      <p:ext uri="{BB962C8B-B14F-4D97-AF65-F5344CB8AC3E}">
        <p14:creationId xmlns:p14="http://schemas.microsoft.com/office/powerpoint/2010/main" val="2645663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53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153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153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153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53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153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 tmFilter="0, 0; .2, .5; .8, .5; 1, 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000" autoRev="1" fill="hold"/>
                                        <p:tgtEl>
                                          <p:spTgt spid="153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153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153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 tmFilter="0, 0; .2, .5; .8, .5; 1, 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000" autoRev="1" fill="hold"/>
                                        <p:tgtEl>
                                          <p:spTgt spid="153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 tmFilter="0, 0; .2, .5; .8, .5; 1, 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000" autoRev="1" fill="hold"/>
                                        <p:tgtEl>
                                          <p:spTgt spid="153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 tmFilter="0, 0; .2, .5; .8, .5; 1, 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000" autoRev="1" fill="hold"/>
                                        <p:tgtEl>
                                          <p:spTgt spid="153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 tmFilter="0, 0; .2, .5; .8, .5; 1, 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1000" autoRev="1" fill="hold"/>
                                        <p:tgtEl>
                                          <p:spTgt spid="153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 tmFilter="0, 0; .2, .5; .8, .5; 1, 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1000" autoRev="1" fill="hold"/>
                                        <p:tgtEl>
                                          <p:spTgt spid="153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 tmFilter="0, 0; .2, .5; .8, .5; 1, 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1000" autoRev="1" fill="hold"/>
                                        <p:tgtEl>
                                          <p:spTgt spid="15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1016000" y="2133600"/>
            <a:ext cx="2540000" cy="1905000"/>
            <a:chOff x="336" y="336"/>
            <a:chExt cx="1200" cy="1200"/>
          </a:xfrm>
        </p:grpSpPr>
        <p:sp>
          <p:nvSpPr>
            <p:cNvPr id="7238" name="Oval 7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Oval 8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032000" y="2209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5240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1117600" y="3276601"/>
            <a:ext cx="71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1422400" y="3611565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1117600" y="25908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1016002" y="2895601"/>
            <a:ext cx="529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032000" y="3733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2641600" y="35814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2946400" y="3276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3048000" y="2895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2946400" y="2514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25400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rot="16188640">
            <a:off x="2030150" y="3276337"/>
            <a:ext cx="611188" cy="2116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1422400" y="191412"/>
            <a:ext cx="6908800" cy="8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mấy giờ?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203200" y="279400"/>
            <a:ext cx="9144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.VnArial Narrow" pitchFamily="34" charset="0"/>
              </a:rPr>
              <a:t>2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35200" y="2471738"/>
            <a:ext cx="203200" cy="652463"/>
            <a:chOff x="3888" y="576"/>
            <a:chExt cx="96" cy="432"/>
          </a:xfrm>
        </p:grpSpPr>
        <p:sp>
          <p:nvSpPr>
            <p:cNvPr id="7236" name="Line 25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Oval 26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7" name="Group 27"/>
          <p:cNvGrpSpPr>
            <a:grpSpLocks/>
          </p:cNvGrpSpPr>
          <p:nvPr/>
        </p:nvGrpSpPr>
        <p:grpSpPr bwMode="auto">
          <a:xfrm>
            <a:off x="4673600" y="2133600"/>
            <a:ext cx="2540000" cy="1905000"/>
            <a:chOff x="336" y="336"/>
            <a:chExt cx="1200" cy="1200"/>
          </a:xfrm>
        </p:grpSpPr>
        <p:sp>
          <p:nvSpPr>
            <p:cNvPr id="7234" name="Oval 28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Oval 29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689600" y="2209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7189" name="Text Box 31"/>
          <p:cNvSpPr txBox="1">
            <a:spLocks noChangeArrowheads="1"/>
          </p:cNvSpPr>
          <p:nvPr/>
        </p:nvSpPr>
        <p:spPr bwMode="auto">
          <a:xfrm>
            <a:off x="51816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7190" name="Text Box 32"/>
          <p:cNvSpPr txBox="1">
            <a:spLocks noChangeArrowheads="1"/>
          </p:cNvSpPr>
          <p:nvPr/>
        </p:nvSpPr>
        <p:spPr bwMode="auto">
          <a:xfrm>
            <a:off x="4775200" y="3276601"/>
            <a:ext cx="71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7191" name="Text Box 33"/>
          <p:cNvSpPr txBox="1">
            <a:spLocks noChangeArrowheads="1"/>
          </p:cNvSpPr>
          <p:nvPr/>
        </p:nvSpPr>
        <p:spPr bwMode="auto">
          <a:xfrm>
            <a:off x="5080000" y="3611565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7192" name="Text Box 34"/>
          <p:cNvSpPr txBox="1">
            <a:spLocks noChangeArrowheads="1"/>
          </p:cNvSpPr>
          <p:nvPr/>
        </p:nvSpPr>
        <p:spPr bwMode="auto">
          <a:xfrm>
            <a:off x="4775200" y="25908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7193" name="Text Box 35"/>
          <p:cNvSpPr txBox="1">
            <a:spLocks noChangeArrowheads="1"/>
          </p:cNvSpPr>
          <p:nvPr/>
        </p:nvSpPr>
        <p:spPr bwMode="auto">
          <a:xfrm>
            <a:off x="4673602" y="2895601"/>
            <a:ext cx="529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7194" name="Text Box 36"/>
          <p:cNvSpPr txBox="1">
            <a:spLocks noChangeArrowheads="1"/>
          </p:cNvSpPr>
          <p:nvPr/>
        </p:nvSpPr>
        <p:spPr bwMode="auto">
          <a:xfrm>
            <a:off x="5689600" y="3733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7195" name="Text Box 37"/>
          <p:cNvSpPr txBox="1">
            <a:spLocks noChangeArrowheads="1"/>
          </p:cNvSpPr>
          <p:nvPr/>
        </p:nvSpPr>
        <p:spPr bwMode="auto">
          <a:xfrm>
            <a:off x="6299200" y="35814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7196" name="Text Box 38"/>
          <p:cNvSpPr txBox="1">
            <a:spLocks noChangeArrowheads="1"/>
          </p:cNvSpPr>
          <p:nvPr/>
        </p:nvSpPr>
        <p:spPr bwMode="auto">
          <a:xfrm>
            <a:off x="6604000" y="3276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7197" name="Text Box 39"/>
          <p:cNvSpPr txBox="1">
            <a:spLocks noChangeArrowheads="1"/>
          </p:cNvSpPr>
          <p:nvPr/>
        </p:nvSpPr>
        <p:spPr bwMode="auto">
          <a:xfrm>
            <a:off x="6705600" y="2895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7198" name="Text Box 40"/>
          <p:cNvSpPr txBox="1">
            <a:spLocks noChangeArrowheads="1"/>
          </p:cNvSpPr>
          <p:nvPr/>
        </p:nvSpPr>
        <p:spPr bwMode="auto">
          <a:xfrm>
            <a:off x="6604000" y="2514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7199" name="Text Box 41"/>
          <p:cNvSpPr txBox="1">
            <a:spLocks noChangeArrowheads="1"/>
          </p:cNvSpPr>
          <p:nvPr/>
        </p:nvSpPr>
        <p:spPr bwMode="auto">
          <a:xfrm>
            <a:off x="61976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892800" y="2438400"/>
            <a:ext cx="213784" cy="685800"/>
            <a:chOff x="3888" y="576"/>
            <a:chExt cx="96" cy="432"/>
          </a:xfrm>
        </p:grpSpPr>
        <p:sp>
          <p:nvSpPr>
            <p:cNvPr id="7232" name="Line 43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Oval 44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01" name="Group 45"/>
          <p:cNvGrpSpPr>
            <a:grpSpLocks/>
          </p:cNvGrpSpPr>
          <p:nvPr/>
        </p:nvGrpSpPr>
        <p:grpSpPr bwMode="auto">
          <a:xfrm>
            <a:off x="8534400" y="2133600"/>
            <a:ext cx="2540000" cy="1905000"/>
            <a:chOff x="336" y="336"/>
            <a:chExt cx="1200" cy="1200"/>
          </a:xfrm>
        </p:grpSpPr>
        <p:sp>
          <p:nvSpPr>
            <p:cNvPr id="7230" name="Oval 46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Oval 47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9550400" y="2209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7203" name="Text Box 49"/>
          <p:cNvSpPr txBox="1">
            <a:spLocks noChangeArrowheads="1"/>
          </p:cNvSpPr>
          <p:nvPr/>
        </p:nvSpPr>
        <p:spPr bwMode="auto">
          <a:xfrm>
            <a:off x="90424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7204" name="Text Box 50"/>
          <p:cNvSpPr txBox="1">
            <a:spLocks noChangeArrowheads="1"/>
          </p:cNvSpPr>
          <p:nvPr/>
        </p:nvSpPr>
        <p:spPr bwMode="auto">
          <a:xfrm>
            <a:off x="8636000" y="3276601"/>
            <a:ext cx="71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7205" name="Text Box 51"/>
          <p:cNvSpPr txBox="1">
            <a:spLocks noChangeArrowheads="1"/>
          </p:cNvSpPr>
          <p:nvPr/>
        </p:nvSpPr>
        <p:spPr bwMode="auto">
          <a:xfrm>
            <a:off x="8940800" y="3611565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7206" name="Text Box 52"/>
          <p:cNvSpPr txBox="1">
            <a:spLocks noChangeArrowheads="1"/>
          </p:cNvSpPr>
          <p:nvPr/>
        </p:nvSpPr>
        <p:spPr bwMode="auto">
          <a:xfrm>
            <a:off x="8636000" y="25908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7207" name="Text Box 53"/>
          <p:cNvSpPr txBox="1">
            <a:spLocks noChangeArrowheads="1"/>
          </p:cNvSpPr>
          <p:nvPr/>
        </p:nvSpPr>
        <p:spPr bwMode="auto">
          <a:xfrm>
            <a:off x="8534402" y="2895601"/>
            <a:ext cx="529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7208" name="Text Box 54"/>
          <p:cNvSpPr txBox="1">
            <a:spLocks noChangeArrowheads="1"/>
          </p:cNvSpPr>
          <p:nvPr/>
        </p:nvSpPr>
        <p:spPr bwMode="auto">
          <a:xfrm>
            <a:off x="9550400" y="3733801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7209" name="Text Box 55"/>
          <p:cNvSpPr txBox="1">
            <a:spLocks noChangeArrowheads="1"/>
          </p:cNvSpPr>
          <p:nvPr/>
        </p:nvSpPr>
        <p:spPr bwMode="auto">
          <a:xfrm>
            <a:off x="10160000" y="35814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7210" name="Text Box 56"/>
          <p:cNvSpPr txBox="1">
            <a:spLocks noChangeArrowheads="1"/>
          </p:cNvSpPr>
          <p:nvPr/>
        </p:nvSpPr>
        <p:spPr bwMode="auto">
          <a:xfrm>
            <a:off x="10464800" y="3276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10566400" y="2895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7212" name="Text Box 58"/>
          <p:cNvSpPr txBox="1">
            <a:spLocks noChangeArrowheads="1"/>
          </p:cNvSpPr>
          <p:nvPr/>
        </p:nvSpPr>
        <p:spPr bwMode="auto">
          <a:xfrm>
            <a:off x="10464800" y="25146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7213" name="Text Box 59"/>
          <p:cNvSpPr txBox="1">
            <a:spLocks noChangeArrowheads="1"/>
          </p:cNvSpPr>
          <p:nvPr/>
        </p:nvSpPr>
        <p:spPr bwMode="auto">
          <a:xfrm>
            <a:off x="10058400" y="2286001"/>
            <a:ext cx="50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5892800" y="2590802"/>
            <a:ext cx="203200" cy="525463"/>
            <a:chOff x="3024" y="1008"/>
            <a:chExt cx="96" cy="331"/>
          </a:xfrm>
        </p:grpSpPr>
        <p:sp>
          <p:nvSpPr>
            <p:cNvPr id="7228" name="Line 61"/>
            <p:cNvSpPr>
              <a:spLocks noChangeShapeType="1"/>
            </p:cNvSpPr>
            <p:nvPr/>
          </p:nvSpPr>
          <p:spPr bwMode="auto">
            <a:xfrm rot="-5411360">
              <a:off x="2927" y="1153"/>
              <a:ext cx="290" cy="0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Oval 62"/>
            <p:cNvSpPr>
              <a:spLocks noChangeArrowheads="1"/>
            </p:cNvSpPr>
            <p:nvPr/>
          </p:nvSpPr>
          <p:spPr bwMode="auto">
            <a:xfrm>
              <a:off x="3024" y="1248"/>
              <a:ext cx="96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7" name="Line 63"/>
          <p:cNvSpPr>
            <a:spLocks noChangeShapeType="1"/>
          </p:cNvSpPr>
          <p:nvPr/>
        </p:nvSpPr>
        <p:spPr bwMode="auto">
          <a:xfrm rot="16188640">
            <a:off x="10209214" y="2795588"/>
            <a:ext cx="3175" cy="5080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9753600" y="2438402"/>
            <a:ext cx="203200" cy="652463"/>
            <a:chOff x="3888" y="576"/>
            <a:chExt cx="96" cy="432"/>
          </a:xfrm>
        </p:grpSpPr>
        <p:sp>
          <p:nvSpPr>
            <p:cNvPr id="7226" name="Line 65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Oval 66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7" name="Text Box 67"/>
          <p:cNvSpPr txBox="1">
            <a:spLocks noChangeArrowheads="1"/>
          </p:cNvSpPr>
          <p:nvPr/>
        </p:nvSpPr>
        <p:spPr bwMode="auto">
          <a:xfrm>
            <a:off x="1930400" y="4038601"/>
            <a:ext cx="609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7218" name="Text Box 68"/>
          <p:cNvSpPr txBox="1">
            <a:spLocks noChangeArrowheads="1"/>
          </p:cNvSpPr>
          <p:nvPr/>
        </p:nvSpPr>
        <p:spPr bwMode="auto">
          <a:xfrm>
            <a:off x="5689600" y="4038601"/>
            <a:ext cx="609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b</a:t>
            </a:r>
          </a:p>
        </p:txBody>
      </p:sp>
      <p:sp>
        <p:nvSpPr>
          <p:cNvPr id="7219" name="Text Box 69"/>
          <p:cNvSpPr txBox="1">
            <a:spLocks noChangeArrowheads="1"/>
          </p:cNvSpPr>
          <p:nvPr/>
        </p:nvSpPr>
        <p:spPr bwMode="auto">
          <a:xfrm>
            <a:off x="9550400" y="4038601"/>
            <a:ext cx="609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0" y="4648201"/>
            <a:ext cx="46736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A chỉ mấy giờ?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4064000" y="4724401"/>
            <a:ext cx="46736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B chỉ mấy giờ?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4338320" y="4726118"/>
            <a:ext cx="37592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12 giờ</a:t>
            </a:r>
            <a:r>
              <a:rPr lang="en-US" sz="3200" b="1">
                <a:solidFill>
                  <a:srgbClr val="80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7518400" y="4876801"/>
            <a:ext cx="46736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 chỉ mấy giờ?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8534400" y="4824020"/>
            <a:ext cx="37592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3 giờ.</a:t>
            </a:r>
          </a:p>
        </p:txBody>
      </p:sp>
      <p:sp>
        <p:nvSpPr>
          <p:cNvPr id="74" name="Text Box 71">
            <a:extLst>
              <a:ext uri="{FF2B5EF4-FFF2-40B4-BE49-F238E27FC236}">
                <a16:creationId xmlns:a16="http://schemas.microsoft.com/office/drawing/2014/main" id="{7F07457B-8424-4487-A794-3F0A7FFBA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4629354"/>
            <a:ext cx="35560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6 giờ</a:t>
            </a:r>
            <a:r>
              <a:rPr lang="en-US" sz="3200" b="1">
                <a:solidFill>
                  <a:srgbClr val="800000"/>
                </a:solidFill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0657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 tmFilter="0, 0; .2, .5; .8, .5; 1, 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0" autoRev="1" fill="hold"/>
                                        <p:tgtEl>
                                          <p:spTgt spid="164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6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8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 tmFilter="0, 0; .2, .5; .8, .5; 1, 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000" autoRev="1" fill="hold"/>
                                        <p:tgtEl>
                                          <p:spTgt spid="16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5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7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3" grpId="1"/>
      <p:bldP spid="16399" grpId="0"/>
      <p:bldP spid="16399" grpId="1"/>
      <p:bldP spid="16405" grpId="0" animBg="1"/>
      <p:bldP spid="16414" grpId="0"/>
      <p:bldP spid="16414" grpId="1"/>
      <p:bldP spid="16432" grpId="0"/>
      <p:bldP spid="16432" grpId="1"/>
      <p:bldP spid="16441" grpId="0"/>
      <p:bldP spid="16441" grpId="1"/>
      <p:bldP spid="16447" grpId="0" animBg="1"/>
      <p:bldP spid="16454" grpId="0"/>
      <p:bldP spid="16454" grpId="1"/>
      <p:bldP spid="16464" grpId="0"/>
      <p:bldP spid="16464" grpId="1"/>
      <p:bldP spid="16465" grpId="0"/>
      <p:bldP spid="16466" grpId="0"/>
      <p:bldP spid="16466" grpId="1"/>
      <p:bldP spid="16467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70000" y="1041400"/>
            <a:ext cx="10871200" cy="78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latin typeface="Times New Roman" panose="02020603050405020304" pitchFamily="18" charset="0"/>
                <a:cs typeface="Times New Roman" panose="02020603050405020304" pitchFamily="18" charset="0"/>
              </a:rPr>
              <a:t>Hãy viết các số: </a:t>
            </a:r>
            <a:r>
              <a:rPr lang="en-US" sz="4300" b="1">
                <a:latin typeface=".VnTimeH" pitchFamily="34" charset="0"/>
              </a:rPr>
              <a:t>ii </a:t>
            </a:r>
            <a:r>
              <a:rPr lang="en-US" sz="4300" b="1" dirty="0">
                <a:latin typeface=".VnTimeH" pitchFamily="34" charset="0"/>
              </a:rPr>
              <a:t>, vi , v , vii , iv , ix , xi: </a:t>
            </a:r>
          </a:p>
        </p:txBody>
      </p:sp>
      <p:sp>
        <p:nvSpPr>
          <p:cNvPr id="8195" name="Oval 5"/>
          <p:cNvSpPr>
            <a:spLocks noChangeArrowheads="1"/>
          </p:cNvSpPr>
          <p:nvPr/>
        </p:nvSpPr>
        <p:spPr bwMode="auto">
          <a:xfrm>
            <a:off x="203200" y="165100"/>
            <a:ext cx="9144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.VnArial Narrow" pitchFamily="34" charset="0"/>
              </a:rPr>
              <a:t>3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16000" y="1706800"/>
            <a:ext cx="883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 dirty="0">
                <a:solidFill>
                  <a:srgbClr val="0000FF"/>
                </a:solidFill>
                <a:latin typeface="VNI-Times" pitchFamily="2" charset="0"/>
              </a:rPr>
              <a:t>a</a:t>
            </a:r>
            <a:r>
              <a:rPr lang="en-US" sz="4300" b="1">
                <a:solidFill>
                  <a:srgbClr val="0000FF"/>
                </a:solidFill>
                <a:latin typeface="VNI-Times" pitchFamily="2" charset="0"/>
              </a:rPr>
              <a:t>) </a:t>
            </a:r>
            <a:r>
              <a:rPr lang="en-US" sz="4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</a:t>
            </a:r>
            <a:r>
              <a:rPr lang="en-US" sz="43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</a:t>
            </a:r>
            <a:r>
              <a:rPr lang="en-US" sz="43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16000" y="2616202"/>
            <a:ext cx="883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 dirty="0">
                <a:solidFill>
                  <a:srgbClr val="0000FF"/>
                </a:solidFill>
                <a:latin typeface="VNI-Times" pitchFamily="2" charset="0"/>
              </a:rPr>
              <a:t>b</a:t>
            </a:r>
            <a:r>
              <a:rPr lang="en-US" sz="4300" b="1">
                <a:solidFill>
                  <a:srgbClr val="0000FF"/>
                </a:solidFill>
                <a:latin typeface="VNI-Times" pitchFamily="2" charset="0"/>
              </a:rPr>
              <a:t>) </a:t>
            </a:r>
            <a:r>
              <a:rPr lang="en-US" sz="4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</a:t>
            </a:r>
            <a:r>
              <a:rPr lang="en-US" sz="4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</a:t>
            </a:r>
            <a:r>
              <a:rPr lang="en-US" sz="4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4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524000" y="3352801"/>
            <a:ext cx="883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300" b="1" u="sng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làm: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4495801"/>
            <a:ext cx="5892800" cy="66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0000FF"/>
                </a:solidFill>
                <a:latin typeface="VNI-Times" pitchFamily="2" charset="0"/>
              </a:rPr>
              <a:t>a)</a:t>
            </a:r>
            <a:r>
              <a:rPr lang="en-US" sz="3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</a:t>
            </a:r>
            <a:r>
              <a:rPr lang="en-US" sz="3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</a:t>
            </a:r>
            <a:r>
              <a:rPr lang="en-US" sz="3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500" b="1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689600" y="4419601"/>
            <a:ext cx="10160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Ii,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400800" y="4419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Iv,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315200" y="4419601"/>
            <a:ext cx="9144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V,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924800" y="4419601"/>
            <a:ext cx="1117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Vi,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8839200" y="4419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Vii,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9956800" y="4419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Ix,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0769600" y="4419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xi .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0" y="5638801"/>
            <a:ext cx="5994400" cy="66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0000FF"/>
                </a:solidFill>
                <a:latin typeface="VNI-Times" pitchFamily="2" charset="0"/>
              </a:rPr>
              <a:t>b) </a:t>
            </a:r>
            <a:r>
              <a:rPr lang="en-US" sz="3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</a:t>
            </a:r>
            <a:r>
              <a:rPr lang="en-US" sz="3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</a:t>
            </a:r>
            <a:r>
              <a:rPr lang="en-US" sz="3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500" b="1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689600" y="5562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Xi,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502400" y="5562601"/>
            <a:ext cx="12192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Ix,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315200" y="5562601"/>
            <a:ext cx="15240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Vii,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8331200" y="5562601"/>
            <a:ext cx="1117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Vi,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9245600" y="5562601"/>
            <a:ext cx="9144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V,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9855200" y="5562601"/>
            <a:ext cx="1117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Iv,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0769600" y="5562601"/>
            <a:ext cx="1117600" cy="7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006600"/>
                </a:solidFill>
                <a:latin typeface=".VnTimeH" pitchFamily="34" charset="0"/>
              </a:rPr>
              <a:t>iI .</a:t>
            </a:r>
          </a:p>
        </p:txBody>
      </p:sp>
    </p:spTree>
    <p:extLst>
      <p:ext uri="{BB962C8B-B14F-4D97-AF65-F5344CB8AC3E}">
        <p14:creationId xmlns:p14="http://schemas.microsoft.com/office/powerpoint/2010/main" val="912298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3" dur="1500" autoRev="1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1500" autoRev="1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1500" autoRev="1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4" dur="150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150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150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5" dur="150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150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150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6" dur="150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150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150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7" dur="150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150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" dur="150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8" dur="1500" autoRev="1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1500" autoRev="1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1500" autoRev="1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9" dur="1500" autoRev="1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1500" autoRev="1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" dur="1500" autoRev="1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  <p:bldP spid="17415" grpId="0"/>
      <p:bldP spid="17416" grpId="0"/>
      <p:bldP spid="17417" grpId="0"/>
      <p:bldP spid="17418" grpId="0"/>
      <p:bldP spid="17418" grpId="1"/>
      <p:bldP spid="17419" grpId="0"/>
      <p:bldP spid="17419" grpId="1"/>
      <p:bldP spid="17420" grpId="0"/>
      <p:bldP spid="17420" grpId="1"/>
      <p:bldP spid="17421" grpId="0"/>
      <p:bldP spid="17421" grpId="1"/>
      <p:bldP spid="17422" grpId="0"/>
      <p:bldP spid="17422" grpId="1"/>
      <p:bldP spid="17423" grpId="0"/>
      <p:bldP spid="17423" grpId="1"/>
      <p:bldP spid="17424" grpId="0" build="allAtOnce"/>
      <p:bldP spid="17425" grpId="0"/>
      <p:bldP spid="17426" grpId="0"/>
      <p:bldP spid="17427" grpId="0"/>
      <p:bldP spid="17428" grpId="0"/>
      <p:bldP spid="17429" grpId="0"/>
      <p:bldP spid="17430" grpId="0"/>
      <p:bldP spid="17431" grpId="0"/>
      <p:bldP spid="174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282700" y="190501"/>
            <a:ext cx="10972800" cy="78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từ 1 đến 12 bằng chữ số La Mã</a:t>
            </a:r>
            <a:r>
              <a:rPr lang="en-US" sz="4300" b="1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43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63500" y="152400"/>
            <a:ext cx="12192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.VnArial Narrow" pitchFamily="34" charset="0"/>
              </a:rPr>
              <a:t>4</a:t>
            </a:r>
          </a:p>
        </p:txBody>
      </p:sp>
      <p:graphicFrame>
        <p:nvGraphicFramePr>
          <p:cNvPr id="18521" name="Group 89"/>
          <p:cNvGraphicFramePr>
            <a:graphicFrameLocks noGrp="1"/>
          </p:cNvGraphicFramePr>
          <p:nvPr/>
        </p:nvGraphicFramePr>
        <p:xfrm>
          <a:off x="711200" y="1905000"/>
          <a:ext cx="10566399" cy="2362200"/>
        </p:xfrm>
        <a:graphic>
          <a:graphicData uri="http://schemas.openxmlformats.org/drawingml/2006/table">
            <a:tbl>
              <a:tblPr/>
              <a:tblGrid>
                <a:gridCol w="88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26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84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82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9144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9144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1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17272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26416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3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34544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4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4368800" y="22860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5283200" y="22860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6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6096000" y="22860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7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7010400" y="22860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8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7924800" y="22860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9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8636000" y="2286001"/>
            <a:ext cx="81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10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9652000" y="2286001"/>
            <a:ext cx="81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11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10464800" y="2286001"/>
            <a:ext cx="81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66"/>
                </a:solidFill>
                <a:latin typeface=".VnArial Narrow" pitchFamily="34" charset="0"/>
              </a:rPr>
              <a:t>12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1727200" y="2209801"/>
            <a:ext cx="711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2540000" y="2209801"/>
            <a:ext cx="91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3352800" y="2209801"/>
            <a:ext cx="81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368800" y="2209801"/>
            <a:ext cx="60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5080000" y="2209801"/>
            <a:ext cx="91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892800" y="2209801"/>
            <a:ext cx="1016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6705600" y="2209801"/>
            <a:ext cx="1320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7721600" y="2209801"/>
            <a:ext cx="91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8737600" y="2209801"/>
            <a:ext cx="711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9448800" y="2209801"/>
            <a:ext cx="91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10261600" y="2209801"/>
            <a:ext cx="1016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  <a:latin typeface=".VnTimeH" pitchFamily="34" charset="0"/>
              </a:rPr>
              <a:t>xii</a:t>
            </a:r>
          </a:p>
        </p:txBody>
      </p:sp>
      <p:pic>
        <p:nvPicPr>
          <p:cNvPr id="9285" name="Picture 71" descr="FLOWERS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67200"/>
            <a:ext cx="3251200" cy="2590800"/>
          </a:xfrm>
          <a:noFill/>
        </p:spPr>
      </p:pic>
      <p:pic>
        <p:nvPicPr>
          <p:cNvPr id="9286" name="Picture 73" descr="POINSET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4400" y="4344989"/>
            <a:ext cx="3657600" cy="2513012"/>
          </a:xfrm>
          <a:noFill/>
        </p:spPr>
      </p:pic>
    </p:spTree>
    <p:extLst>
      <p:ext uri="{BB962C8B-B14F-4D97-AF65-F5344CB8AC3E}">
        <p14:creationId xmlns:p14="http://schemas.microsoft.com/office/powerpoint/2010/main" val="2362547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75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25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89017E-7 L 0 0.1819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3.33333E-6 0.1819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3.33333E-6 0.1819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0.00834 0.1819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3.33333E-6 0.1819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0.00416 0.1819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89017E-7 L 0 0.1819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0417 0.1819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0.00417 0.1819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0.00416 0.1819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89017E-7 L 0.00417 0.1819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0.00834 0.1819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9" grpId="0" autoUpdateAnimBg="0"/>
      <p:bldP spid="18479" grpId="1"/>
      <p:bldP spid="18480" grpId="0" autoUpdateAnimBg="0"/>
      <p:bldP spid="18481" grpId="0" autoUpdateAnimBg="0"/>
      <p:bldP spid="18482" grpId="0" autoUpdateAnimBg="0"/>
      <p:bldP spid="18483" grpId="0" autoUpdateAnimBg="0"/>
      <p:bldP spid="18484" grpId="0" autoUpdateAnimBg="0"/>
      <p:bldP spid="18485" grpId="0" autoUpdateAnimBg="0"/>
      <p:bldP spid="18486" grpId="0" autoUpdateAnimBg="0"/>
      <p:bldP spid="18487" grpId="0" autoUpdateAnimBg="0"/>
      <p:bldP spid="18488" grpId="0" autoUpdateAnimBg="0"/>
      <p:bldP spid="18489" grpId="0" autoUpdateAnimBg="0"/>
      <p:bldP spid="18490" grpId="0" autoUpdateAnimBg="0"/>
      <p:bldP spid="18491" grpId="0" autoUpdateAnimBg="0"/>
      <p:bldP spid="18492" grpId="0" autoUpdateAnimBg="0"/>
      <p:bldP spid="18492" grpId="1"/>
      <p:bldP spid="18493" grpId="0" autoUpdateAnimBg="0"/>
      <p:bldP spid="18493" grpId="1"/>
      <p:bldP spid="18494" grpId="0" autoUpdateAnimBg="0"/>
      <p:bldP spid="18494" grpId="1"/>
      <p:bldP spid="18495" grpId="0" autoUpdateAnimBg="0"/>
      <p:bldP spid="18495" grpId="1"/>
      <p:bldP spid="18496" grpId="0" autoUpdateAnimBg="0"/>
      <p:bldP spid="18496" grpId="1"/>
      <p:bldP spid="18497" grpId="0" autoUpdateAnimBg="0"/>
      <p:bldP spid="18497" grpId="1"/>
      <p:bldP spid="18498" grpId="0" autoUpdateAnimBg="0"/>
      <p:bldP spid="18498" grpId="1"/>
      <p:bldP spid="18499" grpId="0" autoUpdateAnimBg="0"/>
      <p:bldP spid="18499" grpId="1"/>
      <p:bldP spid="18500" grpId="0" autoUpdateAnimBg="0"/>
      <p:bldP spid="18500" grpId="1"/>
      <p:bldP spid="18501" grpId="0" autoUpdateAnimBg="0"/>
      <p:bldP spid="18501" grpId="1"/>
      <p:bldP spid="18502" grpId="0" autoUpdateAnimBg="0"/>
      <p:bldP spid="1850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912284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812800" y="2590802"/>
            <a:ext cx="10261600" cy="1354217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Mười bốn</a:t>
            </a:r>
            <a:r>
              <a:rPr lang="en-US" sz="80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: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299200" y="2590802"/>
            <a:ext cx="3149600" cy="1354217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XIV</a:t>
            </a:r>
          </a:p>
        </p:txBody>
      </p:sp>
      <p:sp>
        <p:nvSpPr>
          <p:cNvPr id="40973" name="Text Box 13" descr="Parchment"/>
          <p:cNvSpPr txBox="1">
            <a:spLocks noChangeArrowheads="1"/>
          </p:cNvSpPr>
          <p:nvPr/>
        </p:nvSpPr>
        <p:spPr bwMode="auto">
          <a:xfrm>
            <a:off x="812800" y="4038602"/>
            <a:ext cx="10261600" cy="135421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Mười bảy</a:t>
            </a:r>
            <a:r>
              <a:rPr lang="en-US" sz="80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: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812800" y="5334002"/>
            <a:ext cx="10261600" cy="1354217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Mười chín</a:t>
            </a:r>
            <a:r>
              <a:rPr lang="en-US" sz="80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:</a:t>
            </a:r>
          </a:p>
        </p:txBody>
      </p:sp>
      <p:sp>
        <p:nvSpPr>
          <p:cNvPr id="40975" name="Text Box 15" descr="Parchment"/>
          <p:cNvSpPr txBox="1">
            <a:spLocks noChangeArrowheads="1"/>
          </p:cNvSpPr>
          <p:nvPr/>
        </p:nvSpPr>
        <p:spPr bwMode="auto">
          <a:xfrm>
            <a:off x="6197600" y="4038602"/>
            <a:ext cx="3149600" cy="135421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XVII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6096000" y="5334002"/>
            <a:ext cx="3149600" cy="1354217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XIX</a:t>
            </a:r>
          </a:p>
        </p:txBody>
      </p:sp>
      <p:sp>
        <p:nvSpPr>
          <p:cNvPr id="2" name="Rectangle 1"/>
          <p:cNvSpPr/>
          <p:nvPr/>
        </p:nvSpPr>
        <p:spPr>
          <a:xfrm>
            <a:off x="1336607" y="201613"/>
            <a:ext cx="92139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DD9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sau bằng chữ số La Mã</a:t>
            </a:r>
            <a:endParaRPr lang="en-US" sz="4800" b="1" dirty="0">
              <a:solidFill>
                <a:srgbClr val="FDD9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6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71" grpId="0" animBg="1"/>
      <p:bldP spid="40973" grpId="0" animBg="1"/>
      <p:bldP spid="40974" grpId="0" animBg="1"/>
      <p:bldP spid="40975" grpId="0" animBg="1"/>
      <p:bldP spid="409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千图网拥有20W+精美PPT模板 更多PPT模板下载至：www.58pic.com/office/ppt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441</Words>
  <Application>Microsoft Office PowerPoint</Application>
  <PresentationFormat>Màn hình rộng</PresentationFormat>
  <Paragraphs>187</Paragraphs>
  <Slides>9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9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20" baseType="lpstr">
      <vt:lpstr>等线</vt:lpstr>
      <vt:lpstr>等线 Light</vt:lpstr>
      <vt:lpstr>.VnArial Narrow</vt:lpstr>
      <vt:lpstr>.VnTimeH</vt:lpstr>
      <vt:lpstr>Arial</vt:lpstr>
      <vt:lpstr>HP001 4 hàng</vt:lpstr>
      <vt:lpstr>Times New Roman</vt:lpstr>
      <vt:lpstr>VNI-Swiss-Condense</vt:lpstr>
      <vt:lpstr>VNI-Times</vt:lpstr>
      <vt:lpstr>千图网拥有20W+精美PPT模板 更多PPT模板下载至：www.58pic.com/office/ppt​​</vt:lpstr>
      <vt:lpstr>Bitmap Image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lzjljlc</dc:creator>
  <cp:lastModifiedBy>Hà Nguyễn Thị Thu</cp:lastModifiedBy>
  <cp:revision>241</cp:revision>
  <dcterms:created xsi:type="dcterms:W3CDTF">2018-02-23T07:21:57Z</dcterms:created>
  <dcterms:modified xsi:type="dcterms:W3CDTF">2022-03-02T00:43:39Z</dcterms:modified>
</cp:coreProperties>
</file>