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99" r:id="rId4"/>
    <p:sldMasterId id="2147483711" r:id="rId5"/>
    <p:sldMasterId id="2147483723" r:id="rId6"/>
    <p:sldMasterId id="2147483735" r:id="rId7"/>
    <p:sldMasterId id="2147483747" r:id="rId8"/>
  </p:sldMasterIdLst>
  <p:notesMasterIdLst>
    <p:notesMasterId r:id="rId27"/>
  </p:notesMasterIdLst>
  <p:sldIdLst>
    <p:sldId id="294" r:id="rId9"/>
    <p:sldId id="257" r:id="rId10"/>
    <p:sldId id="399" r:id="rId11"/>
    <p:sldId id="291" r:id="rId12"/>
    <p:sldId id="397" r:id="rId13"/>
    <p:sldId id="272" r:id="rId14"/>
    <p:sldId id="297" r:id="rId15"/>
    <p:sldId id="298" r:id="rId16"/>
    <p:sldId id="299" r:id="rId17"/>
    <p:sldId id="258" r:id="rId18"/>
    <p:sldId id="317" r:id="rId19"/>
    <p:sldId id="314" r:id="rId20"/>
    <p:sldId id="263" r:id="rId21"/>
    <p:sldId id="264" r:id="rId22"/>
    <p:sldId id="318" r:id="rId23"/>
    <p:sldId id="262" r:id="rId24"/>
    <p:sldId id="400" r:id="rId25"/>
    <p:sldId id="26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AD8D9-E348-4C0A-AE87-3BE84BDD34E5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31E92-4390-49D7-8B26-592ECBF77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7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1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89110-B830-41E3-8C9D-DAE0BCC85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864119-627E-4726-88AB-0A4288816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829F-B3F9-4CAC-9505-496146E6F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19A8-627A-41FA-B316-EFFECD6E648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01AD5-87E0-4718-B30E-F5C0C0F78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3CA9D-98C4-49D0-BB69-CD36C6F4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BD4EC-F548-4DF0-8BAB-7365787B5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16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46DBD-9E67-4995-8231-2A4EC1174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343DE-BEF2-4522-AE92-EAC647AA7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14B2B-6C7D-49D1-9016-A7A56CF87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19A8-627A-41FA-B316-EFFECD6E648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D5AAB-6D9F-4023-994B-6EBD9F47F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9FEF9-A177-4132-98BF-D7FC9F47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BD4EC-F548-4DF0-8BAB-7365787B5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630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1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59497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73807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67381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75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41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74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9228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23538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7112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55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769600" y="2750633"/>
            <a:ext cx="6652800" cy="1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5034200" y="16759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4391600" y="4462100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84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748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75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0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39E86E-0FF5-41B4-AC44-1614E27DC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595A36-4E68-447F-9876-1C1F1BD33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A6B67-CCD8-48ED-9CDA-C2A060ABB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19A8-627A-41FA-B316-EFFECD6E648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39D45-DCE1-4C99-8333-500370E5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0A69B-7D93-437C-8911-938F84FCC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BD4EC-F548-4DF0-8BAB-7365787B5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89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60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40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8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1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5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3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6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2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5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60" y="1482092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60" y="2368555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2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500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7" y="-1906"/>
            <a:ext cx="7017385" cy="6861811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9" y="457200"/>
            <a:ext cx="4392295" cy="1055371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3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9" y="-7620"/>
            <a:ext cx="7017385" cy="6861811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9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56507-9766-42E3-87DF-74478553C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587C4-99B7-403A-9AA5-99A26CEC8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B7708-3DB5-4305-B0FA-3B76A7AB3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19A8-627A-41FA-B316-EFFECD6E648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AAB86-2DBC-439B-A77A-ABDDDB599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BB578-E62C-4EA0-84E7-31FDCC79F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BD4EC-F548-4DF0-8BAB-7365787B5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35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437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30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7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92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327711"/>
      </p:ext>
    </p:extLst>
  </p:cSld>
  <p:clrMapOvr>
    <a:masterClrMapping/>
  </p:clrMapOvr>
  <p:transition spd="slow"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093474"/>
      </p:ext>
    </p:extLst>
  </p:cSld>
  <p:clrMapOvr>
    <a:masterClrMapping/>
  </p:clrMapOvr>
  <p:transition spd="slow" advClick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058593"/>
      </p:ext>
    </p:extLst>
  </p:cSld>
  <p:clrMapOvr>
    <a:masterClrMapping/>
  </p:clrMapOvr>
  <p:transition spd="slow" advClick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88555"/>
      </p:ext>
    </p:extLst>
  </p:cSld>
  <p:clrMapOvr>
    <a:masterClrMapping/>
  </p:clrMapOvr>
  <p:transition spd="slow" advClick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158768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D7F29-5A59-4635-B9A1-C9D9F9126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FBA39-14E3-4920-B641-08B2D1431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2C112-0890-4A8B-A2D0-0791183FC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19A8-627A-41FA-B316-EFFECD6E648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6F015-B1B0-4D1E-9A0C-860BBA5D3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905E8-7017-4FC4-AB45-F21DCCE9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BD4EC-F548-4DF0-8BAB-7365787B5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9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96849"/>
      </p:ext>
    </p:extLst>
  </p:cSld>
  <p:clrMapOvr>
    <a:masterClrMapping/>
  </p:clrMapOvr>
  <p:transition spd="slow" advClick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857912"/>
      </p:ext>
    </p:extLst>
  </p:cSld>
  <p:clrMapOvr>
    <a:masterClrMapping/>
  </p:clrMapOvr>
  <p:transition spd="slow" advClick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002037"/>
      </p:ext>
    </p:extLst>
  </p:cSld>
  <p:clrMapOvr>
    <a:masterClrMapping/>
  </p:clrMapOvr>
  <p:transition spd="slow" advClick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394966"/>
      </p:ext>
    </p:extLst>
  </p:cSld>
  <p:clrMapOvr>
    <a:masterClrMapping/>
  </p:clrMapOvr>
  <p:transition spd="slow" advClick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16488"/>
      </p:ext>
    </p:extLst>
  </p:cSld>
  <p:clrMapOvr>
    <a:masterClrMapping/>
  </p:clrMapOvr>
  <p:transition spd="slow" advClick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353153"/>
      </p:ext>
    </p:extLst>
  </p:cSld>
  <p:clrMapOvr>
    <a:masterClrMapping/>
  </p:clrMapOvr>
  <p:transition spd="slow" advClick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776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741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42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44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4F6D-9695-49A6-94DB-01B5D407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E6B2A-8567-43D2-8ECB-C802F6F72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6FA16-0D49-44CE-BF4C-CE7BA6D7A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9BF17-E01C-45CE-AF0C-73893EA2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19A8-627A-41FA-B316-EFFECD6E648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9050A-7001-4C8D-854B-827B067C2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90136-4B1F-40FF-A1AF-9BE4FF1A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BD4EC-F548-4DF0-8BAB-7365787B5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43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01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606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495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229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8599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397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8751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F43A-D440-40FF-9CCC-9CBC397CAA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0E3B-6F0E-463F-B666-4EFE4E748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433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F43A-D440-40FF-9CCC-9CBC397CAA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0E3B-6F0E-463F-B666-4EFE4E748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77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F43A-D440-40FF-9CCC-9CBC397CAA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0E3B-6F0E-463F-B666-4EFE4E748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09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0680-678E-44D5-8EC5-28A7280C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956E9-97E0-4BB2-A358-E0B84381B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3A121-188A-433A-BD57-4D630D3C9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36B2A3-BBB7-46DB-865B-86EC55C59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658761-28D3-43AD-BB62-54673E2958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B6F24C-C4E3-43DC-AC8F-4790CD12E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19A8-627A-41FA-B316-EFFECD6E648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F5E9E2-59D6-40A1-9FAF-7C73EDFC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574579-D71A-490F-983D-90770F18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BD4EC-F548-4DF0-8BAB-7365787B5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0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F43A-D440-40FF-9CCC-9CBC397CAA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0E3B-6F0E-463F-B666-4EFE4E748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72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F43A-D440-40FF-9CCC-9CBC397CAA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0E3B-6F0E-463F-B666-4EFE4E748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25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F43A-D440-40FF-9CCC-9CBC397CAA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0E3B-6F0E-463F-B666-4EFE4E748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917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F43A-D440-40FF-9CCC-9CBC397CAA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0E3B-6F0E-463F-B666-4EFE4E748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20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F43A-D440-40FF-9CCC-9CBC397CAA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0E3B-6F0E-463F-B666-4EFE4E748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284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F43A-D440-40FF-9CCC-9CBC397CAA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0E3B-6F0E-463F-B666-4EFE4E748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60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F43A-D440-40FF-9CCC-9CBC397CAA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0E3B-6F0E-463F-B666-4EFE4E748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688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F43A-D440-40FF-9CCC-9CBC397CAA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0E3B-6F0E-463F-B666-4EFE4E748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01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4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2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1FE6-4D30-49CA-BF55-BD4A8A38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84BA78-5D30-4297-9BA7-A9D3AC924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19A8-627A-41FA-B316-EFFECD6E648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454A01-302D-4F39-8013-2FCAAF701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BB974-D49E-48C3-8A4B-9E633F6F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BD4EC-F548-4DF0-8BAB-7365787B5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299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6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0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5831" y="643161"/>
            <a:ext cx="10080338" cy="55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3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0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51982-55B8-4AA8-9D73-BED87D279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19A8-627A-41FA-B316-EFFECD6E648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BA01A0-1585-4EBE-8946-5164DDA48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60B67-451B-4592-9F06-6BDFFB82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BD4EC-F548-4DF0-8BAB-7365787B5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310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1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2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7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2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2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1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C9A59-26E9-4804-85CD-35D7A761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78770-C789-4CBA-B0DA-7FD09FA5C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E8219-1F97-47CD-A5DA-7F4DF66AC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A604A-15AB-4FC8-9CFB-0C37CFD45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19A8-627A-41FA-B316-EFFECD6E648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C7AE2-5630-4994-A28C-91A0916AA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7F8458-3F75-4D85-8F6C-33991D6C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BD4EC-F548-4DF0-8BAB-7365787B5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536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236033"/>
            <a:ext cx="7620000" cy="37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8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987567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813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3" y="2147233"/>
            <a:ext cx="63688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102" y="-1734032"/>
            <a:ext cx="9128297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22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0641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231" lvl="1" indent="-40641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845" lvl="2" indent="-40641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461" lvl="3" indent="-40641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8076" lvl="4" indent="-40641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692" lvl="5" indent="-40641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307" lvl="6" indent="-40641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922" lvl="7" indent="-40641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538" lvl="8" indent="-40641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91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93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86467" y="2123967"/>
            <a:ext cx="50192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365400" y="2822833"/>
            <a:ext cx="5461200" cy="1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5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11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35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0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8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759484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759484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7897309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7897311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759484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759484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7897309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7897311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323667" y="2506767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323667" y="4405865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256133" y="2506767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6256133" y="4405865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9225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97133" y="1100867"/>
            <a:ext cx="1076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862733" y="360181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23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1DB38-A2AB-4834-B6A8-A3A24485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7E4AFF-1AB6-41EA-A628-7257E96C3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9F199-D77D-4DA5-9A85-AE3C2C021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965CA-DDCA-4D4F-A7F8-66D57A5D6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19A8-627A-41FA-B316-EFFECD6E648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A4479D-0526-4F21-B2FA-215294B22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3106C-F81B-4796-9CD7-92FD80DB4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BD4EC-F548-4DF0-8BAB-7365787B5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094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0" y="2949667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29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4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4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87233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223833" y="4297649"/>
            <a:ext cx="34004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4614967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4544267" y="4297683"/>
            <a:ext cx="3118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7742700" y="35818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7583100" y="4290948"/>
            <a:ext cx="3192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177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7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7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7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7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40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95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05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34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8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476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31" Type="http://schemas.openxmlformats.org/officeDocument/2006/relationships/theme" Target="../theme/theme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F09B00-1B80-4DB2-BA7E-4D87DF93C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BDCC7-7EEA-49F6-9517-0FC4786E8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E4809-5977-4D51-AA9B-1244430E1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E19A8-627A-41FA-B316-EFFECD6E648F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6DA9B-4657-45CA-9106-F1C3BC7FF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8D80A-156E-421B-80DA-915209A1A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BD4EC-F548-4DF0-8BAB-7365787B5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4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31" indent="-228594" algn="l" defTabSz="914377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20" indent="-228594" algn="l" defTabSz="914377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897" indent="-228594" algn="l" defTabSz="914377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686" indent="-228594" algn="l" defTabSz="914377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17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2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6F43A-D440-40FF-9CCC-9CBC397CAA4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70E3B-6F0E-463F-B666-4EFE4E748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0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9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5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3973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75" r:id="rId28"/>
    <p:sldLayoutId id="2147483776" r:id="rId29"/>
    <p:sldLayoutId id="2147483777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8.xml"/><Relationship Id="rId6" Type="http://schemas.microsoft.com/office/2007/relationships/hdphoto" Target="../media/hdphoto3.wdp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5.png"/><Relationship Id="rId5" Type="http://schemas.microsoft.com/office/2007/relationships/hdphoto" Target="../media/hdphoto5.wdp"/><Relationship Id="rId4" Type="http://schemas.openxmlformats.org/officeDocument/2006/relationships/image" Target="../media/image84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7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88.svg"/><Relationship Id="rId2" Type="http://schemas.openxmlformats.org/officeDocument/2006/relationships/image" Target="../media/image38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3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7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88.svg"/><Relationship Id="rId2" Type="http://schemas.openxmlformats.org/officeDocument/2006/relationships/image" Target="../media/image38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3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image" Target="../media/image39.svg"/><Relationship Id="rId21" Type="http://schemas.openxmlformats.org/officeDocument/2006/relationships/image" Target="../media/image55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19" Type="http://schemas.openxmlformats.org/officeDocument/2006/relationships/image" Target="../media/image33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09.xml"/><Relationship Id="rId1" Type="http://schemas.openxmlformats.org/officeDocument/2006/relationships/tags" Target="../tags/tag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62.jpg"/><Relationship Id="rId12" Type="http://schemas.openxmlformats.org/officeDocument/2006/relationships/image" Target="../media/image67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66.emf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65.png"/><Relationship Id="rId4" Type="http://schemas.openxmlformats.org/officeDocument/2006/relationships/audio" Target="../media/audio1.wav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62.jpg"/><Relationship Id="rId12" Type="http://schemas.openxmlformats.org/officeDocument/2006/relationships/image" Target="../media/image67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66.emf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65.png"/><Relationship Id="rId4" Type="http://schemas.openxmlformats.org/officeDocument/2006/relationships/audio" Target="../media/audio1.wav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F47E226-5F85-49ED-A1EC-105CD1719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E239566-4FC2-438D-93F0-D518CF4E1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07DA7353-F2AB-40DA-9967-7881B6CE9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3EB811B8-C124-484A-A536-936410B31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8C086D73-B4EF-44E9-A0FC-883D63C8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B2F68373-D81F-461A-88D5-0EAFAC2254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037B4059-B874-4017-817B-E69EC293D8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F18FEFC8-4AC2-4DAA-B3C7-AAFADA2C7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22DED4-6249-4018-BE6A-ADA86A7E2709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DDE11D58-5329-4353-91A9-3FE626681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55B792F-3EC4-4316-859C-4350E0C6D2CD}"/>
              </a:ext>
            </a:extLst>
          </p:cNvPr>
          <p:cNvSpPr/>
          <p:nvPr/>
        </p:nvSpPr>
        <p:spPr>
          <a:xfrm>
            <a:off x="2409739" y="4952471"/>
            <a:ext cx="7372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MÔN: LUYỆN TỪ VÀ CÂU</a:t>
            </a:r>
            <a:endParaRPr lang="vi-VN" sz="54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0" y="21103"/>
            <a:ext cx="2133600" cy="1288259"/>
          </a:xfrm>
          <a:prstGeom prst="ellipse">
            <a:avLst/>
          </a:prstGeom>
          <a:solidFill>
            <a:srgbClr val="00FF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tập 1</a:t>
            </a:r>
            <a:endParaRPr lang="en-US"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02873" y="62345"/>
            <a:ext cx="9956800" cy="1320800"/>
          </a:xfrm>
          <a:prstGeom prst="roundRect">
            <a:avLst/>
          </a:prstGeom>
          <a:ln w="38100">
            <a:solidFill>
              <a:srgbClr val="12E8C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defTabSz="1219170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582805" y="-25400"/>
            <a:ext cx="32512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44773" y="-25400"/>
            <a:ext cx="32512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200" y="1443181"/>
            <a:ext cx="5283200" cy="26416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189" indent="-457189" algn="just" defTabSz="1219170">
              <a:buFontTx/>
              <a:buAutoNum type="alphaLcParenR"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 là bèo lục bình</a:t>
            </a:r>
          </a:p>
          <a:p>
            <a:pPr algn="just" defTabSz="1219170"/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Bứt khỏi sình đi dạo</a:t>
            </a:r>
          </a:p>
          <a:p>
            <a:pPr algn="just" defTabSz="1219170"/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Dong mây trắng làm buồm</a:t>
            </a:r>
          </a:p>
          <a:p>
            <a:pPr algn="just" defTabSz="1219170"/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Mượn trăng non làm giáo.</a:t>
            </a:r>
          </a:p>
          <a:p>
            <a:pPr algn="r" defTabSz="1219170"/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667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 NGỌC OÁNH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200" y="4140200"/>
            <a:ext cx="5283200" cy="26416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121917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lù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lù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121917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Con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121917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tắp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6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defTabSz="1219170"/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 NGUYÊN ĐÀO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597236" y="1463963"/>
            <a:ext cx="6072515" cy="2606964"/>
            <a:chOff x="4197927" y="1097972"/>
            <a:chExt cx="4554386" cy="1955223"/>
          </a:xfrm>
        </p:grpSpPr>
        <p:pic>
          <p:nvPicPr>
            <p:cNvPr id="1026" name="Picture 2" descr="Cây lục bình (bèo tây) từ rau cho gia súc đến vị thuốc nhiều công dụ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7927" y="1097972"/>
              <a:ext cx="3117273" cy="1953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Lục bình - Bèo Tây | Cây cảnh - Hoa cảnh - Bonsai - Hòn non bộ - Sân vườn  tiểu cảnh - Blog Cây cảnh 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4710" y="1099704"/>
              <a:ext cx="1447603" cy="1953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Xe lu rung 14 tấn Liugong CLG6114E | www.xemaychuyend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40200"/>
            <a:ext cx="49784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95533" y="1281545"/>
            <a:ext cx="32512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769" y="4010891"/>
            <a:ext cx="32512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079674" y="1600200"/>
            <a:ext cx="4604327" cy="2438400"/>
          </a:xfrm>
          <a:prstGeom prst="roundRect">
            <a:avLst/>
          </a:prstGeom>
          <a:solidFill>
            <a:srgbClr val="93FFE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Bèo lục bình tự xưng là </a:t>
            </a:r>
            <a:r>
              <a:rPr 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79674" y="4177146"/>
            <a:ext cx="4604327" cy="2604655"/>
          </a:xfrm>
          <a:prstGeom prst="roundRect">
            <a:avLst/>
          </a:prstGeom>
          <a:solidFill>
            <a:srgbClr val="93FFE3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Chiếc xe lu tự xưng là </a:t>
            </a:r>
            <a:r>
              <a:rPr 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</a:p>
        </p:txBody>
      </p:sp>
      <p:pic>
        <p:nvPicPr>
          <p:cNvPr id="25" name="Picture 22" descr="Kết quả hình ảnh cho hình ảnh dấu mũi tên hoạt hìn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7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31478" r="29659" b="28523"/>
          <a:stretch/>
        </p:blipFill>
        <p:spPr bwMode="auto">
          <a:xfrm>
            <a:off x="5728277" y="2446214"/>
            <a:ext cx="1081811" cy="64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Kết quả hình ảnh cho hình ảnh dấu mũi tên hoạt hìn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7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31478" r="29659" b="28523"/>
          <a:stretch/>
        </p:blipFill>
        <p:spPr bwMode="auto">
          <a:xfrm>
            <a:off x="5791200" y="5222632"/>
            <a:ext cx="1081811" cy="64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742133" y="1865746"/>
            <a:ext cx="6449867" cy="4992255"/>
            <a:chOff x="4306600" y="1399309"/>
            <a:chExt cx="4837400" cy="3744191"/>
          </a:xfrm>
        </p:grpSpPr>
        <p:pic>
          <p:nvPicPr>
            <p:cNvPr id="28" name="Picture 14" descr="Kết quả hình ảnh cho student clipar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1" y="3221126"/>
              <a:ext cx="2590799" cy="1922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ular Callout 26"/>
            <p:cNvSpPr/>
            <p:nvPr/>
          </p:nvSpPr>
          <p:spPr>
            <a:xfrm>
              <a:off x="4306600" y="1399309"/>
              <a:ext cx="4445714" cy="1858241"/>
            </a:xfrm>
            <a:prstGeom prst="wedgeRoundRectCallout">
              <a:avLst>
                <a:gd name="adj1" fmla="val 39989"/>
                <a:gd name="adj2" fmla="val 58830"/>
                <a:gd name="adj3" fmla="val 16667"/>
              </a:avLst>
            </a:prstGeom>
            <a:solidFill>
              <a:srgbClr val="C9F3A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219170"/>
              <a:endPara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 defTabSz="1219170"/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Tác dụng:</a:t>
              </a:r>
            </a:p>
            <a:p>
              <a:pPr algn="just" defTabSz="1219170"/>
              <a:r>
                <a:rPr lang="en-US" sz="3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Cách xưng hô ấy làm cho sự vật trở nên gần gũi, thân thiết với </a:t>
              </a:r>
            </a:p>
            <a:p>
              <a:pPr algn="just" defTabSz="1219170"/>
              <a:r>
                <a:rPr lang="en-US" sz="3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con người như bạn bè.</a:t>
              </a:r>
            </a:p>
            <a:p>
              <a:pPr algn="just" defTabSz="1219170"/>
              <a:endPara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0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 animBg="1"/>
      <p:bldP spid="12" grpId="0"/>
      <p:bldP spid="13" grpId="0"/>
      <p:bldP spid="3" grpId="0" animBg="1"/>
      <p:bldP spid="3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>
            <a:extLst>
              <a:ext uri="{FF2B5EF4-FFF2-40B4-BE49-F238E27FC236}">
                <a16:creationId xmlns:a16="http://schemas.microsoft.com/office/drawing/2014/main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5603">
            <a:off x="826950" y="1148028"/>
            <a:ext cx="987698" cy="470599"/>
          </a:xfrm>
          <a:prstGeom prst="rect">
            <a:avLst/>
          </a:prstGeom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EB0907-0E0F-4AC2-9246-EFAACFE9F3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3999" r="50794" b="51351"/>
          <a:stretch/>
        </p:blipFill>
        <p:spPr>
          <a:xfrm>
            <a:off x="9167876" y="2240397"/>
            <a:ext cx="3671825" cy="49248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176FF5-85A9-497A-A064-F9CDEE3A08C3}"/>
              </a:ext>
            </a:extLst>
          </p:cNvPr>
          <p:cNvSpPr/>
          <p:nvPr/>
        </p:nvSpPr>
        <p:spPr>
          <a:xfrm>
            <a:off x="1206499" y="1887405"/>
            <a:ext cx="8404226" cy="37592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xưng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xưng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hóa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gũi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bè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E0EE45-2AD7-42A8-AA18-31BCEBDC288A}"/>
              </a:ext>
            </a:extLst>
          </p:cNvPr>
          <p:cNvGrpSpPr/>
          <p:nvPr/>
        </p:nvGrpSpPr>
        <p:grpSpPr>
          <a:xfrm>
            <a:off x="2705100" y="93124"/>
            <a:ext cx="6781800" cy="1981200"/>
            <a:chOff x="5529755" y="789393"/>
            <a:chExt cx="6781800" cy="1981200"/>
          </a:xfrm>
        </p:grpSpPr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D54B05BC-8532-4702-B80F-93A419427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529755" y="789393"/>
              <a:ext cx="6781800" cy="19812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65EE94-6336-40AC-902F-CDFA8B07BE7C}"/>
                </a:ext>
              </a:extLst>
            </p:cNvPr>
            <p:cNvSpPr/>
            <p:nvPr/>
          </p:nvSpPr>
          <p:spPr>
            <a:xfrm>
              <a:off x="6068753" y="1137124"/>
              <a:ext cx="5703806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iCiel Cadena" panose="02000503000000020004" pitchFamily="2" charset="0"/>
                </a:rPr>
                <a:t>KẾT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673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>
            <a:extLst>
              <a:ext uri="{FF2B5EF4-FFF2-40B4-BE49-F238E27FC236}">
                <a16:creationId xmlns:a16="http://schemas.microsoft.com/office/drawing/2014/main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5603">
            <a:off x="826950" y="1148028"/>
            <a:ext cx="987698" cy="470599"/>
          </a:xfrm>
          <a:prstGeom prst="rect">
            <a:avLst/>
          </a:prstGeom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EB0907-0E0F-4AC2-9246-EFAACFE9F3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9448800" y="3632200"/>
            <a:ext cx="3668858" cy="34023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033FC99-D478-45DD-A572-B4ED84222B7C}"/>
              </a:ext>
            </a:extLst>
          </p:cNvPr>
          <p:cNvSpPr/>
          <p:nvPr/>
        </p:nvSpPr>
        <p:spPr>
          <a:xfrm>
            <a:off x="0" y="21103"/>
            <a:ext cx="2133600" cy="1288259"/>
          </a:xfrm>
          <a:prstGeom prst="ellipse">
            <a:avLst/>
          </a:prstGeom>
          <a:solidFill>
            <a:srgbClr val="00FFFF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4E4A65AA-AC3C-4477-AAF9-C79BA473225E}"/>
              </a:ext>
            </a:extLst>
          </p:cNvPr>
          <p:cNvSpPr/>
          <p:nvPr/>
        </p:nvSpPr>
        <p:spPr>
          <a:xfrm>
            <a:off x="2202874" y="90055"/>
            <a:ext cx="8668327" cy="92825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12E8C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 bộ phận câu trả lời cho câu hỏi “Để làm gì ?”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EED38B-697F-4CE9-BE6F-33CBECF83064}"/>
              </a:ext>
            </a:extLst>
          </p:cNvPr>
          <p:cNvSpPr/>
          <p:nvPr/>
        </p:nvSpPr>
        <p:spPr>
          <a:xfrm>
            <a:off x="1235360" y="1018310"/>
            <a:ext cx="8575389" cy="41656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609585" marR="0" lvl="0" indent="-609585" algn="just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móng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609585" marR="0" lvl="0" indent="-609585" algn="just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nức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lễ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tưởng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609585" marR="0" lvl="0" indent="-609585" algn="just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thú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8B2FC3-DCA2-49E4-A857-C3D9146B1A12}"/>
              </a:ext>
            </a:extLst>
          </p:cNvPr>
          <p:cNvSpPr/>
          <p:nvPr/>
        </p:nvSpPr>
        <p:spPr>
          <a:xfrm>
            <a:off x="5779076" y="1831817"/>
            <a:ext cx="1088938" cy="6096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D5A6A0-483B-4D40-AD3E-DBE405DEF045}"/>
              </a:ext>
            </a:extLst>
          </p:cNvPr>
          <p:cNvSpPr/>
          <p:nvPr/>
        </p:nvSpPr>
        <p:spPr>
          <a:xfrm>
            <a:off x="1585764" y="2811137"/>
            <a:ext cx="1088938" cy="6096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2754E6-D521-4A2F-B45B-D57D5D90335A}"/>
              </a:ext>
            </a:extLst>
          </p:cNvPr>
          <p:cNvSpPr/>
          <p:nvPr/>
        </p:nvSpPr>
        <p:spPr>
          <a:xfrm>
            <a:off x="2460111" y="3790086"/>
            <a:ext cx="1088938" cy="6096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0D19FF-CC8D-456C-B28F-13C3A39AED6F}"/>
              </a:ext>
            </a:extLst>
          </p:cNvPr>
          <p:cNvCxnSpPr>
            <a:cxnSpLocks/>
          </p:cNvCxnSpPr>
          <p:nvPr/>
        </p:nvCxnSpPr>
        <p:spPr>
          <a:xfrm>
            <a:off x="6673571" y="2393804"/>
            <a:ext cx="2775230" cy="0"/>
          </a:xfrm>
          <a:prstGeom prst="line">
            <a:avLst/>
          </a:prstGeom>
          <a:noFill/>
          <a:ln w="28575" cap="flat" cmpd="sng" algn="ctr">
            <a:solidFill>
              <a:srgbClr val="12E8CF"/>
            </a:solidFill>
            <a:prstDash val="soli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66A5E7-2C40-4BD5-98C8-EBBFE459A063}"/>
              </a:ext>
            </a:extLst>
          </p:cNvPr>
          <p:cNvCxnSpPr>
            <a:cxnSpLocks/>
          </p:cNvCxnSpPr>
          <p:nvPr/>
        </p:nvCxnSpPr>
        <p:spPr>
          <a:xfrm>
            <a:off x="2387598" y="3342121"/>
            <a:ext cx="2393952" cy="0"/>
          </a:xfrm>
          <a:prstGeom prst="line">
            <a:avLst/>
          </a:prstGeom>
          <a:noFill/>
          <a:ln w="28575" cap="flat" cmpd="sng" algn="ctr">
            <a:solidFill>
              <a:srgbClr val="12E8CF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CD7ED10-832C-4E9B-894C-46E918C57430}"/>
              </a:ext>
            </a:extLst>
          </p:cNvPr>
          <p:cNvCxnSpPr>
            <a:cxnSpLocks/>
          </p:cNvCxnSpPr>
          <p:nvPr/>
        </p:nvCxnSpPr>
        <p:spPr>
          <a:xfrm>
            <a:off x="3411096" y="4317140"/>
            <a:ext cx="3837430" cy="0"/>
          </a:xfrm>
          <a:prstGeom prst="line">
            <a:avLst/>
          </a:prstGeom>
          <a:noFill/>
          <a:ln w="28575" cap="flat" cmpd="sng" algn="ctr">
            <a:solidFill>
              <a:srgbClr val="12E8C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39296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319E3CFD-E891-4ED6-A6B6-CA781EFF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309251">
            <a:off x="9893485" y="92588"/>
            <a:ext cx="2316903" cy="14322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1407" y="8090"/>
            <a:ext cx="2524125" cy="1184348"/>
          </a:xfrm>
          <a:prstGeom prst="ellipse">
            <a:avLst/>
          </a:prstGeom>
          <a:solidFill>
            <a:srgbClr val="00FF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tập 3</a:t>
            </a:r>
            <a:endParaRPr lang="en-US"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8251" y="228298"/>
            <a:ext cx="771207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6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6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6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6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6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6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202" y="1835864"/>
            <a:ext cx="119887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1219170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189" indent="-457189" algn="just" defTabSz="1219170">
              <a:buFontTx/>
              <a:buChar char="-"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con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à </a:t>
            </a:r>
          </a:p>
          <a:p>
            <a:pPr marL="457189" indent="-457189" algn="just" defTabSz="1219170">
              <a:buFontTx/>
              <a:buChar char="-"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Con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Long  </a:t>
            </a:r>
          </a:p>
          <a:p>
            <a:pPr algn="just" defTabSz="1219170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chước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1219170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189" indent="-457189" algn="just" defTabSz="1219170">
              <a:buFontTx/>
              <a:buChar char="-"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con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189" indent="-457189" algn="just" defTabSz="1219170">
              <a:buFontTx/>
              <a:buChar char="-"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!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1" y="2311400"/>
            <a:ext cx="609599" cy="576064"/>
          </a:xfrm>
          <a:prstGeom prst="rect">
            <a:avLst/>
          </a:prstGeom>
          <a:solidFill>
            <a:srgbClr val="F1CFA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89601" y="2819400"/>
            <a:ext cx="609599" cy="576064"/>
          </a:xfrm>
          <a:prstGeom prst="rect">
            <a:avLst/>
          </a:prstGeom>
          <a:solidFill>
            <a:srgbClr val="F1CFA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54910" y="3362532"/>
            <a:ext cx="609599" cy="576064"/>
          </a:xfrm>
          <a:prstGeom prst="rect">
            <a:avLst/>
          </a:prstGeom>
          <a:solidFill>
            <a:srgbClr val="F1CFA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972802" y="3237345"/>
            <a:ext cx="609599" cy="576064"/>
          </a:xfrm>
          <a:prstGeom prst="rect">
            <a:avLst/>
          </a:prstGeom>
          <a:solidFill>
            <a:srgbClr val="F1CFA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78402" y="5189736"/>
            <a:ext cx="609599" cy="576064"/>
          </a:xfrm>
          <a:prstGeom prst="rect">
            <a:avLst/>
          </a:prstGeom>
          <a:solidFill>
            <a:srgbClr val="F1CFA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3084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7200" y="76200"/>
            <a:ext cx="9855200" cy="1422400"/>
          </a:xfrm>
          <a:prstGeom prst="roundRect">
            <a:avLst/>
          </a:prstGeom>
          <a:solidFill>
            <a:srgbClr val="FCFCB6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chọn dấu câu để điền vào ô trống. Cần căn cứ vào  nội dung đi trước ô trống. </a:t>
            </a:r>
          </a:p>
        </p:txBody>
      </p:sp>
      <p:pic>
        <p:nvPicPr>
          <p:cNvPr id="8" name="Picture 2" descr="Kết quả hình ảnh cho hình ảnh dấu mũi tên hoạt hì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0000" l="0" r="4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9" t="27627" r="52625" b="52929"/>
          <a:stretch/>
        </p:blipFill>
        <p:spPr bwMode="auto">
          <a:xfrm rot="162036">
            <a:off x="227174" y="317168"/>
            <a:ext cx="1482773" cy="76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94880" y="1393685"/>
            <a:ext cx="4247479" cy="5464316"/>
            <a:chOff x="-71160" y="1045263"/>
            <a:chExt cx="3185609" cy="4098237"/>
          </a:xfrm>
        </p:grpSpPr>
        <p:pic>
          <p:nvPicPr>
            <p:cNvPr id="9218" name="Picture 2" descr="Kết quả hình ảnh cho ghi chú hoạt hình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6" t="2420" r="16385" b="10834"/>
            <a:stretch/>
          </p:blipFill>
          <p:spPr bwMode="auto">
            <a:xfrm>
              <a:off x="-71160" y="1045263"/>
              <a:ext cx="3185609" cy="4098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 rot="21189906">
              <a:off x="648388" y="2003457"/>
              <a:ext cx="2092980" cy="20574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Câu nhằm để hỏi ta dùng dấu chấm hỏi (</a:t>
              </a:r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52597" y="1823421"/>
            <a:ext cx="4251452" cy="5030695"/>
            <a:chOff x="3114447" y="1367565"/>
            <a:chExt cx="3188589" cy="3773021"/>
          </a:xfrm>
        </p:grpSpPr>
        <p:pic>
          <p:nvPicPr>
            <p:cNvPr id="9220" name="Picture 4" descr="Kết quả hình ảnh cho ghi chú hoạt hình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50" b="98417" l="10000" r="935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84" t="7298" r="12941" b="6470"/>
            <a:stretch/>
          </p:blipFill>
          <p:spPr bwMode="auto">
            <a:xfrm>
              <a:off x="3114447" y="1367565"/>
              <a:ext cx="3188589" cy="3773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352800" y="1793722"/>
              <a:ext cx="2667000" cy="2530628"/>
            </a:xfrm>
            <a:prstGeom prst="rect">
              <a:avLst/>
            </a:prstGeom>
            <a:solidFill>
              <a:srgbClr val="F0AC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Câu bộc lộ        cảm xúc, lời đáp  ta dùng                  dấu chấm than (</a:t>
              </a:r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924800" y="1823421"/>
            <a:ext cx="4770419" cy="4825552"/>
            <a:chOff x="5943600" y="1651858"/>
            <a:chExt cx="3577814" cy="3334871"/>
          </a:xfrm>
        </p:grpSpPr>
        <p:pic>
          <p:nvPicPr>
            <p:cNvPr id="9222" name="Picture 6" descr="Kết quả hình ảnh cho ghi chú hoạt hình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50" b="100000" l="4417" r="96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" t="6309" b="4376"/>
            <a:stretch/>
          </p:blipFill>
          <p:spPr bwMode="auto">
            <a:xfrm rot="430393">
              <a:off x="5943600" y="1651858"/>
              <a:ext cx="3577814" cy="3334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 rot="20969986">
              <a:off x="6651632" y="2669434"/>
              <a:ext cx="2196708" cy="1518229"/>
            </a:xfrm>
            <a:prstGeom prst="rect">
              <a:avLst/>
            </a:prstGeom>
            <a:solidFill>
              <a:srgbClr val="C8F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Câu kể lại      sự việc ta điền dấu chấm (</a:t>
              </a:r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620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270148" y="5114170"/>
            <a:ext cx="1759126" cy="15270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9925886" y="0"/>
            <a:ext cx="2266114" cy="1144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5462291" y="641146"/>
            <a:ext cx="1305543" cy="4272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5606565" y="5666759"/>
            <a:ext cx="978871" cy="12608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38223" y="5510154"/>
            <a:ext cx="731820" cy="6842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0667861" y="798612"/>
            <a:ext cx="409404" cy="6909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58800" y="686026"/>
            <a:ext cx="742615" cy="661602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5C67321-C752-4BC1-9E51-878185CE26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98898" y="1347628"/>
            <a:ext cx="11693102" cy="271294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6A50282-7837-4DF6-9DEF-82BBE6407922}"/>
              </a:ext>
            </a:extLst>
          </p:cNvPr>
          <p:cNvSpPr/>
          <p:nvPr/>
        </p:nvSpPr>
        <p:spPr>
          <a:xfrm>
            <a:off x="1940396" y="1777588"/>
            <a:ext cx="8349332" cy="163218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7200" b="1" i="0" u="none" strike="noStrike" kern="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7200" b="1" i="0" u="none" strike="noStrike" kern="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en-US" sz="7200" b="1" i="0" u="none" strike="noStrike" kern="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7200" b="1" i="0" u="none" strike="noStrike" kern="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sức</a:t>
            </a:r>
            <a:r>
              <a:rPr kumimoji="0" lang="en-US" sz="7200" b="1" i="0" u="none" strike="noStrike" kern="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</p:txBody>
      </p:sp>
      <p:pic>
        <p:nvPicPr>
          <p:cNvPr id="19" name="Picture 14" descr="Kết quả hình ảnh cho student clipart">
            <a:extLst>
              <a:ext uri="{FF2B5EF4-FFF2-40B4-BE49-F238E27FC236}">
                <a16:creationId xmlns:a16="http://schemas.microsoft.com/office/drawing/2014/main" id="{DB060042-7237-444D-A3E3-70C285AFB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3204075"/>
            <a:ext cx="4924425" cy="365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0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494A618C-C26B-4C04-A5C9-924752654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309251">
            <a:off x="9328792" y="650883"/>
            <a:ext cx="2113947" cy="13068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3909F3-26D1-4A0E-9FB8-37936496BB74}"/>
              </a:ext>
            </a:extLst>
          </p:cNvPr>
          <p:cNvSpPr/>
          <p:nvPr/>
        </p:nvSpPr>
        <p:spPr>
          <a:xfrm>
            <a:off x="1954934" y="1975532"/>
            <a:ext cx="7518400" cy="9144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Sắp xếp các từ sau thành câu văn có nghĩa và điền dấu câu phù hợp.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FB742780-714A-44AA-BF22-903C398F7FC4}"/>
              </a:ext>
            </a:extLst>
          </p:cNvPr>
          <p:cNvSpPr/>
          <p:nvPr/>
        </p:nvSpPr>
        <p:spPr>
          <a:xfrm>
            <a:off x="3248025" y="2977677"/>
            <a:ext cx="1219200" cy="812800"/>
          </a:xfrm>
          <a:prstGeom prst="flowChartConnector">
            <a:avLst/>
          </a:prstGeom>
          <a:solidFill>
            <a:srgbClr val="92D05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Ếch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D55B7467-7E53-4DC6-A578-5E234D7B199E}"/>
              </a:ext>
            </a:extLst>
          </p:cNvPr>
          <p:cNvSpPr/>
          <p:nvPr/>
        </p:nvSpPr>
        <p:spPr>
          <a:xfrm>
            <a:off x="2028825" y="3384077"/>
            <a:ext cx="1219200" cy="812800"/>
          </a:xfrm>
          <a:prstGeom prst="flowChartConnector">
            <a:avLst/>
          </a:prstGeom>
          <a:solidFill>
            <a:srgbClr val="92D05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D49B540A-3CEE-4387-BFAF-62F54004A525}"/>
              </a:ext>
            </a:extLst>
          </p:cNvPr>
          <p:cNvSpPr/>
          <p:nvPr/>
        </p:nvSpPr>
        <p:spPr>
          <a:xfrm>
            <a:off x="4568825" y="2977677"/>
            <a:ext cx="1219200" cy="812800"/>
          </a:xfrm>
          <a:prstGeom prst="flowChartConnector">
            <a:avLst/>
          </a:prstGeom>
          <a:solidFill>
            <a:srgbClr val="92D05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F25C7061-CB6E-46A0-BE12-37CE3DFD7C7A}"/>
              </a:ext>
            </a:extLst>
          </p:cNvPr>
          <p:cNvSpPr/>
          <p:nvPr/>
        </p:nvSpPr>
        <p:spPr>
          <a:xfrm>
            <a:off x="3248025" y="3892077"/>
            <a:ext cx="1727200" cy="812800"/>
          </a:xfrm>
          <a:prstGeom prst="flowChartConnector">
            <a:avLst/>
          </a:prstGeom>
          <a:solidFill>
            <a:srgbClr val="92D05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1F1070F4-4130-4C53-B43A-C5F14002186E}"/>
              </a:ext>
            </a:extLst>
          </p:cNvPr>
          <p:cNvSpPr/>
          <p:nvPr/>
        </p:nvSpPr>
        <p:spPr>
          <a:xfrm>
            <a:off x="5178425" y="3892077"/>
            <a:ext cx="1219200" cy="812800"/>
          </a:xfrm>
          <a:prstGeom prst="flowChartConnector">
            <a:avLst/>
          </a:prstGeom>
          <a:solidFill>
            <a:srgbClr val="92D05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782CD8FA-CACB-42CD-B4A9-F64EB7D378DF}"/>
              </a:ext>
            </a:extLst>
          </p:cNvPr>
          <p:cNvSpPr/>
          <p:nvPr/>
        </p:nvSpPr>
        <p:spPr>
          <a:xfrm>
            <a:off x="5963516" y="2977677"/>
            <a:ext cx="1348509" cy="812800"/>
          </a:xfrm>
          <a:prstGeom prst="flowChartConnector">
            <a:avLst/>
          </a:prstGeom>
          <a:solidFill>
            <a:srgbClr val="92D05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E6044D02-A102-4E92-9418-1AC19395822C}"/>
              </a:ext>
            </a:extLst>
          </p:cNvPr>
          <p:cNvSpPr/>
          <p:nvPr/>
        </p:nvSpPr>
        <p:spPr>
          <a:xfrm>
            <a:off x="6637770" y="3954422"/>
            <a:ext cx="1219200" cy="812800"/>
          </a:xfrm>
          <a:prstGeom prst="flowChartConnector">
            <a:avLst/>
          </a:prstGeom>
          <a:solidFill>
            <a:srgbClr val="92D05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5EB07A-1069-40D1-8DD1-C81C419F8F1E}"/>
              </a:ext>
            </a:extLst>
          </p:cNvPr>
          <p:cNvGrpSpPr/>
          <p:nvPr/>
        </p:nvGrpSpPr>
        <p:grpSpPr>
          <a:xfrm>
            <a:off x="7886961" y="2063277"/>
            <a:ext cx="1211224" cy="1117600"/>
            <a:chOff x="5867400" y="895350"/>
            <a:chExt cx="838200" cy="914400"/>
          </a:xfrm>
        </p:grpSpPr>
        <p:sp>
          <p:nvSpPr>
            <p:cNvPr id="23" name="Flowchart: Preparation 22">
              <a:extLst>
                <a:ext uri="{FF2B5EF4-FFF2-40B4-BE49-F238E27FC236}">
                  <a16:creationId xmlns:a16="http://schemas.microsoft.com/office/drawing/2014/main" id="{457514E8-A051-44F3-BADB-37D88FC60B60}"/>
                </a:ext>
              </a:extLst>
            </p:cNvPr>
            <p:cNvSpPr/>
            <p:nvPr/>
          </p:nvSpPr>
          <p:spPr>
            <a:xfrm>
              <a:off x="5867400" y="1200150"/>
              <a:ext cx="838200" cy="609600"/>
            </a:xfrm>
            <a:prstGeom prst="flowChartPreparation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AF791D-B33E-4510-89D2-02F0D46DB7E7}"/>
                </a:ext>
              </a:extLst>
            </p:cNvPr>
            <p:cNvSpPr/>
            <p:nvPr/>
          </p:nvSpPr>
          <p:spPr>
            <a:xfrm>
              <a:off x="5867400" y="895350"/>
              <a:ext cx="758537" cy="6858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F4D4D8-741C-4ACB-9A5C-6F105810A068}"/>
              </a:ext>
            </a:extLst>
          </p:cNvPr>
          <p:cNvGrpSpPr/>
          <p:nvPr/>
        </p:nvGrpSpPr>
        <p:grpSpPr>
          <a:xfrm>
            <a:off x="7921625" y="3282477"/>
            <a:ext cx="1117600" cy="914400"/>
            <a:chOff x="5867400" y="1168977"/>
            <a:chExt cx="838200" cy="685800"/>
          </a:xfrm>
        </p:grpSpPr>
        <p:sp>
          <p:nvSpPr>
            <p:cNvPr id="26" name="Flowchart: Preparation 25">
              <a:extLst>
                <a:ext uri="{FF2B5EF4-FFF2-40B4-BE49-F238E27FC236}">
                  <a16:creationId xmlns:a16="http://schemas.microsoft.com/office/drawing/2014/main" id="{31DADF47-C1B4-4CE5-8191-9664DD692212}"/>
                </a:ext>
              </a:extLst>
            </p:cNvPr>
            <p:cNvSpPr/>
            <p:nvPr/>
          </p:nvSpPr>
          <p:spPr>
            <a:xfrm>
              <a:off x="5867400" y="1200150"/>
              <a:ext cx="838200" cy="609600"/>
            </a:xfrm>
            <a:prstGeom prst="flowChartPreparation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1ECC87C-9901-4B94-AA03-88B703249B9C}"/>
                </a:ext>
              </a:extLst>
            </p:cNvPr>
            <p:cNvSpPr/>
            <p:nvPr/>
          </p:nvSpPr>
          <p:spPr>
            <a:xfrm>
              <a:off x="5898573" y="1168977"/>
              <a:ext cx="758537" cy="6858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E695DB4-8034-418E-ABAE-9481CBD6C4B0}"/>
              </a:ext>
            </a:extLst>
          </p:cNvPr>
          <p:cNvGrpSpPr/>
          <p:nvPr/>
        </p:nvGrpSpPr>
        <p:grpSpPr>
          <a:xfrm>
            <a:off x="8531225" y="4109132"/>
            <a:ext cx="1117600" cy="914400"/>
            <a:chOff x="5867400" y="1134341"/>
            <a:chExt cx="838200" cy="685800"/>
          </a:xfrm>
        </p:grpSpPr>
        <p:sp>
          <p:nvSpPr>
            <p:cNvPr id="29" name="Flowchart: Preparation 28">
              <a:extLst>
                <a:ext uri="{FF2B5EF4-FFF2-40B4-BE49-F238E27FC236}">
                  <a16:creationId xmlns:a16="http://schemas.microsoft.com/office/drawing/2014/main" id="{9CC3C5DB-83CD-4616-8530-9923C4A9AD42}"/>
                </a:ext>
              </a:extLst>
            </p:cNvPr>
            <p:cNvSpPr/>
            <p:nvPr/>
          </p:nvSpPr>
          <p:spPr>
            <a:xfrm>
              <a:off x="5867400" y="1200150"/>
              <a:ext cx="838200" cy="609600"/>
            </a:xfrm>
            <a:prstGeom prst="flowChartPreparation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AB3D713-9AE4-4678-8300-2980CFAD63BF}"/>
                </a:ext>
              </a:extLst>
            </p:cNvPr>
            <p:cNvSpPr/>
            <p:nvPr/>
          </p:nvSpPr>
          <p:spPr>
            <a:xfrm>
              <a:off x="5908964" y="1134341"/>
              <a:ext cx="758537" cy="6858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!</a:t>
              </a:r>
            </a:p>
          </p:txBody>
        </p:sp>
      </p:grp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B7D896C3-4E69-477B-AE85-94B09ED85BF7}"/>
              </a:ext>
            </a:extLst>
          </p:cNvPr>
          <p:cNvSpPr/>
          <p:nvPr/>
        </p:nvSpPr>
        <p:spPr>
          <a:xfrm>
            <a:off x="2380040" y="3021198"/>
            <a:ext cx="1460104" cy="812800"/>
          </a:xfrm>
          <a:prstGeom prst="flowChartConnector">
            <a:avLst/>
          </a:prstGeom>
          <a:solidFill>
            <a:srgbClr val="92D05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Ếch</a:t>
            </a: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0E475189-98F9-4936-B497-F592E15F57D6}"/>
              </a:ext>
            </a:extLst>
          </p:cNvPr>
          <p:cNvSpPr/>
          <p:nvPr/>
        </p:nvSpPr>
        <p:spPr>
          <a:xfrm>
            <a:off x="2278440" y="3928125"/>
            <a:ext cx="1460104" cy="812800"/>
          </a:xfrm>
          <a:prstGeom prst="flowChartConnector">
            <a:avLst/>
          </a:prstGeom>
          <a:solidFill>
            <a:srgbClr val="92D05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45FEACFA-9B07-437D-989B-E50A31285454}"/>
              </a:ext>
            </a:extLst>
          </p:cNvPr>
          <p:cNvSpPr/>
          <p:nvPr/>
        </p:nvSpPr>
        <p:spPr>
          <a:xfrm>
            <a:off x="5275042" y="3906532"/>
            <a:ext cx="1460104" cy="812800"/>
          </a:xfrm>
          <a:prstGeom prst="flowChartConnector">
            <a:avLst/>
          </a:prstGeom>
          <a:solidFill>
            <a:srgbClr val="92D05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27FADC65-5C94-438A-B778-DBDEA5C8C467}"/>
              </a:ext>
            </a:extLst>
          </p:cNvPr>
          <p:cNvSpPr/>
          <p:nvPr/>
        </p:nvSpPr>
        <p:spPr>
          <a:xfrm>
            <a:off x="6970745" y="3013725"/>
            <a:ext cx="2068480" cy="812800"/>
          </a:xfrm>
          <a:prstGeom prst="flowChartConnector">
            <a:avLst/>
          </a:prstGeom>
          <a:solidFill>
            <a:srgbClr val="92D05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2EBA1A6B-8987-4786-8C47-AE09E3E170EB}"/>
              </a:ext>
            </a:extLst>
          </p:cNvPr>
          <p:cNvSpPr/>
          <p:nvPr/>
        </p:nvSpPr>
        <p:spPr>
          <a:xfrm>
            <a:off x="3764736" y="3914270"/>
            <a:ext cx="1460104" cy="812800"/>
          </a:xfrm>
          <a:prstGeom prst="flowChartConnector">
            <a:avLst/>
          </a:prstGeom>
          <a:solidFill>
            <a:srgbClr val="92D05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E3350AD6-6CE9-4D1B-B000-08BF639A0E4F}"/>
              </a:ext>
            </a:extLst>
          </p:cNvPr>
          <p:cNvSpPr/>
          <p:nvPr/>
        </p:nvSpPr>
        <p:spPr>
          <a:xfrm>
            <a:off x="5340888" y="2977677"/>
            <a:ext cx="1614964" cy="812800"/>
          </a:xfrm>
          <a:prstGeom prst="flowChartConnector">
            <a:avLst/>
          </a:prstGeom>
          <a:solidFill>
            <a:srgbClr val="92D05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C12C8143-2B42-4FA3-A311-FF83FB81B790}"/>
              </a:ext>
            </a:extLst>
          </p:cNvPr>
          <p:cNvSpPr/>
          <p:nvPr/>
        </p:nvSpPr>
        <p:spPr>
          <a:xfrm>
            <a:off x="3840144" y="3005386"/>
            <a:ext cx="1460104" cy="812800"/>
          </a:xfrm>
          <a:prstGeom prst="flowChartConnector">
            <a:avLst/>
          </a:prstGeom>
          <a:solidFill>
            <a:srgbClr val="92D05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C6EEA48-50A4-47A4-B401-C89840E8F485}"/>
              </a:ext>
            </a:extLst>
          </p:cNvPr>
          <p:cNvGrpSpPr/>
          <p:nvPr/>
        </p:nvGrpSpPr>
        <p:grpSpPr>
          <a:xfrm>
            <a:off x="6748840" y="3532458"/>
            <a:ext cx="1211224" cy="1117600"/>
            <a:chOff x="5867400" y="895350"/>
            <a:chExt cx="838200" cy="914400"/>
          </a:xfrm>
        </p:grpSpPr>
        <p:sp>
          <p:nvSpPr>
            <p:cNvPr id="39" name="Flowchart: Preparation 38">
              <a:extLst>
                <a:ext uri="{FF2B5EF4-FFF2-40B4-BE49-F238E27FC236}">
                  <a16:creationId xmlns:a16="http://schemas.microsoft.com/office/drawing/2014/main" id="{9CA33F78-FAFF-441A-BC7B-82A9E40F8FDD}"/>
                </a:ext>
              </a:extLst>
            </p:cNvPr>
            <p:cNvSpPr/>
            <p:nvPr/>
          </p:nvSpPr>
          <p:spPr>
            <a:xfrm>
              <a:off x="5867400" y="1200150"/>
              <a:ext cx="838200" cy="609600"/>
            </a:xfrm>
            <a:prstGeom prst="flowChartPreparation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72E8B5F-328A-4D76-82ED-97602D4FCA7B}"/>
                </a:ext>
              </a:extLst>
            </p:cNvPr>
            <p:cNvSpPr/>
            <p:nvPr/>
          </p:nvSpPr>
          <p:spPr>
            <a:xfrm>
              <a:off x="5867400" y="895350"/>
              <a:ext cx="758537" cy="6858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41" name="Picture 4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7F607E5-BBBC-41BF-8F82-9B54CA83EF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-227647" y="3741535"/>
            <a:ext cx="3668858" cy="3402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270148" y="5114170"/>
            <a:ext cx="1759126" cy="15270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9925886" y="0"/>
            <a:ext cx="2266114" cy="1144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5462291" y="641146"/>
            <a:ext cx="1305543" cy="4272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5606565" y="5666759"/>
            <a:ext cx="978871" cy="12608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38223" y="5510154"/>
            <a:ext cx="731820" cy="6842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0667861" y="798612"/>
            <a:ext cx="409404" cy="6909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58800" y="686026"/>
            <a:ext cx="742615" cy="661602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5C67321-C752-4BC1-9E51-878185CE26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98898" y="1347628"/>
            <a:ext cx="11693102" cy="2712947"/>
          </a:xfrm>
          <a:prstGeom prst="rect">
            <a:avLst/>
          </a:prstGeom>
        </p:spPr>
      </p:pic>
      <p:pic>
        <p:nvPicPr>
          <p:cNvPr id="19" name="Picture 14" descr="Kết quả hình ảnh cho student clipart">
            <a:extLst>
              <a:ext uri="{FF2B5EF4-FFF2-40B4-BE49-F238E27FC236}">
                <a16:creationId xmlns:a16="http://schemas.microsoft.com/office/drawing/2014/main" id="{DB060042-7237-444D-A3E3-70C285AFB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3204075"/>
            <a:ext cx="4924425" cy="365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8D67193B-F2BC-4F72-BECF-F5F5F9596B63}"/>
              </a:ext>
            </a:extLst>
          </p:cNvPr>
          <p:cNvSpPr/>
          <p:nvPr/>
        </p:nvSpPr>
        <p:spPr>
          <a:xfrm>
            <a:off x="737222" y="1665352"/>
            <a:ext cx="10755680" cy="149411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DẶN DÒ:</a:t>
            </a:r>
          </a:p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4267" b="1" i="0" u="none" strike="noStrike" kern="0" cap="none" spc="0" normalizeH="0" baseline="0" noProof="0" dirty="0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4267" b="1" i="0" u="none" strike="noStrike" kern="0" cap="none" spc="0" normalizeH="0" baseline="0" noProof="0" dirty="0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267" b="1" i="0" u="none" strike="noStrike" kern="0" cap="none" spc="0" normalizeH="0" baseline="0" noProof="0" dirty="0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267" b="1" i="0" u="none" strike="noStrike" kern="0" cap="none" spc="0" normalizeH="0" baseline="0" noProof="0" dirty="0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4267" b="1" i="0" u="none" strike="noStrike" kern="0" cap="none" spc="0" normalizeH="0" baseline="0" noProof="0" dirty="0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267" b="1" i="0" u="none" strike="noStrike" kern="0" cap="none" spc="0" normalizeH="0" baseline="0" noProof="0" dirty="0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267" b="1" i="0" u="none" strike="noStrike" kern="0" cap="none" spc="0" normalizeH="0" baseline="0" noProof="0" dirty="0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LTVC </a:t>
            </a:r>
            <a:r>
              <a:rPr kumimoji="0" lang="en-US" sz="4267" b="1" i="0" u="none" strike="noStrike" kern="0" cap="none" spc="0" normalizeH="0" baseline="0" noProof="0" dirty="0" err="1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4267" b="1" i="0" u="none" strike="noStrike" kern="0" cap="none" spc="0" normalizeH="0" baseline="0" noProof="0" dirty="0">
                <a:ln w="1905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29</a:t>
            </a:r>
          </a:p>
        </p:txBody>
      </p:sp>
    </p:spTree>
    <p:extLst>
      <p:ext uri="{BB962C8B-B14F-4D97-AF65-F5344CB8AC3E}">
        <p14:creationId xmlns:p14="http://schemas.microsoft.com/office/powerpoint/2010/main" val="2488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9350" y="836712"/>
            <a:ext cx="192021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6738" y="1920743"/>
            <a:ext cx="11665460" cy="4772620"/>
            <a:chOff x="215053" y="627534"/>
            <a:chExt cx="8749095" cy="3579465"/>
          </a:xfrm>
        </p:grpSpPr>
        <p:pic>
          <p:nvPicPr>
            <p:cNvPr id="6" name="Picture 6" descr="Kết quả hình ảnh cho student cartoon GIF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69" y="915566"/>
              <a:ext cx="8605079" cy="329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15053" y="627534"/>
              <a:ext cx="144016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146" name="Picture 2" descr="Kết quả hình ảnh cho chữ thank you hoạt h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33" y="73708"/>
            <a:ext cx="5472608" cy="268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77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9;p33">
            <a:extLst>
              <a:ext uri="{FF2B5EF4-FFF2-40B4-BE49-F238E27FC236}">
                <a16:creationId xmlns:a16="http://schemas.microsoft.com/office/drawing/2014/main" id="{8D2C3ABB-A068-44FE-98BF-61684AE74404}"/>
              </a:ext>
            </a:extLst>
          </p:cNvPr>
          <p:cNvSpPr txBox="1">
            <a:spLocks/>
          </p:cNvSpPr>
          <p:nvPr/>
        </p:nvSpPr>
        <p:spPr>
          <a:xfrm>
            <a:off x="811530" y="1837891"/>
            <a:ext cx="1104392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10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6933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6933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6933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6933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6933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6933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6933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6933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atrick Hand SC"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 SC"/>
              </a:rPr>
              <a:t>CHÀO MỪNG CÁC EM ĐẾN VỚI BUỔI HỌC NGÀY HÔM NAY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8DCF88-CBCF-46A2-BBFE-B6A94619EF33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Tuần 28 - LTVC - Ôn tập về nhân hóa. Trg 85sgk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E9ACFE1-E5A9-43A3-B8B9-69D8EB0652E8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Tuần 28 - LTVC - Ôn tập về nhân hóa. Trg 85sgk</a:t>
            </a:r>
          </a:p>
        </p:txBody>
      </p:sp>
    </p:spTree>
    <p:extLst>
      <p:ext uri="{BB962C8B-B14F-4D97-AF65-F5344CB8AC3E}">
        <p14:creationId xmlns:p14="http://schemas.microsoft.com/office/powerpoint/2010/main" val="3583493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96324">
            <a:off x="43584" y="5517911"/>
            <a:ext cx="2600277" cy="8699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2249" y="4396630"/>
            <a:ext cx="2305671" cy="21799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16855">
            <a:off x="9986189" y="667866"/>
            <a:ext cx="2134019" cy="679006"/>
          </a:xfrm>
          <a:prstGeom prst="rect">
            <a:avLst/>
          </a:prstGeom>
        </p:spPr>
      </p:pic>
      <p:pic>
        <p:nvPicPr>
          <p:cNvPr id="15" name="Picture 14" descr="Text, logo&#10;&#10;Description automatically generated">
            <a:extLst>
              <a:ext uri="{FF2B5EF4-FFF2-40B4-BE49-F238E27FC236}">
                <a16:creationId xmlns:a16="http://schemas.microsoft.com/office/drawing/2014/main" id="{C0F7105A-B048-4148-B948-3F471C4231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880976"/>
            <a:ext cx="10287696" cy="2917214"/>
          </a:xfrm>
          <a:prstGeom prst="rect">
            <a:avLst/>
          </a:prstGeom>
        </p:spPr>
      </p:pic>
      <p:pic>
        <p:nvPicPr>
          <p:cNvPr id="4" name="Picture 3" descr="A couple of figurines on a cake&#10;&#10;Description automatically generated with low confidence">
            <a:extLst>
              <a:ext uri="{FF2B5EF4-FFF2-40B4-BE49-F238E27FC236}">
                <a16:creationId xmlns:a16="http://schemas.microsoft.com/office/drawing/2014/main" id="{0E10DEE0-C471-42C2-8937-228870205E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104" b="92759" l="5340" r="93661">
                        <a14:foregroundMark x1="61736" y1="31149" x2="66134" y2="33293"/>
                        <a14:foregroundMark x1="62935" y1="30340" x2="67590" y2="35801"/>
                        <a14:foregroundMark x1="62935" y1="27144" x2="62935" y2="27144"/>
                        <a14:foregroundMark x1="12935" y1="66828" x2="16790" y2="72937"/>
                        <a14:foregroundMark x1="16790" y1="72937" x2="16790" y2="72937"/>
                        <a14:foregroundMark x1="8966" y1="67435" x2="8966" y2="67435"/>
                        <a14:foregroundMark x1="8024" y1="68730" x2="8024" y2="68730"/>
                        <a14:foregroundMark x1="6282" y1="71885" x2="6282" y2="71885"/>
                        <a14:foregroundMark x1="7224" y1="78641" x2="7224" y2="78641"/>
                        <a14:foregroundMark x1="9480" y1="78196" x2="5368" y2="77589"/>
                        <a14:foregroundMark x1="19732" y1="91909" x2="19732" y2="91909"/>
                        <a14:foregroundMark x1="93661" y1="70833" x2="93661" y2="70833"/>
                        <a14:foregroundMark x1="92319" y1="66586" x2="92604" y2="68285"/>
                        <a14:foregroundMark x1="83952" y1="92759" x2="83952" y2="92759"/>
                        <a14:foregroundMark x1="26071" y1="31675" x2="30440" y2="30178"/>
                        <a14:foregroundMark x1="30040" y1="30178" x2="26185" y2="3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32000" y="2971800"/>
            <a:ext cx="8902535" cy="4209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1703917" y="2266951"/>
            <a:ext cx="1547283" cy="1160463"/>
          </a:xfrm>
          <a:prstGeom prst="ellipse">
            <a:avLst/>
          </a:prstGeom>
          <a:solidFill>
            <a:srgbClr val="EBA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119035" y="2276475"/>
            <a:ext cx="1547284" cy="1162051"/>
          </a:xfrm>
          <a:prstGeom prst="ellipse">
            <a:avLst/>
          </a:prstGeom>
          <a:solidFill>
            <a:srgbClr val="965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532033" y="2266951"/>
            <a:ext cx="1549400" cy="1160463"/>
          </a:xfrm>
          <a:prstGeom prst="ellipse">
            <a:avLst/>
          </a:prstGeom>
          <a:solidFill>
            <a:srgbClr val="06A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947151" y="2266951"/>
            <a:ext cx="1547283" cy="1160463"/>
          </a:xfrm>
          <a:prstGeom prst="ellipse">
            <a:avLst/>
          </a:prstGeom>
          <a:solidFill>
            <a:srgbClr val="F46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286" y="2381251"/>
            <a:ext cx="1085849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120" y="2425701"/>
            <a:ext cx="1085849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467" y="2439989"/>
            <a:ext cx="1085851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86" y="2468564"/>
            <a:ext cx="1085849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Rounded Corners 27"/>
          <p:cNvSpPr/>
          <p:nvPr/>
        </p:nvSpPr>
        <p:spPr>
          <a:xfrm>
            <a:off x="1411817" y="3429000"/>
            <a:ext cx="2133600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1933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  <a:sym typeface="+mn-ea"/>
              </a:rPr>
              <a:t>Chuẩn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srgbClr val="001933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  <a:sym typeface="+mn-ea"/>
              </a:rPr>
              <a:t> bị đầy đủ sách vở, đồ dùng</a:t>
            </a: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srgbClr val="001933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3826935" y="3429000"/>
            <a:ext cx="2131484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65D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srgbClr val="001933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  <a:sym typeface="+mn-ea"/>
              </a:rPr>
              <a:t>Tập trung lắng nghe</a:t>
            </a: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srgbClr val="001933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6239933" y="3429000"/>
            <a:ext cx="2133600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srgbClr val="001933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  <a:sym typeface="+mn-ea"/>
              </a:rPr>
              <a:t>Chủ động ghi chép</a:t>
            </a: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srgbClr val="001933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8655051" y="3429000"/>
            <a:ext cx="2131483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srgbClr val="001933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  <a:sym typeface="+mn-ea"/>
              </a:rPr>
              <a:t>Thực hành yêu cầu của giáo viên</a:t>
            </a: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srgbClr val="001933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1325563"/>
            <a:ext cx="12192000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/>
          <p:cNvSpPr txBox="1"/>
          <p:nvPr/>
        </p:nvSpPr>
        <p:spPr>
          <a:xfrm>
            <a:off x="1833034" y="1071564"/>
            <a:ext cx="8525933" cy="646986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YÊU CẦU THAM GIA TIẾT HỌC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5" b="89862" l="0" r="98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981"/>
            <a:ext cx="3286152" cy="329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5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8" grpId="0" animBg="1"/>
      <p:bldP spid="29" grpId="0" animBg="1"/>
      <p:bldP spid="30" grpId="0" animBg="1"/>
      <p:bldP spid="31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5" name="任意形状 34">
            <a:extLst>
              <a:ext uri="{FF2B5EF4-FFF2-40B4-BE49-F238E27FC236}">
                <a16:creationId xmlns:a16="http://schemas.microsoft.com/office/drawing/2014/main" id="{244B0D7B-0FE7-264A-89B2-0DD04F8FBAC6}"/>
              </a:ext>
            </a:extLst>
          </p:cNvPr>
          <p:cNvSpPr/>
          <p:nvPr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415290" y="972924"/>
            <a:ext cx="11210649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9092A41E-0811-544D-A10C-E8388C74A161}"/>
              </a:ext>
            </a:extLst>
          </p:cNvPr>
          <p:cNvSpPr/>
          <p:nvPr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:a16="http://schemas.microsoft.com/office/drawing/2014/main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CD841DE2-9171-3442-BAE4-76C1424A4461}"/>
              </a:ext>
            </a:extLst>
          </p:cNvPr>
          <p:cNvSpPr/>
          <p:nvPr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7567239-FEA4-A342-A3B8-84E700FED830}"/>
              </a:ext>
            </a:extLst>
          </p:cNvPr>
          <p:cNvSpPr/>
          <p:nvPr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492F0907-5FF6-EF4F-95D9-3A2378583F87}"/>
              </a:ext>
            </a:extLst>
          </p:cNvPr>
          <p:cNvSpPr/>
          <p:nvPr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33213F8-3A55-694F-B671-D7EDE13586B1}"/>
              </a:ext>
            </a:extLst>
          </p:cNvPr>
          <p:cNvGrpSpPr/>
          <p:nvPr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74F52066-FE56-284B-8E04-B1BC501F257A}"/>
              </a:ext>
            </a:extLst>
          </p:cNvPr>
          <p:cNvSpPr/>
          <p:nvPr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A8DAA526-0255-D944-8749-ACD3AD5467FA}"/>
              </a:ext>
            </a:extLst>
          </p:cNvPr>
          <p:cNvSpPr/>
          <p:nvPr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7B2660D6-BFD4-FC48-AB72-407E1DA87EC6}"/>
              </a:ext>
            </a:extLst>
          </p:cNvPr>
          <p:cNvSpPr/>
          <p:nvPr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3BF8D45-6765-854F-A41F-1FDCFE5E91B9}"/>
              </a:ext>
            </a:extLst>
          </p:cNvPr>
          <p:cNvSpPr/>
          <p:nvPr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FDA4700-4234-EC4C-8E13-3F1E9521582B}"/>
              </a:ext>
            </a:extLst>
          </p:cNvPr>
          <p:cNvSpPr/>
          <p:nvPr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2CD262-AC66-4E4E-9EDD-C8850584D3B8}"/>
              </a:ext>
            </a:extLst>
          </p:cNvPr>
          <p:cNvSpPr txBox="1"/>
          <p:nvPr/>
        </p:nvSpPr>
        <p:spPr>
          <a:xfrm>
            <a:off x="1051395" y="970053"/>
            <a:ext cx="10371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CFA71-F660-4BDF-B052-996857844CE8}"/>
              </a:ext>
            </a:extLst>
          </p:cNvPr>
          <p:cNvSpPr txBox="1"/>
          <p:nvPr/>
        </p:nvSpPr>
        <p:spPr>
          <a:xfrm>
            <a:off x="334051" y="2315021"/>
            <a:ext cx="11291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HÓA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CÁCH ĐẶT VÀ TRẢ LỜI CÂU HỎI ĐỂ LÀM GÌ?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CHẤM, DẤU HỎI, CHẤM THAN.</a:t>
            </a:r>
          </a:p>
        </p:txBody>
      </p:sp>
    </p:spTree>
    <p:extLst>
      <p:ext uri="{BB962C8B-B14F-4D97-AF65-F5344CB8AC3E}">
        <p14:creationId xmlns:p14="http://schemas.microsoft.com/office/powerpoint/2010/main" val="4272615235"/>
      </p:ext>
    </p:extLst>
  </p:cSld>
  <p:clrMapOvr>
    <a:masterClrMapping/>
  </p:clrMapOvr>
  <p:transition spd="slow" advClick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270148" y="5114170"/>
            <a:ext cx="1759126" cy="15270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9925886" y="0"/>
            <a:ext cx="2266114" cy="1144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5462291" y="641146"/>
            <a:ext cx="1305543" cy="4272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5606565" y="5666759"/>
            <a:ext cx="978871" cy="12608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38223" y="5510154"/>
            <a:ext cx="731820" cy="6842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0667861" y="798612"/>
            <a:ext cx="409404" cy="6909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72844" y="1520116"/>
            <a:ext cx="3403806" cy="38177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58800" y="686026"/>
            <a:ext cx="742615" cy="661602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9999F4-9D15-4DB4-BB74-2A61F510D33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67" y="1590187"/>
            <a:ext cx="9758856" cy="24594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E39BC3-F64E-4C1F-9D83-65F4247A1AB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85" b="89862" l="0" r="98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57" y="3979589"/>
            <a:ext cx="3286152" cy="3291208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50CBD1C-0756-45C1-B5DA-E0292DE6796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93356" y="2092417"/>
            <a:ext cx="4667250" cy="31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42394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387107" y="583257"/>
            <a:ext cx="343683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46"/>
            <a:r>
              <a:rPr lang="en-US" sz="5400" b="1">
                <a:ln w="31750">
                  <a:solidFill>
                    <a:srgbClr val="DEF5FD"/>
                  </a:solidFill>
                </a:ln>
                <a:solidFill>
                  <a:srgbClr val="663F0D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1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8536" y="2591002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8" y="1524001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825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8779" y="5541633"/>
            <a:ext cx="2109399" cy="7742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5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0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5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0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1658814"/>
            <a:chOff x="2434106" y="246185"/>
            <a:chExt cx="9486901" cy="22765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5"/>
              <a:ext cx="9486901" cy="227650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4" y="633073"/>
              <a:ext cx="9029103" cy="12361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46">
                <a:lnSpc>
                  <a:spcPct val="121000"/>
                </a:lnSpc>
              </a:pPr>
              <a:r>
                <a:rPr lang="en-US" sz="5334">
                  <a:solidFill>
                    <a:srgbClr val="FF0000"/>
                  </a:solidFill>
                  <a:latin typeface="iCiel Cadena" panose="02000503000000020004" pitchFamily="2" charset="0"/>
                </a:rPr>
                <a:t>Thế nào là nhân hoá?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4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8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66C7509-201C-420A-9B89-24069D132283}"/>
              </a:ext>
            </a:extLst>
          </p:cNvPr>
          <p:cNvGrpSpPr/>
          <p:nvPr/>
        </p:nvGrpSpPr>
        <p:grpSpPr>
          <a:xfrm>
            <a:off x="2743754" y="2194170"/>
            <a:ext cx="8891795" cy="1016000"/>
            <a:chOff x="4115631" y="3291255"/>
            <a:chExt cx="13337692" cy="1524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A318B8F-62BE-40BF-8E5E-77CF5A17DB8E}"/>
                </a:ext>
              </a:extLst>
            </p:cNvPr>
            <p:cNvGrpSpPr/>
            <p:nvPr/>
          </p:nvGrpSpPr>
          <p:grpSpPr>
            <a:xfrm>
              <a:off x="4115631" y="3291255"/>
              <a:ext cx="13337692" cy="1524000"/>
              <a:chOff x="4097488" y="3300326"/>
              <a:chExt cx="13337692" cy="1524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E246165-5B01-4173-8CC2-454231790C04}"/>
                  </a:ext>
                </a:extLst>
              </p:cNvPr>
              <p:cNvGrpSpPr/>
              <p:nvPr/>
            </p:nvGrpSpPr>
            <p:grpSpPr>
              <a:xfrm>
                <a:off x="4097488" y="3300326"/>
                <a:ext cx="13337692" cy="1524000"/>
                <a:chOff x="4191000" y="3390900"/>
                <a:chExt cx="13337692" cy="1524000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79A85A4C-0057-4682-9C3C-234BFF17EB0D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12042292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srgbClr val="DEF5FD"/>
                    </a:solidFill>
                    <a:latin typeface="Arial"/>
                  </a:endParaRPr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D96C4436-00A5-4AB9-B191-659AB8A6950B}"/>
                    </a:ext>
                  </a:extLst>
                </p:cNvPr>
                <p:cNvSpPr/>
                <p:nvPr/>
              </p:nvSpPr>
              <p:spPr>
                <a:xfrm>
                  <a:off x="4191000" y="3390900"/>
                  <a:ext cx="1971730" cy="1524000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srgbClr val="DEF5FD"/>
                    </a:solidFill>
                    <a:latin typeface="Arial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E7D322-0E4F-46AD-B593-2525438EF1BF}"/>
                  </a:ext>
                </a:extLst>
              </p:cNvPr>
              <p:cNvSpPr/>
              <p:nvPr/>
            </p:nvSpPr>
            <p:spPr>
              <a:xfrm>
                <a:off x="4624331" y="3462161"/>
                <a:ext cx="918040" cy="1200329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 defTabSz="609630"/>
                <a:r>
                  <a:rPr lang="en-US" sz="4800" b="1">
                    <a:ln w="0"/>
                    <a:solidFill>
                      <a:srgbClr val="F09420"/>
                    </a:solidFill>
                    <a:latin typeface="VNI-Truck" panose="00000400000000000000" pitchFamily="2" charset="0"/>
                  </a:rPr>
                  <a:t>A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712925-50D7-4509-9311-504A3F530774}"/>
                </a:ext>
              </a:extLst>
            </p:cNvPr>
            <p:cNvSpPr/>
            <p:nvPr/>
          </p:nvSpPr>
          <p:spPr>
            <a:xfrm>
              <a:off x="6212245" y="3451425"/>
              <a:ext cx="11116192" cy="1323632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defTabSz="609630"/>
              <a:r>
                <a:rPr lang="en-US" sz="2667">
                  <a:ln w="0"/>
                  <a:solidFill>
                    <a:srgbClr val="002060"/>
                  </a:solidFill>
                  <a:latin typeface="Arial"/>
                </a:rPr>
                <a:t>Nhân hoá là gọi sự vật bằng những từ ngữ thân thuộc.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FF72DE-D505-4678-82C6-4CE0B4F6B44B}"/>
              </a:ext>
            </a:extLst>
          </p:cNvPr>
          <p:cNvGrpSpPr/>
          <p:nvPr/>
        </p:nvGrpSpPr>
        <p:grpSpPr>
          <a:xfrm>
            <a:off x="2731659" y="3579193"/>
            <a:ext cx="8891795" cy="1016000"/>
            <a:chOff x="4097488" y="5368790"/>
            <a:chExt cx="13337692" cy="15240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4D31C84-2B29-4E7C-9AEF-2C53455D5251}"/>
                </a:ext>
              </a:extLst>
            </p:cNvPr>
            <p:cNvGrpSpPr/>
            <p:nvPr/>
          </p:nvGrpSpPr>
          <p:grpSpPr>
            <a:xfrm>
              <a:off x="4097488" y="5368790"/>
              <a:ext cx="13337692" cy="1524000"/>
              <a:chOff x="4097488" y="3300326"/>
              <a:chExt cx="13337692" cy="152400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BC2F145-4ECB-4CE1-988B-BE79ABD14B4C}"/>
                  </a:ext>
                </a:extLst>
              </p:cNvPr>
              <p:cNvGrpSpPr/>
              <p:nvPr/>
            </p:nvGrpSpPr>
            <p:grpSpPr>
              <a:xfrm>
                <a:off x="4097488" y="3300326"/>
                <a:ext cx="13337692" cy="1524000"/>
                <a:chOff x="4191000" y="3390900"/>
                <a:chExt cx="13337692" cy="1524000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8EB49714-E976-4580-BFD9-842ACA92B91A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12042292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srgbClr val="DEF5FD"/>
                    </a:solidFill>
                    <a:latin typeface="Arial"/>
                  </a:endParaRP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2F79DD5E-56CE-48D5-AECD-1585F2B23263}"/>
                    </a:ext>
                  </a:extLst>
                </p:cNvPr>
                <p:cNvSpPr/>
                <p:nvPr/>
              </p:nvSpPr>
              <p:spPr>
                <a:xfrm>
                  <a:off x="4191000" y="3390900"/>
                  <a:ext cx="1971730" cy="1524000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srgbClr val="DEF5FD"/>
                    </a:solidFill>
                    <a:latin typeface="Arial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57F85E-3EBE-412D-AA0E-CE725B4ACE06}"/>
                  </a:ext>
                </a:extLst>
              </p:cNvPr>
              <p:cNvSpPr/>
              <p:nvPr/>
            </p:nvSpPr>
            <p:spPr>
              <a:xfrm>
                <a:off x="4684444" y="3462161"/>
                <a:ext cx="797815" cy="1200329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 defTabSz="609630"/>
                <a:r>
                  <a:rPr lang="en-US" sz="4800" b="1">
                    <a:ln w="0"/>
                    <a:solidFill>
                      <a:srgbClr val="F09420"/>
                    </a:solidFill>
                    <a:latin typeface="VNI-Truck" panose="00000400000000000000" pitchFamily="2" charset="0"/>
                  </a:rPr>
                  <a:t>B</a:t>
                </a: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78B5F60-E22A-412D-93B4-2627A04755B7}"/>
                </a:ext>
              </a:extLst>
            </p:cNvPr>
            <p:cNvSpPr/>
            <p:nvPr/>
          </p:nvSpPr>
          <p:spPr>
            <a:xfrm>
              <a:off x="6189901" y="5469070"/>
              <a:ext cx="11116192" cy="1323632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defTabSz="609630"/>
              <a:r>
                <a:rPr lang="en-US" sz="2667">
                  <a:ln w="0"/>
                  <a:solidFill>
                    <a:srgbClr val="002060"/>
                  </a:solidFill>
                  <a:latin typeface="Arial"/>
                </a:rPr>
                <a:t>Nhân hoá là gọi sự vật bằng những từ ngữ chỉ người.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B692D7D-004F-47C1-9C82-A9B0A2611C2E}"/>
              </a:ext>
            </a:extLst>
          </p:cNvPr>
          <p:cNvGrpSpPr/>
          <p:nvPr/>
        </p:nvGrpSpPr>
        <p:grpSpPr>
          <a:xfrm>
            <a:off x="2731659" y="4950912"/>
            <a:ext cx="8891795" cy="1016000"/>
            <a:chOff x="4097488" y="7426368"/>
            <a:chExt cx="13337692" cy="15240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EAFC53A-8386-4613-96C4-A1D829F09B10}"/>
                </a:ext>
              </a:extLst>
            </p:cNvPr>
            <p:cNvGrpSpPr/>
            <p:nvPr/>
          </p:nvGrpSpPr>
          <p:grpSpPr>
            <a:xfrm>
              <a:off x="4097488" y="7426368"/>
              <a:ext cx="13337692" cy="1524000"/>
              <a:chOff x="4097488" y="3300326"/>
              <a:chExt cx="13337692" cy="152400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BC19750-0F4D-418D-BBD9-9A17F2804DCF}"/>
                  </a:ext>
                </a:extLst>
              </p:cNvPr>
              <p:cNvGrpSpPr/>
              <p:nvPr/>
            </p:nvGrpSpPr>
            <p:grpSpPr>
              <a:xfrm>
                <a:off x="4097488" y="3300326"/>
                <a:ext cx="13337692" cy="1524000"/>
                <a:chOff x="4191000" y="3390900"/>
                <a:chExt cx="13337692" cy="1524000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CB34A522-04F4-4380-AD84-80BC1912B6C7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12042292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srgbClr val="DEF5FD"/>
                    </a:solidFill>
                    <a:latin typeface="Arial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F1541A4A-72CA-4C4A-A867-3F3BC96F2702}"/>
                    </a:ext>
                  </a:extLst>
                </p:cNvPr>
                <p:cNvSpPr/>
                <p:nvPr/>
              </p:nvSpPr>
              <p:spPr>
                <a:xfrm>
                  <a:off x="4191000" y="3390900"/>
                  <a:ext cx="1971730" cy="1524000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srgbClr val="DEF5FD"/>
                    </a:solidFill>
                    <a:latin typeface="Arial"/>
                  </a:endParaRPr>
                </a:p>
              </p:txBody>
            </p: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5D965EC-47DA-49D1-B927-2214051AD697}"/>
                  </a:ext>
                </a:extLst>
              </p:cNvPr>
              <p:cNvSpPr/>
              <p:nvPr/>
            </p:nvSpPr>
            <p:spPr>
              <a:xfrm>
                <a:off x="4718107" y="3462161"/>
                <a:ext cx="730489" cy="1200329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 defTabSz="609630"/>
                <a:r>
                  <a:rPr lang="en-US" sz="4800" b="1">
                    <a:ln w="0"/>
                    <a:solidFill>
                      <a:srgbClr val="F09420"/>
                    </a:solidFill>
                    <a:latin typeface="VNI-Truck" panose="00000400000000000000" pitchFamily="2" charset="0"/>
                  </a:rPr>
                  <a:t>C</a:t>
                </a: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8C086C3-159A-486E-991D-91A437130B07}"/>
                </a:ext>
              </a:extLst>
            </p:cNvPr>
            <p:cNvSpPr/>
            <p:nvPr/>
          </p:nvSpPr>
          <p:spPr>
            <a:xfrm>
              <a:off x="6189901" y="7526648"/>
              <a:ext cx="11116192" cy="1323632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defTabSz="609630"/>
              <a:r>
                <a:rPr lang="en-US" sz="2667">
                  <a:ln w="0"/>
                  <a:solidFill>
                    <a:srgbClr val="002060"/>
                  </a:solidFill>
                  <a:latin typeface="Arial"/>
                </a:rPr>
                <a:t>Nhân hoá là so sánh sự vật này với sự vật khác để tìm điểm giống nhau.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304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1658814"/>
            <a:chOff x="2434106" y="246185"/>
            <a:chExt cx="9486901" cy="22765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5"/>
              <a:ext cx="9486901" cy="227650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45915" y="733539"/>
              <a:ext cx="9029103" cy="11123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46">
                <a:lnSpc>
                  <a:spcPct val="121000"/>
                </a:lnSpc>
              </a:pPr>
              <a:r>
                <a:rPr lang="en-US" sz="4800">
                  <a:solidFill>
                    <a:srgbClr val="FF0000"/>
                  </a:solidFill>
                  <a:latin typeface="iCiel Cadena" panose="02000503000000020004" pitchFamily="2" charset="0"/>
                </a:rPr>
                <a:t>Có mấy cách thể hiện nhân hoá?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4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50" y="1892975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8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66C7509-201C-420A-9B89-24069D132283}"/>
              </a:ext>
            </a:extLst>
          </p:cNvPr>
          <p:cNvGrpSpPr/>
          <p:nvPr/>
        </p:nvGrpSpPr>
        <p:grpSpPr>
          <a:xfrm>
            <a:off x="5474868" y="2254403"/>
            <a:ext cx="8791605" cy="1016000"/>
            <a:chOff x="4115631" y="3291255"/>
            <a:chExt cx="13187407" cy="1524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A318B8F-62BE-40BF-8E5E-77CF5A17DB8E}"/>
                </a:ext>
              </a:extLst>
            </p:cNvPr>
            <p:cNvGrpSpPr/>
            <p:nvPr/>
          </p:nvGrpSpPr>
          <p:grpSpPr>
            <a:xfrm>
              <a:off x="4115631" y="3291255"/>
              <a:ext cx="5866569" cy="1524000"/>
              <a:chOff x="4097488" y="3300326"/>
              <a:chExt cx="5866569" cy="1524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E246165-5B01-4173-8CC2-454231790C04}"/>
                  </a:ext>
                </a:extLst>
              </p:cNvPr>
              <p:cNvGrpSpPr/>
              <p:nvPr/>
            </p:nvGrpSpPr>
            <p:grpSpPr>
              <a:xfrm>
                <a:off x="4097488" y="3300326"/>
                <a:ext cx="5866569" cy="1524000"/>
                <a:chOff x="4191000" y="3390900"/>
                <a:chExt cx="5866569" cy="1524000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79A85A4C-0057-4682-9C3C-234BFF17EB0D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4571169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srgbClr val="DEF5FD"/>
                    </a:solidFill>
                    <a:latin typeface="Arial"/>
                  </a:endParaRPr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D96C4436-00A5-4AB9-B191-659AB8A6950B}"/>
                    </a:ext>
                  </a:extLst>
                </p:cNvPr>
                <p:cNvSpPr/>
                <p:nvPr/>
              </p:nvSpPr>
              <p:spPr>
                <a:xfrm>
                  <a:off x="4191000" y="3390900"/>
                  <a:ext cx="1971730" cy="1524000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srgbClr val="DEF5FD"/>
                    </a:solidFill>
                    <a:latin typeface="Arial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E7D322-0E4F-46AD-B593-2525438EF1BF}"/>
                  </a:ext>
                </a:extLst>
              </p:cNvPr>
              <p:cNvSpPr/>
              <p:nvPr/>
            </p:nvSpPr>
            <p:spPr>
              <a:xfrm>
                <a:off x="4624331" y="3462161"/>
                <a:ext cx="918041" cy="1200329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 defTabSz="609630"/>
                <a:r>
                  <a:rPr lang="en-US" sz="4800" b="1">
                    <a:ln w="0"/>
                    <a:solidFill>
                      <a:srgbClr val="F09420"/>
                    </a:solidFill>
                    <a:latin typeface="VNI-Truck" panose="00000400000000000000" pitchFamily="2" charset="0"/>
                  </a:rPr>
                  <a:t>A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712925-50D7-4509-9311-504A3F530774}"/>
                </a:ext>
              </a:extLst>
            </p:cNvPr>
            <p:cNvSpPr/>
            <p:nvPr/>
          </p:nvSpPr>
          <p:spPr>
            <a:xfrm>
              <a:off x="6186846" y="3474995"/>
              <a:ext cx="11116192" cy="110799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defTabSz="609630"/>
              <a:r>
                <a:rPr lang="en-US" sz="4400">
                  <a:ln w="0"/>
                  <a:solidFill>
                    <a:srgbClr val="002060"/>
                  </a:solidFill>
                  <a:latin typeface="Arial"/>
                </a:rPr>
                <a:t>1 cách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FF72DE-D505-4678-82C6-4CE0B4F6B44B}"/>
              </a:ext>
            </a:extLst>
          </p:cNvPr>
          <p:cNvGrpSpPr/>
          <p:nvPr/>
        </p:nvGrpSpPr>
        <p:grpSpPr>
          <a:xfrm>
            <a:off x="5483981" y="5011145"/>
            <a:ext cx="8827891" cy="1016000"/>
            <a:chOff x="4097488" y="5368790"/>
            <a:chExt cx="13241836" cy="15240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4D31C84-2B29-4E7C-9AEF-2C53455D5251}"/>
                </a:ext>
              </a:extLst>
            </p:cNvPr>
            <p:cNvGrpSpPr/>
            <p:nvPr/>
          </p:nvGrpSpPr>
          <p:grpSpPr>
            <a:xfrm>
              <a:off x="4097488" y="5368790"/>
              <a:ext cx="5866569" cy="1524000"/>
              <a:chOff x="4097488" y="3300326"/>
              <a:chExt cx="5866569" cy="152400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BC2F145-4ECB-4CE1-988B-BE79ABD14B4C}"/>
                  </a:ext>
                </a:extLst>
              </p:cNvPr>
              <p:cNvGrpSpPr/>
              <p:nvPr/>
            </p:nvGrpSpPr>
            <p:grpSpPr>
              <a:xfrm>
                <a:off x="4097488" y="3300326"/>
                <a:ext cx="5866569" cy="1524000"/>
                <a:chOff x="4191000" y="3390900"/>
                <a:chExt cx="5866569" cy="1524000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8EB49714-E976-4580-BFD9-842ACA92B91A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4571169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srgbClr val="DEF5FD"/>
                    </a:solidFill>
                    <a:latin typeface="Arial"/>
                  </a:endParaRP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2F79DD5E-56CE-48D5-AECD-1585F2B23263}"/>
                    </a:ext>
                  </a:extLst>
                </p:cNvPr>
                <p:cNvSpPr/>
                <p:nvPr/>
              </p:nvSpPr>
              <p:spPr>
                <a:xfrm>
                  <a:off x="4191000" y="3390900"/>
                  <a:ext cx="1971730" cy="1524000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srgbClr val="DEF5FD"/>
                    </a:solidFill>
                    <a:latin typeface="Arial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57F85E-3EBE-412D-AA0E-CE725B4ACE06}"/>
                  </a:ext>
                </a:extLst>
              </p:cNvPr>
              <p:cNvSpPr/>
              <p:nvPr/>
            </p:nvSpPr>
            <p:spPr>
              <a:xfrm>
                <a:off x="4718107" y="3462161"/>
                <a:ext cx="730490" cy="1200329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 defTabSz="609630"/>
                <a:r>
                  <a:rPr lang="en-US" sz="4800" b="1">
                    <a:ln w="0"/>
                    <a:solidFill>
                      <a:srgbClr val="F09420"/>
                    </a:solidFill>
                    <a:latin typeface="VNI-Truck" panose="00000400000000000000" pitchFamily="2" charset="0"/>
                  </a:rPr>
                  <a:t>C</a:t>
                </a: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78B5F60-E22A-412D-93B4-2627A04755B7}"/>
                </a:ext>
              </a:extLst>
            </p:cNvPr>
            <p:cNvSpPr/>
            <p:nvPr/>
          </p:nvSpPr>
          <p:spPr>
            <a:xfrm>
              <a:off x="6223132" y="5566813"/>
              <a:ext cx="11116192" cy="110799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defTabSz="609630"/>
              <a:r>
                <a:rPr lang="en-US" sz="4400">
                  <a:ln w="0"/>
                  <a:solidFill>
                    <a:srgbClr val="002060"/>
                  </a:solidFill>
                  <a:latin typeface="Arial"/>
                </a:rPr>
                <a:t>3 cách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B692D7D-004F-47C1-9C82-A9B0A2611C2E}"/>
              </a:ext>
            </a:extLst>
          </p:cNvPr>
          <p:cNvGrpSpPr/>
          <p:nvPr/>
        </p:nvGrpSpPr>
        <p:grpSpPr>
          <a:xfrm>
            <a:off x="5486400" y="3632773"/>
            <a:ext cx="8844825" cy="1016000"/>
            <a:chOff x="4097488" y="7426368"/>
            <a:chExt cx="13267237" cy="15240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EAFC53A-8386-4613-96C4-A1D829F09B10}"/>
                </a:ext>
              </a:extLst>
            </p:cNvPr>
            <p:cNvGrpSpPr/>
            <p:nvPr/>
          </p:nvGrpSpPr>
          <p:grpSpPr>
            <a:xfrm>
              <a:off x="4097488" y="7426368"/>
              <a:ext cx="5866569" cy="1524000"/>
              <a:chOff x="4097488" y="3300326"/>
              <a:chExt cx="5866569" cy="152400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BC19750-0F4D-418D-BBD9-9A17F2804DCF}"/>
                  </a:ext>
                </a:extLst>
              </p:cNvPr>
              <p:cNvGrpSpPr/>
              <p:nvPr/>
            </p:nvGrpSpPr>
            <p:grpSpPr>
              <a:xfrm>
                <a:off x="4097488" y="3300326"/>
                <a:ext cx="5866569" cy="1524000"/>
                <a:chOff x="4191000" y="3390900"/>
                <a:chExt cx="5866569" cy="1524000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CB34A522-04F4-4380-AD84-80BC1912B6C7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4571169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srgbClr val="DEF5FD"/>
                    </a:solidFill>
                    <a:latin typeface="Arial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F1541A4A-72CA-4C4A-A867-3F3BC96F2702}"/>
                    </a:ext>
                  </a:extLst>
                </p:cNvPr>
                <p:cNvSpPr/>
                <p:nvPr/>
              </p:nvSpPr>
              <p:spPr>
                <a:xfrm>
                  <a:off x="4191000" y="3390900"/>
                  <a:ext cx="1971730" cy="1524000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srgbClr val="DEF5FD"/>
                    </a:solidFill>
                    <a:latin typeface="Arial"/>
                  </a:endParaRPr>
                </a:p>
              </p:txBody>
            </p: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5D965EC-47DA-49D1-B927-2214051AD697}"/>
                  </a:ext>
                </a:extLst>
              </p:cNvPr>
              <p:cNvSpPr/>
              <p:nvPr/>
            </p:nvSpPr>
            <p:spPr>
              <a:xfrm>
                <a:off x="4684444" y="3462161"/>
                <a:ext cx="797816" cy="1200329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 defTabSz="609630"/>
                <a:r>
                  <a:rPr lang="en-US" sz="4800" b="1">
                    <a:ln w="0"/>
                    <a:solidFill>
                      <a:srgbClr val="F09420"/>
                    </a:solidFill>
                    <a:latin typeface="VNI-Truck" panose="00000400000000000000" pitchFamily="2" charset="0"/>
                  </a:rPr>
                  <a:t>B</a:t>
                </a: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8C086C3-159A-486E-991D-91A437130B07}"/>
                </a:ext>
              </a:extLst>
            </p:cNvPr>
            <p:cNvSpPr/>
            <p:nvPr/>
          </p:nvSpPr>
          <p:spPr>
            <a:xfrm>
              <a:off x="6248532" y="7622675"/>
              <a:ext cx="11116193" cy="110799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defTabSz="609630"/>
              <a:r>
                <a:rPr lang="en-US" sz="4400">
                  <a:ln w="0"/>
                  <a:solidFill>
                    <a:srgbClr val="002060"/>
                  </a:solidFill>
                  <a:latin typeface="Arial"/>
                </a:rPr>
                <a:t>2 cách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4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677</Words>
  <Application>Microsoft Office PowerPoint</Application>
  <PresentationFormat>Màn hình rộng</PresentationFormat>
  <Paragraphs>108</Paragraphs>
  <Slides>18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18</vt:i4>
      </vt:variant>
    </vt:vector>
  </HeadingPairs>
  <TitlesOfParts>
    <vt:vector size="40" baseType="lpstr">
      <vt:lpstr>等线</vt:lpstr>
      <vt:lpstr>等线 Light</vt:lpstr>
      <vt:lpstr>微软雅黑</vt:lpstr>
      <vt:lpstr>Arial</vt:lpstr>
      <vt:lpstr>Calibri</vt:lpstr>
      <vt:lpstr>Calibri Light</vt:lpstr>
      <vt:lpstr>Caveat Brush</vt:lpstr>
      <vt:lpstr>Fredoka One</vt:lpstr>
      <vt:lpstr>iCiel Cadena</vt:lpstr>
      <vt:lpstr>Nunito</vt:lpstr>
      <vt:lpstr>Patrick Hand SC</vt:lpstr>
      <vt:lpstr>Roboto Condensed Light</vt:lpstr>
      <vt:lpstr>Times New Roman</vt:lpstr>
      <vt:lpstr>VNI-Truck</vt:lpstr>
      <vt:lpstr>Office Theme</vt:lpstr>
      <vt:lpstr>https://www.freeppt7.com</vt:lpstr>
      <vt:lpstr>Office 主题​​</vt:lpstr>
      <vt:lpstr>1_Office 主题​​</vt:lpstr>
      <vt:lpstr>1_Office Theme</vt:lpstr>
      <vt:lpstr>2_Office Theme</vt:lpstr>
      <vt:lpstr>3_Office Theme</vt:lpstr>
      <vt:lpstr>Question of the Day for Preschool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Hà Nguyễn Thị Thu</cp:lastModifiedBy>
  <cp:revision>4</cp:revision>
  <dcterms:created xsi:type="dcterms:W3CDTF">2022-03-04T07:20:49Z</dcterms:created>
  <dcterms:modified xsi:type="dcterms:W3CDTF">2022-03-29T13:21:00Z</dcterms:modified>
</cp:coreProperties>
</file>