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  <p:sldMasterId id="2147483708" r:id="rId6"/>
    <p:sldMasterId id="2147483720" r:id="rId7"/>
    <p:sldMasterId id="2147483732" r:id="rId8"/>
  </p:sldMasterIdLst>
  <p:notesMasterIdLst>
    <p:notesMasterId r:id="rId36"/>
  </p:notesMasterIdLst>
  <p:sldIdLst>
    <p:sldId id="294" r:id="rId9"/>
    <p:sldId id="256" r:id="rId10"/>
    <p:sldId id="486" r:id="rId11"/>
    <p:sldId id="526" r:id="rId12"/>
    <p:sldId id="527" r:id="rId13"/>
    <p:sldId id="485" r:id="rId14"/>
    <p:sldId id="554" r:id="rId15"/>
    <p:sldId id="517" r:id="rId16"/>
    <p:sldId id="555" r:id="rId17"/>
    <p:sldId id="530" r:id="rId18"/>
    <p:sldId id="533" r:id="rId19"/>
    <p:sldId id="532" r:id="rId20"/>
    <p:sldId id="556" r:id="rId21"/>
    <p:sldId id="537" r:id="rId22"/>
    <p:sldId id="536" r:id="rId23"/>
    <p:sldId id="538" r:id="rId24"/>
    <p:sldId id="542" r:id="rId25"/>
    <p:sldId id="557" r:id="rId26"/>
    <p:sldId id="541" r:id="rId27"/>
    <p:sldId id="552" r:id="rId28"/>
    <p:sldId id="515" r:id="rId29"/>
    <p:sldId id="528" r:id="rId30"/>
    <p:sldId id="548" r:id="rId31"/>
    <p:sldId id="558" r:id="rId32"/>
    <p:sldId id="487" r:id="rId33"/>
    <p:sldId id="553" r:id="rId34"/>
    <p:sldId id="34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C3B1DD"/>
    <a:srgbClr val="0000CC"/>
    <a:srgbClr val="F5D1D9"/>
    <a:srgbClr val="0033CC"/>
    <a:srgbClr val="66FF99"/>
    <a:srgbClr val="00CC00"/>
    <a:srgbClr val="FFFF79"/>
    <a:srgbClr val="FFF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39" autoAdjust="0"/>
    <p:restoredTop sz="93173" autoAdjust="0"/>
  </p:normalViewPr>
  <p:slideViewPr>
    <p:cSldViewPr snapToGrid="0">
      <p:cViewPr varScale="1">
        <p:scale>
          <a:sx n="59" d="100"/>
          <a:sy n="59" d="100"/>
        </p:scale>
        <p:origin x="5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0606A-DF19-4DE6-9C65-7E572E53EED7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B1658-5900-45BF-B2E8-1FC2EC1AE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5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B1658-5900-45BF-B2E8-1FC2EC1AEC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5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33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325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868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992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11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612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325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12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80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32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83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621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862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379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37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76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23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325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28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32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8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19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11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29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222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895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113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164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814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30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121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4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262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539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91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256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8239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3771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4568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8328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86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726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230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8439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0911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716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4892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892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0CBBB-4EBA-4572-8D62-DC94CDE22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9A7BB-82AA-45C8-8CC6-5BA512BE7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E74C6-8349-496B-939A-FD6516DB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881A3-4485-4079-A100-CAAEA3A62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65EB4-ED2E-44B3-A2F2-6683214A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577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B2099-8E6E-4A67-B872-30E0EDEB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9F2D-B88D-4CFF-9B61-D6C19BA6D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E1C2E-3CAE-4E1C-B207-80A02503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2D003-A784-4917-BCCA-6AAB57A4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66F79-FC71-48B8-A021-7FD5CAE3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0578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3696-A5D4-4DB7-8392-BFDC00B5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68A77-83F8-4A86-8876-B8ADB12D1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55D76-9672-468D-AF9C-1E00DF8E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615C-FBF2-4A57-BDB3-DCACCB6C8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50A72-CA35-4268-8386-171A2486B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0405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73D86-43C0-4D9F-97D0-4010062E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886A1-2A18-4C11-8125-85E8AF052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B1B16-8D8F-4817-A9A0-B97AC0C2F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2CA67-44BA-49E5-8C7D-3FCE5AA1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8F3C2-599E-4FB6-B68D-99FD3A1BB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D126C-B412-4763-84CE-A0E9034A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195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AB84-39A8-4DA0-861E-CE28052E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7CDAF-7FEF-4533-8B5E-9E2A2A178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D285D-B300-4C7F-87CA-EBF96DC6C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E18935-A758-463C-BF2D-15A02CE09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B527D-51E9-4D15-801F-4981DDD41A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9DE156-EFF8-4575-85A2-1866FEE7C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A4BFA8-AF16-4AA7-B75F-D927675C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98216-D7A9-45DA-A47D-D29A708C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2936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F23A-9246-4BF5-B980-353ADD96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2637C-FE82-4D58-9688-59E783F4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6701F-BF12-4937-9524-B6B62F34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7FA4E-BDC1-489E-89A4-1BB1E5F8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991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28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A27B93-5502-4C62-82C6-CA79BDAF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E9FE0-970D-4252-88EE-B1369701B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7D482-4527-439B-B39E-014714B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2687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0AFE-F7B0-4A42-9C8B-7D57347B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DF99E-82FA-4273-82F9-7F2DE37E9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C53F0-0F8C-463D-8550-786827C7C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88D37-BBFC-4CB1-BDAD-D7017480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62B38-CAEE-412B-AB6B-9599627F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35649-20FA-4814-BEC1-9E957A5C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970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F5299-997D-407B-9755-9D041B54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43DC45-2907-49BA-829C-E4D9619905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0C648-8D76-4FC6-A265-F8ABE8AB6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86DE0-2297-4124-98A6-55E3D5EC6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D532C-5AC0-449A-9C85-49347F7D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BED5B-1854-47A2-A8AF-A91CF30B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040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03C8F-C63B-478E-89B8-2ACB07BD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8230B-0108-4010-8E60-BF0B8B96F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FF8D8-CD43-40B9-8F08-D6AA47A0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50AB5-8AAA-454F-9696-2EAB7F50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A63F-1F44-4B09-99E5-9A4B5DAE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0398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0F9E4B-0E39-4A6F-8339-837CD76C5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4D221-7E2B-4204-8D74-450D1B9B0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F1698-1E67-4E0B-80AD-A0564370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860AD-4319-4255-B622-C60B8EEB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CFC5-BDE9-48D7-974D-375510C8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4163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269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549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30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536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39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86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264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79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80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813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953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937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16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8485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6022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18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62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86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864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046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4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8574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9486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947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418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124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41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78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5958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85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1007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201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6606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0740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565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33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235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60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492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816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9212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0333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0740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199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45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736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5915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428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0502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8359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867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4128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26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917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0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47" Type="http://schemas.openxmlformats.org/officeDocument/2006/relationships/slideLayout" Target="../slideLayouts/slideLayout91.xml"/><Relationship Id="rId50" Type="http://schemas.openxmlformats.org/officeDocument/2006/relationships/slideLayout" Target="../slideLayouts/slideLayout94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4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52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slideLayout" Target="../slideLayouts/slideLayout92.xml"/><Relationship Id="rId8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95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97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9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257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1F547E-E86C-44C5-865C-A9287741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C826F-E471-4EA0-8DA0-667A3AA94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588D2-421E-4C25-8CBD-8695A26FE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370F1-52CB-480E-9199-4E2977B53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CF9BF-F4DD-4A07-A158-22674EA9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6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  <p:sldLayoutId id="2147483778" r:id="rId46"/>
    <p:sldLayoutId id="2147483779" r:id="rId47"/>
    <p:sldLayoutId id="2147483780" r:id="rId48"/>
    <p:sldLayoutId id="2147483781" r:id="rId49"/>
    <p:sldLayoutId id="2147483782" r:id="rId50"/>
    <p:sldLayoutId id="2147483783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5" Type="http://schemas.openxmlformats.org/officeDocument/2006/relationships/image" Target="../media/image25.gif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.xml"/><Relationship Id="rId5" Type="http://schemas.openxmlformats.org/officeDocument/2006/relationships/image" Target="../media/image26.gif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5" Type="http://schemas.openxmlformats.org/officeDocument/2006/relationships/image" Target="../media/image29.gif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3.xml"/><Relationship Id="rId5" Type="http://schemas.openxmlformats.org/officeDocument/2006/relationships/image" Target="../media/image30.gif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Relationship Id="rId5" Type="http://schemas.openxmlformats.org/officeDocument/2006/relationships/image" Target="../media/image31.gif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5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0.jp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7.xml"/><Relationship Id="rId5" Type="http://schemas.openxmlformats.org/officeDocument/2006/relationships/image" Target="../media/image37.gif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8.xml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emf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ABA6B88-A6E9-4019-9742-3783F28B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0121D2F-AD8B-41DE-856D-CD68573E0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DD4C83DA-1A2F-463C-9742-50463B8DA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415C478F-BA58-4C6D-BE35-4ED29BA3F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DA458E4D-988E-4E82-A311-DD080EFE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8E3A015-D58C-4B87-82F6-D50C3F0E0C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35C8A53F-0FB9-4FAE-B057-38C693999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2AC424B7-34F6-4F3F-A805-13C89309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FD2CA9-E206-4373-9F09-B3C9267BA04C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CF9810D1-3680-4BD8-BEE6-53636C0CB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ABC5BEE-E9C4-48C8-BAB6-1F9C4879EF40}"/>
              </a:ext>
            </a:extLst>
          </p:cNvPr>
          <p:cNvSpPr/>
          <p:nvPr/>
        </p:nvSpPr>
        <p:spPr>
          <a:xfrm>
            <a:off x="2605436" y="5026025"/>
            <a:ext cx="7372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MÔN: LUYỆN TỪ VÀ CÂU</a:t>
            </a:r>
            <a:endParaRPr lang="vi-VN" sz="54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4A0C4-34CB-49E4-8E12-833BF844C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8"/>
            <a:ext cx="12179300" cy="6852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299ABF-C857-4BC2-BA10-6E12E6112871}"/>
              </a:ext>
            </a:extLst>
          </p:cNvPr>
          <p:cNvSpPr txBox="1"/>
          <p:nvPr/>
        </p:nvSpPr>
        <p:spPr>
          <a:xfrm>
            <a:off x="4337050" y="6128027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Chạy việt dã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E629B-EBEA-4CAC-9EC0-9EBE9757A4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0570C1-8B6F-4354-8ED6-6C24DE84B96A}"/>
              </a:ext>
            </a:extLst>
          </p:cNvPr>
          <p:cNvSpPr txBox="1"/>
          <p:nvPr/>
        </p:nvSpPr>
        <p:spPr>
          <a:xfrm>
            <a:off x="2228850" y="6170533"/>
            <a:ext cx="6070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Chạy cự li ngắn, chạy cự li dài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01743-6F2A-4F96-9FF6-5FD18AC18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1212024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DB24C-F0B8-4CCA-8F73-3F4DEE521DB7}"/>
              </a:ext>
            </a:extLst>
          </p:cNvPr>
          <p:cNvSpPr txBox="1"/>
          <p:nvPr/>
        </p:nvSpPr>
        <p:spPr>
          <a:xfrm>
            <a:off x="4794250" y="6108978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Chạy vũ trang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209C3-64D3-4FB2-AD0C-D85547D43F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8" y="5078"/>
            <a:ext cx="12202478" cy="6961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6E94AF-A9F6-4872-82D9-B3FE76E658FF}"/>
              </a:ext>
            </a:extLst>
          </p:cNvPr>
          <p:cNvSpPr txBox="1"/>
          <p:nvPr/>
        </p:nvSpPr>
        <p:spPr>
          <a:xfrm>
            <a:off x="5264150" y="6258864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Chạy vượt rào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6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háº¡y nhanh nháº¥t nhÆ°ng váº«n thua trong trÃ² chÆ¡i cháº¡y tiáº¿p sá»©c, cáº­u ...">
            <a:extLst>
              <a:ext uri="{FF2B5EF4-FFF2-40B4-BE49-F238E27FC236}">
                <a16:creationId xmlns:a16="http://schemas.microsoft.com/office/drawing/2014/main" id="{99408503-9437-49D8-AF24-DF1BC5F238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24"/>
            <a:ext cx="12334240" cy="676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E99DB3-BFA4-4F1C-BED3-BD3A6E47A565}"/>
              </a:ext>
            </a:extLst>
          </p:cNvPr>
          <p:cNvSpPr txBox="1"/>
          <p:nvPr/>
        </p:nvSpPr>
        <p:spPr>
          <a:xfrm>
            <a:off x="0" y="6103124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Chạy tiếp sức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5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áº¡y vÆ°á»£t rÃ o lÃ  tháº¿ nÃ y ÄÃ¢y | Haivl | Haiivl | HaiVN">
            <a:extLst>
              <a:ext uri="{FF2B5EF4-FFF2-40B4-BE49-F238E27FC236}">
                <a16:creationId xmlns:a16="http://schemas.microsoft.com/office/drawing/2014/main" id="{7E8A83D9-8156-4127-AC9F-1F798A0AEB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2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B2391D-B61F-46CC-8FE9-473C31F2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" y="22383"/>
            <a:ext cx="11679195" cy="789468"/>
          </a:xfrm>
        </p:spPr>
        <p:txBody>
          <a:bodyPr>
            <a:noAutofit/>
          </a:bodyPr>
          <a:lstStyle/>
          <a:p>
            <a:pPr algn="l"/>
            <a:br>
              <a:rPr lang="vi-VN" sz="3600" b="1" dirty="0">
                <a:ln>
                  <a:solidFill>
                    <a:srgbClr val="FFC000"/>
                  </a:solidFill>
                </a:ln>
              </a:rPr>
            </a:b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Hãy kể tên các môn thể thao bắt đầu bằng những tiếng </a:t>
            </a: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sau: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556" y="1256018"/>
            <a:ext cx="2052165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Bóng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6720" y="1261385"/>
            <a:ext cx="2250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Bóng đá,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7351" y="1271622"/>
            <a:ext cx="21371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rổ, 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60549" y="1271622"/>
            <a:ext cx="3155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chuyền, 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49926" y="1291511"/>
            <a:ext cx="2480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bàn, 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863" y="1957941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nước, 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70750" y="1923800"/>
            <a:ext cx="4359385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bầu dục,...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680" y="2687561"/>
            <a:ext cx="2109873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Chạy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6721" y="2701835"/>
            <a:ext cx="3544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Chạy vượt rào, 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9570" y="2678347"/>
            <a:ext cx="3063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việt dã, 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29945" y="2681598"/>
            <a:ext cx="3338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vượt rào, 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3425" y="3326014"/>
            <a:ext cx="3884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tiếp sức, 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34382" y="3321599"/>
            <a:ext cx="4183062" cy="70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cự li ngắn,...</a:t>
            </a:r>
            <a:endParaRPr lang="vi-VN" sz="40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883" y="4011361"/>
            <a:ext cx="1795684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Đua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71692" y="4045914"/>
            <a:ext cx="29209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 xe đạp,</a:t>
            </a: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53460" y="4041499"/>
            <a:ext cx="2637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mô tô, 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230135" y="4039227"/>
            <a:ext cx="22092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ô tô, 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327484" y="4036408"/>
            <a:ext cx="2502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ngựa, 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2388" y="4713284"/>
            <a:ext cx="2052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voi, </a:t>
            </a: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85460" y="4740858"/>
            <a:ext cx="3786630" cy="70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thuyền,...</a:t>
            </a:r>
            <a:endParaRPr lang="vi-VN" sz="40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7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Nháº¡c Phim Äua xe Ã´tÃ´,mÃ´tÃ´ kinh hoÃ ng Táº­p16 - Nháº¡c SÃ n DJ Nonstop ...">
            <a:extLst>
              <a:ext uri="{FF2B5EF4-FFF2-40B4-BE49-F238E27FC236}">
                <a16:creationId xmlns:a16="http://schemas.microsoft.com/office/drawing/2014/main" id="{DC9B49E3-AAF1-46A6-8564-41CA055B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9589FF-4068-4E77-96C8-84F12872BF85}"/>
              </a:ext>
            </a:extLst>
          </p:cNvPr>
          <p:cNvSpPr txBox="1"/>
          <p:nvPr/>
        </p:nvSpPr>
        <p:spPr>
          <a:xfrm>
            <a:off x="4191000" y="6150114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Đua xe ô tô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Äua thuyá»n há» TÃ¢y,Pháº§m pháº­p cáº¯m mÃ¡i chÃ¨o, nam ná»¯ lao vun vÃºt giá»¯a ...">
            <a:extLst>
              <a:ext uri="{FF2B5EF4-FFF2-40B4-BE49-F238E27FC236}">
                <a16:creationId xmlns:a16="http://schemas.microsoft.com/office/drawing/2014/main" id="{A2B3BC08-D7EF-49F9-9BC5-6D53A65D17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45443"/>
            <a:ext cx="12268201" cy="684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1A4367-66C9-48F6-9BEF-FF070CC38467}"/>
              </a:ext>
            </a:extLst>
          </p:cNvPr>
          <p:cNvSpPr txBox="1"/>
          <p:nvPr/>
        </p:nvSpPr>
        <p:spPr>
          <a:xfrm>
            <a:off x="4800601" y="6146802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Đua thuyền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2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Ã¡c bÃ¡c Äi xe cÃ´n dá»n sá» vá» theo cÃ¡ch nÃ o? | Tinh táº¿">
            <a:extLst>
              <a:ext uri="{FF2B5EF4-FFF2-40B4-BE49-F238E27FC236}">
                <a16:creationId xmlns:a16="http://schemas.microsoft.com/office/drawing/2014/main" id="{B5B633C4-9E64-4425-9BB8-AFAAF8A230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0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786EA-15F4-430E-91EE-58E2C18FE7F5}"/>
              </a:ext>
            </a:extLst>
          </p:cNvPr>
          <p:cNvSpPr txBox="1"/>
          <p:nvPr/>
        </p:nvSpPr>
        <p:spPr>
          <a:xfrm>
            <a:off x="579120" y="5648960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Đua xe mô tô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2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á»¹ thuáº­t drafting: Trong mÃ´n Äua xe Äáº¡p, khÃ´ng pháº£i cá»© &quot;cong mÃ´ng ...">
            <a:extLst>
              <a:ext uri="{FF2B5EF4-FFF2-40B4-BE49-F238E27FC236}">
                <a16:creationId xmlns:a16="http://schemas.microsoft.com/office/drawing/2014/main" id="{9DFDAF3D-D021-4F4E-A3FF-7C221D6C3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603A06-0FDF-4D0F-9AB6-F0197F0B7BA4}"/>
              </a:ext>
            </a:extLst>
          </p:cNvPr>
          <p:cNvSpPr txBox="1"/>
          <p:nvPr/>
        </p:nvSpPr>
        <p:spPr>
          <a:xfrm>
            <a:off x="579120" y="5648960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Đua xe đạp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1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Äua ngá»±a á» ireland - TÃ¬m kiáº¿m Äua ngá»±a á» ireland - ZING.VN">
            <a:extLst>
              <a:ext uri="{FF2B5EF4-FFF2-40B4-BE49-F238E27FC236}">
                <a16:creationId xmlns:a16="http://schemas.microsoft.com/office/drawing/2014/main" id="{D38E5596-F0E2-474D-9B56-E41103C69F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6567D7-1F5B-4EA1-BD58-98B86C11A16D}"/>
              </a:ext>
            </a:extLst>
          </p:cNvPr>
          <p:cNvSpPr txBox="1"/>
          <p:nvPr/>
        </p:nvSpPr>
        <p:spPr>
          <a:xfrm>
            <a:off x="579120" y="5648960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Đua ngựa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1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B2391D-B61F-46CC-8FE9-473C31F2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" y="22383"/>
            <a:ext cx="11679195" cy="789468"/>
          </a:xfrm>
        </p:spPr>
        <p:txBody>
          <a:bodyPr>
            <a:noAutofit/>
          </a:bodyPr>
          <a:lstStyle/>
          <a:p>
            <a:pPr algn="l"/>
            <a:br>
              <a:rPr lang="vi-VN" sz="3600" b="1" dirty="0">
                <a:ln>
                  <a:solidFill>
                    <a:srgbClr val="FFC000"/>
                  </a:solidFill>
                </a:ln>
              </a:rPr>
            </a:b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Hãy kể tên các môn thể thao bắt đầu bằng những tiếng </a:t>
            </a: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sau: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556" y="1256018"/>
            <a:ext cx="2052165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Bóng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6720" y="1261385"/>
            <a:ext cx="2250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Bóng đá,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7351" y="1271622"/>
            <a:ext cx="21371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rổ, 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60549" y="1271622"/>
            <a:ext cx="3155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chuyền, 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49926" y="1291511"/>
            <a:ext cx="2480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bàn, 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863" y="1957941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nước, 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70750" y="1923800"/>
            <a:ext cx="4359385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bầu dục,...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680" y="2687561"/>
            <a:ext cx="2109873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Chạy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6721" y="2701835"/>
            <a:ext cx="3544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Chạy vượt rào, 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9570" y="2678347"/>
            <a:ext cx="3063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việt dã, 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29945" y="2681598"/>
            <a:ext cx="3338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vượt rào, 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3425" y="3326014"/>
            <a:ext cx="3884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tiếp sức, 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34382" y="3321599"/>
            <a:ext cx="4183062" cy="70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cự li ngắn,...</a:t>
            </a:r>
            <a:endParaRPr lang="vi-VN" sz="40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883" y="4011361"/>
            <a:ext cx="1795684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Đua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71692" y="4045914"/>
            <a:ext cx="29209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 xe đạp,</a:t>
            </a: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53460" y="4041499"/>
            <a:ext cx="2637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mô tô, 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230135" y="4039227"/>
            <a:ext cx="22092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ô tô, 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327484" y="4036408"/>
            <a:ext cx="2502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ngựa, 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2388" y="4713284"/>
            <a:ext cx="2052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voi, </a:t>
            </a: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85460" y="4740858"/>
            <a:ext cx="3786630" cy="70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latin typeface="Times New Roman" pitchFamily="18" charset="0"/>
                <a:cs typeface="Times New Roman" pitchFamily="18" charset="0"/>
              </a:rPr>
              <a:t>đua thuyền,...</a:t>
            </a:r>
            <a:endParaRPr lang="vi-VN" sz="40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9821" y="5432765"/>
            <a:ext cx="1981633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d)Nhảy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46071" y="5483752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Nhảy cao, 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47024" y="5463702"/>
            <a:ext cx="2165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nhảy xa, </a:t>
            </a: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594475" y="5484841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nhảy cầu, </a:t>
            </a: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853229" y="5474680"/>
            <a:ext cx="2366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nhảy sào, </a:t>
            </a: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1157" y="6124504"/>
            <a:ext cx="2608406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latin typeface="Times New Roman" pitchFamily="18" charset="0"/>
                <a:cs typeface="Times New Roman" pitchFamily="18" charset="0"/>
              </a:rPr>
              <a:t>nhảy dù,... </a:t>
            </a:r>
            <a:endParaRPr lang="vi-VN" sz="40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2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áº£y sÃ o lÃ  gÃ¬? Ká»¹ thuáº­t nháº£y sÃ o cÆ¡ báº£n | Thá» Thao ONLINE">
            <a:extLst>
              <a:ext uri="{FF2B5EF4-FFF2-40B4-BE49-F238E27FC236}">
                <a16:creationId xmlns:a16="http://schemas.microsoft.com/office/drawing/2014/main" id="{FF298F50-2542-40F7-AC50-45165C8E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1" y="0"/>
            <a:ext cx="12218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2D4CB-0635-45FF-B9B3-AC34057A38AF}"/>
              </a:ext>
            </a:extLst>
          </p:cNvPr>
          <p:cNvSpPr txBox="1"/>
          <p:nvPr/>
        </p:nvSpPr>
        <p:spPr>
          <a:xfrm>
            <a:off x="4598671" y="5402430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Nhảy sào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ThÃ nh tháº¡o ká»¹ thuáº­t nháº£y xa chá» vá»i 3 phÃºt - BÃ i táº­p thá» thao">
            <a:extLst>
              <a:ext uri="{FF2B5EF4-FFF2-40B4-BE49-F238E27FC236}">
                <a16:creationId xmlns:a16="http://schemas.microsoft.com/office/drawing/2014/main" id="{7B7F1B9E-6AFC-4895-842E-0B2B88BF8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82"/>
            <a:ext cx="12192000" cy="682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A37C35-5989-4E61-A2D1-0A07A0929E28}"/>
              </a:ext>
            </a:extLst>
          </p:cNvPr>
          <p:cNvSpPr txBox="1"/>
          <p:nvPr/>
        </p:nvSpPr>
        <p:spPr>
          <a:xfrm>
            <a:off x="4171948" y="6150114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Nhảy xa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Æ°á»ng dáº«n cÃ¡ch nháº£y xÃ  cao vÃ  tiáº¿p Äáº¥t ÄÃºng tÆ° tháº¿ nháº¥t">
            <a:extLst>
              <a:ext uri="{FF2B5EF4-FFF2-40B4-BE49-F238E27FC236}">
                <a16:creationId xmlns:a16="http://schemas.microsoft.com/office/drawing/2014/main" id="{F340FE01-CA6E-4902-910C-04C2E974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1" y="35181"/>
            <a:ext cx="12218671" cy="68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878C3-B898-4E05-92E3-DAE63C58FD78}"/>
              </a:ext>
            </a:extLst>
          </p:cNvPr>
          <p:cNvSpPr txBox="1"/>
          <p:nvPr/>
        </p:nvSpPr>
        <p:spPr>
          <a:xfrm>
            <a:off x="5124450" y="6141257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Nhảy cao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ó thể là hình ảnh về bầu trời">
            <a:extLst>
              <a:ext uri="{FF2B5EF4-FFF2-40B4-BE49-F238E27FC236}">
                <a16:creationId xmlns:a16="http://schemas.microsoft.com/office/drawing/2014/main" id="{D5C644EE-A2CA-477B-AEAC-6FC4640D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81"/>
            <a:ext cx="12192000" cy="681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EBF00-5545-447B-8865-66FC5E6652AC}"/>
              </a:ext>
            </a:extLst>
          </p:cNvPr>
          <p:cNvSpPr txBox="1"/>
          <p:nvPr/>
        </p:nvSpPr>
        <p:spPr>
          <a:xfrm>
            <a:off x="4933949" y="6150114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Nhảy dù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B5BDC8-B9A9-4B35-BBBA-FEC968F592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BD6330-A696-4665-99C4-D8FEF0DB5FDC}"/>
              </a:ext>
            </a:extLst>
          </p:cNvPr>
          <p:cNvSpPr txBox="1"/>
          <p:nvPr/>
        </p:nvSpPr>
        <p:spPr>
          <a:xfrm>
            <a:off x="4598671" y="6155194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Nhảy dây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9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887B5C-1064-4F28-B920-E03283B0CE80}"/>
              </a:ext>
            </a:extLst>
          </p:cNvPr>
          <p:cNvSpPr txBox="1"/>
          <p:nvPr/>
        </p:nvSpPr>
        <p:spPr>
          <a:xfrm>
            <a:off x="1220848" y="3558851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5AD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 </a:t>
            </a:r>
            <a:r>
              <a:rPr lang="vi-VN" sz="2800" b="1" dirty="0">
                <a:solidFill>
                  <a:srgbClr val="185A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85AD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230D6-0AD8-4E9D-AD05-0218936BDA6B}"/>
              </a:ext>
            </a:extLst>
          </p:cNvPr>
          <p:cNvSpPr txBox="1"/>
          <p:nvPr/>
        </p:nvSpPr>
        <p:spPr>
          <a:xfrm>
            <a:off x="3608173" y="1606378"/>
            <a:ext cx="637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167B7-95E1-4347-95FF-AEAADA74E7B9}"/>
              </a:ext>
            </a:extLst>
          </p:cNvPr>
          <p:cNvSpPr txBox="1"/>
          <p:nvPr/>
        </p:nvSpPr>
        <p:spPr>
          <a:xfrm>
            <a:off x="2016759" y="2105561"/>
            <a:ext cx="9014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mừng các bạn đến với tiết học</a:t>
            </a:r>
          </a:p>
          <a:p>
            <a:pPr algn="ctr"/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08510" y="1396274"/>
            <a:ext cx="3108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343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áº£y tá»± do tá»« Äá» cao trÃªn 260m - trÃ² bungee cao nháº¥t tháº¿ giá»i ÄÃ£ xuáº¥t">
            <a:extLst>
              <a:ext uri="{FF2B5EF4-FFF2-40B4-BE49-F238E27FC236}">
                <a16:creationId xmlns:a16="http://schemas.microsoft.com/office/drawing/2014/main" id="{D6EB5CA2-EE62-44F5-864A-181F43275B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628CE6-F11E-4874-AAFC-92EBB0F36461}"/>
              </a:ext>
            </a:extLst>
          </p:cNvPr>
          <p:cNvSpPr txBox="1"/>
          <p:nvPr/>
        </p:nvSpPr>
        <p:spPr>
          <a:xfrm>
            <a:off x="4617720" y="6150114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Nhảy tự do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4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B2391D-B61F-46CC-8FE9-473C31F2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03" y="0"/>
            <a:ext cx="11679195" cy="789468"/>
          </a:xfrm>
        </p:spPr>
        <p:txBody>
          <a:bodyPr>
            <a:noAutofit/>
          </a:bodyPr>
          <a:lstStyle/>
          <a:p>
            <a:pPr algn="l"/>
            <a:br>
              <a:rPr lang="vi-VN" sz="3600" b="1" dirty="0">
                <a:ln>
                  <a:solidFill>
                    <a:srgbClr val="FFC000"/>
                  </a:solidFill>
                </a:ln>
              </a:rPr>
            </a:b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Hãy kể tên các môn thể thao bắt đầu bằng những tiếng sau: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CF8C0971-4B1F-44A5-9E81-3B1C7DC29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454724"/>
              </p:ext>
            </p:extLst>
          </p:nvPr>
        </p:nvGraphicFramePr>
        <p:xfrm>
          <a:off x="1" y="1238742"/>
          <a:ext cx="12192000" cy="54773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39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2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93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0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Bóng</a:t>
                      </a:r>
                      <a:endParaRPr lang="vi-VN" sz="4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0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Bóng đá, </a:t>
                      </a:r>
                      <a:r>
                        <a:rPr lang="vi-VN" sz="4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bóng rổ, bóng chuyền, bóng bàn, bóng nước, bóng bầu dục,...</a:t>
                      </a:r>
                      <a:endParaRPr lang="vi-VN" sz="4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93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0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Chạy</a:t>
                      </a:r>
                      <a:endParaRPr lang="vi-VN" sz="4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0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Chạy vượt rào,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chạy việt dã, chạy vượt rào, chạy tiếp sức, chạy cự li ngắn,...</a:t>
                      </a:r>
                      <a:endParaRPr lang="vi-VN" sz="4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93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0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 Đua</a:t>
                      </a:r>
                      <a:endParaRPr lang="vi-VN" sz="4000" b="1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0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Đua xe đạp, </a:t>
                      </a:r>
                      <a:r>
                        <a:rPr lang="vi-VN" sz="4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đua mô tô, đua ô tô, đua ngựa, đua voi, đua thuyền,...</a:t>
                      </a:r>
                      <a:endParaRPr lang="vi-VN" sz="4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93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0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d)Nhảy</a:t>
                      </a:r>
                      <a:endParaRPr lang="vi-VN" sz="40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0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Nhảy cao, </a:t>
                      </a:r>
                      <a:r>
                        <a:rPr lang="vi-VN" sz="4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nhảy xa, nhảy cầu, nhảy sào, nhảy dù,... </a:t>
                      </a:r>
                      <a:endParaRPr lang="vi-VN" sz="4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1551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6789" y="-543626"/>
            <a:ext cx="3322772" cy="2516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54" y="-422246"/>
            <a:ext cx="2271140" cy="15152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046BB5-D276-44CF-BD9F-8CB02CBFE0CA}"/>
              </a:ext>
            </a:extLst>
          </p:cNvPr>
          <p:cNvGrpSpPr/>
          <p:nvPr/>
        </p:nvGrpSpPr>
        <p:grpSpPr>
          <a:xfrm>
            <a:off x="0" y="1063353"/>
            <a:ext cx="1371763" cy="1277457"/>
            <a:chOff x="1770392" y="2794610"/>
            <a:chExt cx="1072181" cy="99847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D2F113-DE29-46A4-A0C8-C98AB3B2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5A3BA8-7570-4A78-9848-23CB7328193B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E2EEE7A-A3AE-4AED-ABD9-179027EEB41F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45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方正卡通简体" panose="03000509000000000000" pitchFamily="65" charset="-122"/>
                <a:cs typeface="+mn-cs"/>
              </a:endParaRPr>
            </a:p>
          </p:txBody>
        </p:sp>
      </p:grpSp>
      <p:pic>
        <p:nvPicPr>
          <p:cNvPr id="21" name="图片 53">
            <a:extLst>
              <a:ext uri="{FF2B5EF4-FFF2-40B4-BE49-F238E27FC236}">
                <a16:creationId xmlns:a16="http://schemas.microsoft.com/office/drawing/2014/main" id="{E70BDF2B-20F9-4DE2-931D-81EE269696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38408" y="5905588"/>
            <a:ext cx="4327072" cy="1138384"/>
          </a:xfrm>
          <a:prstGeom prst="rect">
            <a:avLst/>
          </a:prstGeom>
        </p:spPr>
      </p:pic>
      <p:pic>
        <p:nvPicPr>
          <p:cNvPr id="26" name="图片 53">
            <a:extLst>
              <a:ext uri="{FF2B5EF4-FFF2-40B4-BE49-F238E27FC236}">
                <a16:creationId xmlns:a16="http://schemas.microsoft.com/office/drawing/2014/main" id="{2049D337-02B3-4C90-AD79-4EDDDAF481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932464" y="5891586"/>
            <a:ext cx="4327072" cy="1138384"/>
          </a:xfrm>
          <a:prstGeom prst="rect">
            <a:avLst/>
          </a:prstGeom>
        </p:spPr>
      </p:pic>
      <p:pic>
        <p:nvPicPr>
          <p:cNvPr id="27" name="图片 53">
            <a:extLst>
              <a:ext uri="{FF2B5EF4-FFF2-40B4-BE49-F238E27FC236}">
                <a16:creationId xmlns:a16="http://schemas.microsoft.com/office/drawing/2014/main" id="{ACDC51EF-2973-46C1-A547-0D60CF7417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099702" y="5900369"/>
            <a:ext cx="4327072" cy="11383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56504B-645F-40B1-A338-ED69AFE71677}"/>
              </a:ext>
            </a:extLst>
          </p:cNvPr>
          <p:cNvSpPr txBox="1"/>
          <p:nvPr/>
        </p:nvSpPr>
        <p:spPr>
          <a:xfrm>
            <a:off x="1839271" y="909649"/>
            <a:ext cx="9724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ể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tên môn thể thao mà em biết hoặc đã tham gia ở trường: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6789" y="-543626"/>
            <a:ext cx="3322772" cy="2516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54" y="-422246"/>
            <a:ext cx="2271140" cy="15152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046BB5-D276-44CF-BD9F-8CB02CBFE0CA}"/>
              </a:ext>
            </a:extLst>
          </p:cNvPr>
          <p:cNvGrpSpPr/>
          <p:nvPr/>
        </p:nvGrpSpPr>
        <p:grpSpPr>
          <a:xfrm>
            <a:off x="0" y="1063353"/>
            <a:ext cx="1371763" cy="1277457"/>
            <a:chOff x="1770392" y="2794610"/>
            <a:chExt cx="1072181" cy="99847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D2F113-DE29-46A4-A0C8-C98AB3B2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5A3BA8-7570-4A78-9848-23CB7328193B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E2EEE7A-A3AE-4AED-ABD9-179027EEB41F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45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方正卡通简体" panose="03000509000000000000" pitchFamily="65" charset="-122"/>
                <a:cs typeface="+mn-cs"/>
              </a:endParaRPr>
            </a:p>
          </p:txBody>
        </p:sp>
      </p:grpSp>
      <p:pic>
        <p:nvPicPr>
          <p:cNvPr id="21" name="图片 53">
            <a:extLst>
              <a:ext uri="{FF2B5EF4-FFF2-40B4-BE49-F238E27FC236}">
                <a16:creationId xmlns:a16="http://schemas.microsoft.com/office/drawing/2014/main" id="{E70BDF2B-20F9-4DE2-931D-81EE269696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38408" y="5905588"/>
            <a:ext cx="4327072" cy="1138384"/>
          </a:xfrm>
          <a:prstGeom prst="rect">
            <a:avLst/>
          </a:prstGeom>
        </p:spPr>
      </p:pic>
      <p:pic>
        <p:nvPicPr>
          <p:cNvPr id="26" name="图片 53">
            <a:extLst>
              <a:ext uri="{FF2B5EF4-FFF2-40B4-BE49-F238E27FC236}">
                <a16:creationId xmlns:a16="http://schemas.microsoft.com/office/drawing/2014/main" id="{2049D337-02B3-4C90-AD79-4EDDDAF481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932464" y="5891586"/>
            <a:ext cx="4327072" cy="1138384"/>
          </a:xfrm>
          <a:prstGeom prst="rect">
            <a:avLst/>
          </a:prstGeom>
        </p:spPr>
      </p:pic>
      <p:pic>
        <p:nvPicPr>
          <p:cNvPr id="27" name="图片 53">
            <a:extLst>
              <a:ext uri="{FF2B5EF4-FFF2-40B4-BE49-F238E27FC236}">
                <a16:creationId xmlns:a16="http://schemas.microsoft.com/office/drawing/2014/main" id="{ACDC51EF-2973-46C1-A547-0D60CF7417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099702" y="5900369"/>
            <a:ext cx="4327072" cy="1138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8B21BF-B0FD-41DB-BCCF-E7C2963203F6}"/>
              </a:ext>
            </a:extLst>
          </p:cNvPr>
          <p:cNvSpPr txBox="1"/>
          <p:nvPr/>
        </p:nvSpPr>
        <p:spPr>
          <a:xfrm>
            <a:off x="1165860" y="4032744"/>
            <a:ext cx="5566410" cy="1138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56504B-645F-40B1-A338-ED69AFE71677}"/>
              </a:ext>
            </a:extLst>
          </p:cNvPr>
          <p:cNvSpPr txBox="1"/>
          <p:nvPr/>
        </p:nvSpPr>
        <p:spPr>
          <a:xfrm>
            <a:off x="1869417" y="393626"/>
            <a:ext cx="8818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2: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70F09B-DDD5-4B99-A277-65612AB89FCC}"/>
              </a:ext>
            </a:extLst>
          </p:cNvPr>
          <p:cNvSpPr txBox="1"/>
          <p:nvPr/>
        </p:nvSpPr>
        <p:spPr>
          <a:xfrm>
            <a:off x="1686872" y="1980197"/>
            <a:ext cx="8818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luyện về dấu phẩy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3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8101" y="-422246"/>
            <a:ext cx="3322772" cy="2516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54" y="-422246"/>
            <a:ext cx="2271140" cy="15152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pic>
        <p:nvPicPr>
          <p:cNvPr id="21" name="图片 53">
            <a:extLst>
              <a:ext uri="{FF2B5EF4-FFF2-40B4-BE49-F238E27FC236}">
                <a16:creationId xmlns:a16="http://schemas.microsoft.com/office/drawing/2014/main" id="{E70BDF2B-20F9-4DE2-931D-81EE269696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91401" y="6245341"/>
            <a:ext cx="4327072" cy="1138384"/>
          </a:xfrm>
          <a:prstGeom prst="rect">
            <a:avLst/>
          </a:prstGeom>
        </p:spPr>
      </p:pic>
      <p:pic>
        <p:nvPicPr>
          <p:cNvPr id="26" name="图片 53">
            <a:extLst>
              <a:ext uri="{FF2B5EF4-FFF2-40B4-BE49-F238E27FC236}">
                <a16:creationId xmlns:a16="http://schemas.microsoft.com/office/drawing/2014/main" id="{2049D337-02B3-4C90-AD79-4EDDDAF481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224769" y="6245341"/>
            <a:ext cx="4327072" cy="1138384"/>
          </a:xfrm>
          <a:prstGeom prst="rect">
            <a:avLst/>
          </a:prstGeom>
        </p:spPr>
      </p:pic>
      <p:pic>
        <p:nvPicPr>
          <p:cNvPr id="27" name="图片 53">
            <a:extLst>
              <a:ext uri="{FF2B5EF4-FFF2-40B4-BE49-F238E27FC236}">
                <a16:creationId xmlns:a16="http://schemas.microsoft.com/office/drawing/2014/main" id="{ACDC51EF-2973-46C1-A547-0D60CF7417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426473" y="6245341"/>
            <a:ext cx="4327072" cy="11383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93E2F5-957D-4D67-B667-71256BCF13DB}"/>
              </a:ext>
            </a:extLst>
          </p:cNvPr>
          <p:cNvSpPr/>
          <p:nvPr/>
        </p:nvSpPr>
        <p:spPr>
          <a:xfrm>
            <a:off x="0" y="4457285"/>
            <a:ext cx="119824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</a:t>
            </a:r>
            <a:r>
              <a:rPr lang="en-US" sz="4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3E2F5-957D-4D67-B667-71256BCF13DB}"/>
              </a:ext>
            </a:extLst>
          </p:cNvPr>
          <p:cNvSpPr/>
          <p:nvPr/>
        </p:nvSpPr>
        <p:spPr>
          <a:xfrm>
            <a:off x="0" y="106781"/>
            <a:ext cx="11982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3E2F5-957D-4D67-B667-71256BCF13DB}"/>
              </a:ext>
            </a:extLst>
          </p:cNvPr>
          <p:cNvSpPr/>
          <p:nvPr/>
        </p:nvSpPr>
        <p:spPr>
          <a:xfrm>
            <a:off x="119064" y="893446"/>
            <a:ext cx="12538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mặt SEA 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Games 22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3E2F5-957D-4D67-B667-71256BCF13DB}"/>
              </a:ext>
            </a:extLst>
          </p:cNvPr>
          <p:cNvSpPr/>
          <p:nvPr/>
        </p:nvSpPr>
        <p:spPr>
          <a:xfrm>
            <a:off x="91401" y="2702588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8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8101" y="-422246"/>
            <a:ext cx="3322772" cy="2516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54" y="-422246"/>
            <a:ext cx="2271140" cy="15152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pic>
        <p:nvPicPr>
          <p:cNvPr id="21" name="图片 53">
            <a:extLst>
              <a:ext uri="{FF2B5EF4-FFF2-40B4-BE49-F238E27FC236}">
                <a16:creationId xmlns:a16="http://schemas.microsoft.com/office/drawing/2014/main" id="{E70BDF2B-20F9-4DE2-931D-81EE269696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91401" y="6245341"/>
            <a:ext cx="4327072" cy="1138384"/>
          </a:xfrm>
          <a:prstGeom prst="rect">
            <a:avLst/>
          </a:prstGeom>
        </p:spPr>
      </p:pic>
      <p:pic>
        <p:nvPicPr>
          <p:cNvPr id="26" name="图片 53">
            <a:extLst>
              <a:ext uri="{FF2B5EF4-FFF2-40B4-BE49-F238E27FC236}">
                <a16:creationId xmlns:a16="http://schemas.microsoft.com/office/drawing/2014/main" id="{2049D337-02B3-4C90-AD79-4EDDDAF481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224769" y="6245341"/>
            <a:ext cx="4327072" cy="1138384"/>
          </a:xfrm>
          <a:prstGeom prst="rect">
            <a:avLst/>
          </a:prstGeom>
        </p:spPr>
      </p:pic>
      <p:pic>
        <p:nvPicPr>
          <p:cNvPr id="27" name="图片 53">
            <a:extLst>
              <a:ext uri="{FF2B5EF4-FFF2-40B4-BE49-F238E27FC236}">
                <a16:creationId xmlns:a16="http://schemas.microsoft.com/office/drawing/2014/main" id="{ACDC51EF-2973-46C1-A547-0D60CF7417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426473" y="6245341"/>
            <a:ext cx="4327072" cy="11383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93E2F5-957D-4D67-B667-71256BCF13DB}"/>
              </a:ext>
            </a:extLst>
          </p:cNvPr>
          <p:cNvSpPr/>
          <p:nvPr/>
        </p:nvSpPr>
        <p:spPr>
          <a:xfrm>
            <a:off x="0" y="4457285"/>
            <a:ext cx="119824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4CCCD-3B38-42E0-9DAA-5E593A3021D6}"/>
              </a:ext>
            </a:extLst>
          </p:cNvPr>
          <p:cNvSpPr txBox="1"/>
          <p:nvPr/>
        </p:nvSpPr>
        <p:spPr>
          <a:xfrm>
            <a:off x="7893073" y="488257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0723C2-E35B-4C9C-B9E4-A1D42760B6FB}"/>
              </a:ext>
            </a:extLst>
          </p:cNvPr>
          <p:cNvSpPr txBox="1"/>
          <p:nvPr/>
        </p:nvSpPr>
        <p:spPr>
          <a:xfrm>
            <a:off x="6794741" y="39009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3E2F5-957D-4D67-B667-71256BCF13DB}"/>
              </a:ext>
            </a:extLst>
          </p:cNvPr>
          <p:cNvSpPr/>
          <p:nvPr/>
        </p:nvSpPr>
        <p:spPr>
          <a:xfrm>
            <a:off x="0" y="106781"/>
            <a:ext cx="11982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3E2F5-957D-4D67-B667-71256BCF13DB}"/>
              </a:ext>
            </a:extLst>
          </p:cNvPr>
          <p:cNvSpPr/>
          <p:nvPr/>
        </p:nvSpPr>
        <p:spPr>
          <a:xfrm>
            <a:off x="0" y="990943"/>
            <a:ext cx="12538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SEA 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Games 22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3E2F5-957D-4D67-B667-71256BCF13DB}"/>
              </a:ext>
            </a:extLst>
          </p:cNvPr>
          <p:cNvSpPr/>
          <p:nvPr/>
        </p:nvSpPr>
        <p:spPr>
          <a:xfrm>
            <a:off x="91401" y="2702588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0723C2-E35B-4C9C-B9E4-A1D42760B6FB}"/>
              </a:ext>
            </a:extLst>
          </p:cNvPr>
          <p:cNvSpPr txBox="1"/>
          <p:nvPr/>
        </p:nvSpPr>
        <p:spPr>
          <a:xfrm>
            <a:off x="9146898" y="39027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0723C2-E35B-4C9C-B9E4-A1D42760B6FB}"/>
              </a:ext>
            </a:extLst>
          </p:cNvPr>
          <p:cNvSpPr txBox="1"/>
          <p:nvPr/>
        </p:nvSpPr>
        <p:spPr>
          <a:xfrm>
            <a:off x="7108821" y="2157153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37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4" grpId="0"/>
      <p:bldP spid="17" grpId="0"/>
      <p:bldP spid="18" grpId="0"/>
      <p:bldP spid="19" grpId="0"/>
      <p:bldP spid="2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250" y="256413"/>
            <a:ext cx="7517840" cy="4007503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697"/>
            <a:ext cx="4511250" cy="3273750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8467"/>
            <a:ext cx="12192000" cy="2019533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900" y="3805468"/>
            <a:ext cx="3623100" cy="26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78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57" y="-1103086"/>
            <a:ext cx="10232572" cy="7760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8467"/>
            <a:ext cx="12192000" cy="20195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75" y="2803200"/>
            <a:ext cx="4511250" cy="3273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00" y="3805468"/>
            <a:ext cx="3623100" cy="26245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688" y="556174"/>
            <a:ext cx="2874119" cy="1188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83" y="572636"/>
            <a:ext cx="7358202" cy="314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F2691D-7651-4A0E-BE75-B90E5CA00604}"/>
              </a:ext>
            </a:extLst>
          </p:cNvPr>
          <p:cNvSpPr txBox="1"/>
          <p:nvPr/>
        </p:nvSpPr>
        <p:spPr>
          <a:xfrm>
            <a:off x="4040660" y="204074"/>
            <a:ext cx="4998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LUYỆN TỪ VÀ CÂU </a:t>
            </a:r>
          </a:p>
          <a:p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8BC8A-FDDE-4AE6-8424-BD3A49EB3BD0}"/>
              </a:ext>
            </a:extLst>
          </p:cNvPr>
          <p:cNvSpPr/>
          <p:nvPr/>
        </p:nvSpPr>
        <p:spPr>
          <a:xfrm>
            <a:off x="1200974" y="1527513"/>
            <a:ext cx="10165492" cy="208128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>
                <a:gd name="adj" fmla="val 49319"/>
              </a:avLst>
            </a:prstTxWarp>
            <a:spAutoFit/>
          </a:bodyPr>
          <a:lstStyle/>
          <a:p>
            <a:pPr algn="ctr"/>
            <a:r>
              <a:rPr lang="vi-VN" sz="5400" dirty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MỞ RỘNG VỐN TỪ: </a:t>
            </a:r>
            <a:endParaRPr lang="en-US" sz="5400" dirty="0">
              <a:ln w="0"/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5400" dirty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 THAO. DẤU PHẨY</a:t>
            </a:r>
            <a:endParaRPr lang="en-US" sz="5400" dirty="0">
              <a:ln w="0"/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209393" y="865793"/>
            <a:ext cx="44931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05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6789" y="-543626"/>
            <a:ext cx="3322772" cy="2516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54" y="-422246"/>
            <a:ext cx="2271140" cy="15152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046BB5-D276-44CF-BD9F-8CB02CBFE0CA}"/>
              </a:ext>
            </a:extLst>
          </p:cNvPr>
          <p:cNvGrpSpPr/>
          <p:nvPr/>
        </p:nvGrpSpPr>
        <p:grpSpPr>
          <a:xfrm>
            <a:off x="0" y="1063353"/>
            <a:ext cx="1371763" cy="1277457"/>
            <a:chOff x="1770392" y="2794610"/>
            <a:chExt cx="1072181" cy="99847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D2F113-DE29-46A4-A0C8-C98AB3B2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5A3BA8-7570-4A78-9848-23CB7328193B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E2EEE7A-A3AE-4AED-ABD9-179027EEB41F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45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方正卡通简体" panose="03000509000000000000" pitchFamily="65" charset="-122"/>
                <a:cs typeface="+mn-cs"/>
              </a:endParaRPr>
            </a:p>
          </p:txBody>
        </p:sp>
      </p:grpSp>
      <p:pic>
        <p:nvPicPr>
          <p:cNvPr id="21" name="图片 53">
            <a:extLst>
              <a:ext uri="{FF2B5EF4-FFF2-40B4-BE49-F238E27FC236}">
                <a16:creationId xmlns:a16="http://schemas.microsoft.com/office/drawing/2014/main" id="{E70BDF2B-20F9-4DE2-931D-81EE269696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5746100"/>
            <a:ext cx="4327072" cy="1138384"/>
          </a:xfrm>
          <a:prstGeom prst="rect">
            <a:avLst/>
          </a:prstGeom>
        </p:spPr>
      </p:pic>
      <p:pic>
        <p:nvPicPr>
          <p:cNvPr id="26" name="图片 53">
            <a:extLst>
              <a:ext uri="{FF2B5EF4-FFF2-40B4-BE49-F238E27FC236}">
                <a16:creationId xmlns:a16="http://schemas.microsoft.com/office/drawing/2014/main" id="{2049D337-02B3-4C90-AD79-4EDDDAF481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940989" y="5735708"/>
            <a:ext cx="4327072" cy="1138384"/>
          </a:xfrm>
          <a:prstGeom prst="rect">
            <a:avLst/>
          </a:prstGeom>
        </p:spPr>
      </p:pic>
      <p:pic>
        <p:nvPicPr>
          <p:cNvPr id="27" name="图片 53">
            <a:extLst>
              <a:ext uri="{FF2B5EF4-FFF2-40B4-BE49-F238E27FC236}">
                <a16:creationId xmlns:a16="http://schemas.microsoft.com/office/drawing/2014/main" id="{ACDC51EF-2973-46C1-A547-0D60CF7417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089070" y="5719616"/>
            <a:ext cx="4327072" cy="1138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E97C6-857B-4B7E-AFBE-7A2C7635239C}"/>
              </a:ext>
            </a:extLst>
          </p:cNvPr>
          <p:cNvSpPr txBox="1"/>
          <p:nvPr/>
        </p:nvSpPr>
        <p:spPr>
          <a:xfrm>
            <a:off x="1899907" y="727821"/>
            <a:ext cx="8818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1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8B21BF-B0FD-41DB-BCCF-E7C2963203F6}"/>
              </a:ext>
            </a:extLst>
          </p:cNvPr>
          <p:cNvSpPr txBox="1"/>
          <p:nvPr/>
        </p:nvSpPr>
        <p:spPr>
          <a:xfrm>
            <a:off x="1165860" y="4032744"/>
            <a:ext cx="5566410" cy="1138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720A1D-8824-41AF-806C-BFDDCA636559}"/>
              </a:ext>
            </a:extLst>
          </p:cNvPr>
          <p:cNvSpPr txBox="1"/>
          <p:nvPr/>
        </p:nvSpPr>
        <p:spPr>
          <a:xfrm>
            <a:off x="1434350" y="2329245"/>
            <a:ext cx="8818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 rộng vốn từ: Thể thao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53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6789" y="-543626"/>
            <a:ext cx="3322772" cy="2516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54" y="-422246"/>
            <a:ext cx="2271140" cy="15152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046BB5-D276-44CF-BD9F-8CB02CBFE0CA}"/>
              </a:ext>
            </a:extLst>
          </p:cNvPr>
          <p:cNvGrpSpPr/>
          <p:nvPr/>
        </p:nvGrpSpPr>
        <p:grpSpPr>
          <a:xfrm>
            <a:off x="0" y="1063353"/>
            <a:ext cx="1371763" cy="1277457"/>
            <a:chOff x="1770392" y="2794610"/>
            <a:chExt cx="1072181" cy="99847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D2F113-DE29-46A4-A0C8-C98AB3B2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5A3BA8-7570-4A78-9848-23CB7328193B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E2EEE7A-A3AE-4AED-ABD9-179027EEB41F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45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lack" panose="020B0A04020102020204" pitchFamily="34" charset="0"/>
                <a:ea typeface="方正卡通简体" panose="03000509000000000000" pitchFamily="65" charset="-122"/>
                <a:cs typeface="+mn-cs"/>
              </a:endParaRPr>
            </a:p>
          </p:txBody>
        </p:sp>
      </p:grpSp>
      <p:pic>
        <p:nvPicPr>
          <p:cNvPr id="21" name="图片 53">
            <a:extLst>
              <a:ext uri="{FF2B5EF4-FFF2-40B4-BE49-F238E27FC236}">
                <a16:creationId xmlns:a16="http://schemas.microsoft.com/office/drawing/2014/main" id="{E70BDF2B-20F9-4DE2-931D-81EE269696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0714" y="5696251"/>
            <a:ext cx="4327072" cy="1138384"/>
          </a:xfrm>
          <a:prstGeom prst="rect">
            <a:avLst/>
          </a:prstGeom>
        </p:spPr>
      </p:pic>
      <p:pic>
        <p:nvPicPr>
          <p:cNvPr id="26" name="图片 53">
            <a:extLst>
              <a:ext uri="{FF2B5EF4-FFF2-40B4-BE49-F238E27FC236}">
                <a16:creationId xmlns:a16="http://schemas.microsoft.com/office/drawing/2014/main" id="{2049D337-02B3-4C90-AD79-4EDDDAF481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044535" y="5743547"/>
            <a:ext cx="4327072" cy="1138384"/>
          </a:xfrm>
          <a:prstGeom prst="rect">
            <a:avLst/>
          </a:prstGeom>
        </p:spPr>
      </p:pic>
      <p:pic>
        <p:nvPicPr>
          <p:cNvPr id="27" name="图片 53">
            <a:extLst>
              <a:ext uri="{FF2B5EF4-FFF2-40B4-BE49-F238E27FC236}">
                <a16:creationId xmlns:a16="http://schemas.microsoft.com/office/drawing/2014/main" id="{ACDC51EF-2973-46C1-A547-0D60CF7417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7769235" y="5744609"/>
            <a:ext cx="4327072" cy="1138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E97C6-857B-4B7E-AFBE-7A2C7635239C}"/>
              </a:ext>
            </a:extLst>
          </p:cNvPr>
          <p:cNvSpPr txBox="1"/>
          <p:nvPr/>
        </p:nvSpPr>
        <p:spPr>
          <a:xfrm>
            <a:off x="1845129" y="-44548"/>
            <a:ext cx="9566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hiểu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thế nào là thể thao?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4CB341-DCD0-4ACE-A428-9E7C01F67E3D}"/>
              </a:ext>
            </a:extLst>
          </p:cNvPr>
          <p:cNvSpPr/>
          <p:nvPr/>
        </p:nvSpPr>
        <p:spPr>
          <a:xfrm>
            <a:off x="40714" y="2648361"/>
            <a:ext cx="2662098" cy="260060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 thao</a:t>
            </a:r>
            <a:endParaRPr 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B469366-79F9-4787-A3B0-27B570D6A1F2}"/>
              </a:ext>
            </a:extLst>
          </p:cNvPr>
          <p:cNvSpPr/>
          <p:nvPr/>
        </p:nvSpPr>
        <p:spPr>
          <a:xfrm>
            <a:off x="3126930" y="2424734"/>
            <a:ext cx="2903047" cy="3080276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Hoạt động về thể chất</a:t>
            </a:r>
            <a:endParaRPr lang="en-US" sz="48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F46CD1C-590E-4853-8C38-05BE4ADB7063}"/>
              </a:ext>
            </a:extLst>
          </p:cNvPr>
          <p:cNvSpPr/>
          <p:nvPr/>
        </p:nvSpPr>
        <p:spPr>
          <a:xfrm>
            <a:off x="2672894" y="3790868"/>
            <a:ext cx="560070" cy="3262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AE974BD-43B3-42D8-AA36-877A2CB4E9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92" y="714541"/>
            <a:ext cx="5652008" cy="616739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36A3A425-0106-434A-A623-39EDBEA1CE7F}"/>
              </a:ext>
            </a:extLst>
          </p:cNvPr>
          <p:cNvSpPr/>
          <p:nvPr/>
        </p:nvSpPr>
        <p:spPr>
          <a:xfrm>
            <a:off x="5876150" y="3785548"/>
            <a:ext cx="663841" cy="3368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8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740" y="4609141"/>
            <a:ext cx="3322772" cy="2516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928" y="4428473"/>
            <a:ext cx="2271140" cy="15152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B2391D-B61F-46CC-8FE9-473C31F2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12959" cy="1599770"/>
          </a:xfrm>
        </p:spPr>
        <p:txBody>
          <a:bodyPr>
            <a:noAutofit/>
          </a:bodyPr>
          <a:lstStyle/>
          <a:p>
            <a:pPr algn="l"/>
            <a:br>
              <a:rPr lang="vi-VN" sz="3600" b="1" dirty="0">
                <a:ln>
                  <a:solidFill>
                    <a:srgbClr val="FFC000"/>
                  </a:solidFill>
                </a:ln>
              </a:rPr>
            </a:br>
            <a:r>
              <a:rPr lang="vi-VN" sz="5400" b="1" dirty="0">
                <a:solidFill>
                  <a:srgbClr val="FF0000"/>
                </a:solidFill>
              </a:rPr>
              <a:t>1. </a:t>
            </a:r>
            <a:r>
              <a:rPr lang="vi-VN" sz="6000" b="1" dirty="0">
                <a:solidFill>
                  <a:srgbClr val="FF0000"/>
                </a:solidFill>
              </a:rPr>
              <a:t>Hãy kể tên các môn thể thao bắt đầu bằng những tiếng </a:t>
            </a:r>
            <a:r>
              <a:rPr lang="vi-VN" sz="6000" b="1">
                <a:solidFill>
                  <a:srgbClr val="FF0000"/>
                </a:solidFill>
              </a:rPr>
              <a:t>sau:</a:t>
            </a:r>
            <a:endParaRPr lang="vi-VN" sz="6000" b="1" dirty="0">
              <a:solidFill>
                <a:srgbClr val="FF0000"/>
              </a:solidFill>
            </a:endParaRP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CF8C0971-4B1F-44A5-9E81-3B1C7DC29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522462"/>
              </p:ext>
            </p:extLst>
          </p:nvPr>
        </p:nvGraphicFramePr>
        <p:xfrm>
          <a:off x="236483" y="2186559"/>
          <a:ext cx="11955516" cy="40906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82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2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130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Bóng</a:t>
                      </a:r>
                      <a:endParaRPr lang="vi-VN" sz="4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M:</a:t>
                      </a:r>
                      <a:r>
                        <a:rPr lang="en-US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Bóng đá,</a:t>
                      </a:r>
                      <a:endParaRPr lang="vi-VN" sz="4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11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Chạy</a:t>
                      </a:r>
                      <a:endParaRPr lang="vi-VN" sz="4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M:</a:t>
                      </a:r>
                      <a:r>
                        <a:rPr lang="en-US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Chạy </a:t>
                      </a:r>
                      <a:r>
                        <a:rPr lang="vi-VN" sz="4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vượt </a:t>
                      </a:r>
                      <a:r>
                        <a:rPr lang="vi-VN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rào,</a:t>
                      </a:r>
                      <a:endParaRPr lang="vi-VN" sz="4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874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 Đua</a:t>
                      </a:r>
                      <a:endParaRPr lang="vi-VN" sz="4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M:</a:t>
                      </a:r>
                      <a:r>
                        <a:rPr lang="en-US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Đua xe đạp, </a:t>
                      </a:r>
                      <a:endParaRPr lang="vi-VN" sz="4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951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4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d)</a:t>
                      </a:r>
                      <a:r>
                        <a:rPr lang="en-US" sz="4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Nhảy</a:t>
                      </a:r>
                      <a:endParaRPr lang="vi-VN" sz="4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M:</a:t>
                      </a:r>
                      <a:r>
                        <a:rPr lang="en-US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4400" b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Nhảy </a:t>
                      </a:r>
                      <a:r>
                        <a:rPr lang="vi-VN" sz="44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cao, </a:t>
                      </a:r>
                      <a:endParaRPr lang="vi-VN" sz="44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362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B2391D-B61F-46CC-8FE9-473C31F2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" y="22383"/>
            <a:ext cx="11679195" cy="789468"/>
          </a:xfrm>
        </p:spPr>
        <p:txBody>
          <a:bodyPr>
            <a:noAutofit/>
          </a:bodyPr>
          <a:lstStyle/>
          <a:p>
            <a:pPr algn="l"/>
            <a:br>
              <a:rPr lang="vi-VN" sz="3600" b="1" dirty="0">
                <a:ln>
                  <a:solidFill>
                    <a:srgbClr val="FFC000"/>
                  </a:solidFill>
                </a:ln>
              </a:rPr>
            </a:b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Hãy kể tên các môn thể thao bắt đầu bằng những tiếng </a:t>
            </a: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sau: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556" y="1256018"/>
            <a:ext cx="2052165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Bóng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6720" y="1261385"/>
            <a:ext cx="2250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Bóng đá,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7351" y="1271622"/>
            <a:ext cx="21371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rổ, 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60549" y="1271622"/>
            <a:ext cx="3155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chuyền, 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49926" y="1291511"/>
            <a:ext cx="2480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bàn, 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863" y="1957941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nước, 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70750" y="1923800"/>
            <a:ext cx="4359385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bầu dục,...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8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  <p:bldP spid="8" grpId="0"/>
      <p:bldP spid="9" grpId="0"/>
      <p:bldP spid="10" grpId="0"/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ongdaso - BÃ³ng ÄÃ¡ sá» - Tin tá»©c - VÃ¬ sao Quang Háº£i nháº­n ÄÆ°á»£c phiáº¿u ...">
            <a:extLst>
              <a:ext uri="{FF2B5EF4-FFF2-40B4-BE49-F238E27FC236}">
                <a16:creationId xmlns:a16="http://schemas.microsoft.com/office/drawing/2014/main" id="{31D65D09-47FA-4F5E-91EB-23250D7A6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53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ED0C70-68F8-4717-B8C7-9BD297B0A9C7}"/>
              </a:ext>
            </a:extLst>
          </p:cNvPr>
          <p:cNvSpPr txBox="1"/>
          <p:nvPr/>
        </p:nvSpPr>
        <p:spPr>
          <a:xfrm>
            <a:off x="6343453" y="6211669"/>
            <a:ext cx="20929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Bóng đá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ThÃ¡i Lan tiáº¿p tá»¥c giÃ nh chiáº¿n tháº¯ng á» giáº£i bÃ³ng chuyá»n ÄNA">
            <a:extLst>
              <a:ext uri="{FF2B5EF4-FFF2-40B4-BE49-F238E27FC236}">
                <a16:creationId xmlns:a16="http://schemas.microsoft.com/office/drawing/2014/main" id="{68C58448-39D7-419B-B2CE-72DE5C83A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" y="-30976"/>
            <a:ext cx="12184737" cy="68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B9FA05-EE84-48D8-A131-ABAD2527DB03}"/>
              </a:ext>
            </a:extLst>
          </p:cNvPr>
          <p:cNvSpPr txBox="1"/>
          <p:nvPr/>
        </p:nvSpPr>
        <p:spPr>
          <a:xfrm>
            <a:off x="4248493" y="6180891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Bóng chuyền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82A0BC-AFC3-4ACC-9767-C26CF90D9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" y="42127"/>
            <a:ext cx="12184737" cy="687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DF4D37-BAC2-4EEF-B991-F1333FB354F5}"/>
              </a:ext>
            </a:extLst>
          </p:cNvPr>
          <p:cNvSpPr txBox="1"/>
          <p:nvPr/>
        </p:nvSpPr>
        <p:spPr>
          <a:xfrm>
            <a:off x="4441533" y="6265882"/>
            <a:ext cx="33121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Bóng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bầu dục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347FC86-3D96-4B08-AAB7-8E24F4607E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" y="42127"/>
            <a:ext cx="12184737" cy="687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C70276-337F-4036-9D79-21B2D0D5F1F6}"/>
              </a:ext>
            </a:extLst>
          </p:cNvPr>
          <p:cNvSpPr txBox="1"/>
          <p:nvPr/>
        </p:nvSpPr>
        <p:spPr>
          <a:xfrm>
            <a:off x="4762500" y="6192618"/>
            <a:ext cx="3505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Bóng nước</a:t>
            </a:r>
            <a:endParaRPr lang="en-US" sz="40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9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90009" y="-404509"/>
            <a:ext cx="1643253" cy="16432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B2391D-B61F-46CC-8FE9-473C31F2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" y="22383"/>
            <a:ext cx="11679195" cy="789468"/>
          </a:xfrm>
        </p:spPr>
        <p:txBody>
          <a:bodyPr>
            <a:noAutofit/>
          </a:bodyPr>
          <a:lstStyle/>
          <a:p>
            <a:pPr algn="l"/>
            <a:br>
              <a:rPr lang="vi-VN" sz="3600" b="1" dirty="0">
                <a:ln>
                  <a:solidFill>
                    <a:srgbClr val="FFC000"/>
                  </a:solidFill>
                </a:ln>
              </a:rPr>
            </a:b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Hãy kể tên các môn thể thao bắt đầu bằng những tiếng </a:t>
            </a: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sau: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556" y="1256018"/>
            <a:ext cx="2052165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Bóng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6720" y="1261385"/>
            <a:ext cx="2250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Bóng đá,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7351" y="1271622"/>
            <a:ext cx="21371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rổ, 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60549" y="1271622"/>
            <a:ext cx="3155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chuyền, 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49926" y="1291511"/>
            <a:ext cx="2480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bàn, 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863" y="1957941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nước, 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70750" y="1923800"/>
            <a:ext cx="4359385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bầu dục,...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680" y="2687561"/>
            <a:ext cx="2109873" cy="70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Chạy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6721" y="2701835"/>
            <a:ext cx="3544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Chạy vượt rào, 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9570" y="2678347"/>
            <a:ext cx="3063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việt dã, 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629945" y="2681598"/>
            <a:ext cx="3338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vượt rào, 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6198" y="3316680"/>
            <a:ext cx="3884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tiếp sức, 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34382" y="3321599"/>
            <a:ext cx="4183062" cy="70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vi-VN" sz="4000" b="1">
                <a:latin typeface="Times New Roman" pitchFamily="18" charset="0"/>
                <a:cs typeface="Times New Roman" pitchFamily="18" charset="0"/>
              </a:rPr>
              <a:t>chạy cự li ngắn,...</a:t>
            </a:r>
            <a:endParaRPr lang="vi-VN" sz="40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0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25BD1A-D777-4F50-AAC4-FE3624237F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E21CAA-8A84-4F1E-8F32-76B9BB2CF0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041E5A-0899-4FA9-BEE2-773180DD9F5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5626</TotalTime>
  <Words>772</Words>
  <Application>Microsoft Office PowerPoint</Application>
  <PresentationFormat>Màn hình rộng</PresentationFormat>
  <Paragraphs>163</Paragraphs>
  <Slides>27</Slides>
  <Notes>23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27</vt:i4>
      </vt:variant>
    </vt:vector>
  </HeadingPairs>
  <TitlesOfParts>
    <vt:vector size="38" baseType="lpstr">
      <vt:lpstr>等线</vt:lpstr>
      <vt:lpstr>Arial</vt:lpstr>
      <vt:lpstr>Arial Black</vt:lpstr>
      <vt:lpstr>Calibri</vt:lpstr>
      <vt:lpstr>Calibri Light</vt:lpstr>
      <vt:lpstr>Times New Roman</vt:lpstr>
      <vt:lpstr>Office 主题​​</vt:lpstr>
      <vt:lpstr>1_Office 主题​​</vt:lpstr>
      <vt:lpstr>Office 主题</vt:lpstr>
      <vt:lpstr>Office Theme</vt:lpstr>
      <vt:lpstr>1_Office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1. Hãy kể tên các môn thể thao bắt đầu bằng những tiếng sau:</vt:lpstr>
      <vt:lpstr> 1. Hãy kể tên các môn thể thao bắt đầu bằng những tiếng sau:</vt:lpstr>
      <vt:lpstr>Bản trình bày PowerPoint</vt:lpstr>
      <vt:lpstr> 1. Hãy kể tên các môn thể thao bắt đầu bằng những tiếng sau:</vt:lpstr>
      <vt:lpstr>Bản trình bày PowerPoint</vt:lpstr>
      <vt:lpstr>Bản trình bày PowerPoint</vt:lpstr>
      <vt:lpstr>Bản trình bày PowerPoint</vt:lpstr>
      <vt:lpstr> 1. Hãy kể tên các môn thể thao bắt đầu bằng những tiếng sau:</vt:lpstr>
      <vt:lpstr>Bản trình bày PowerPoint</vt:lpstr>
      <vt:lpstr>Bản trình bày PowerPoint</vt:lpstr>
      <vt:lpstr>Bản trình bày PowerPoint</vt:lpstr>
      <vt:lpstr>Bản trình bày PowerPoint</vt:lpstr>
      <vt:lpstr> 1. Hãy kể tên các môn thể thao bắt đầu bằng những tiếng sau:</vt:lpstr>
      <vt:lpstr>Bản trình bày PowerPoint</vt:lpstr>
      <vt:lpstr>Bản trình bày PowerPoint</vt:lpstr>
      <vt:lpstr> 1. Hãy kể tên các môn thể thao bắt đầu bằng những tiếng sau: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Tien Duat</dc:creator>
  <cp:lastModifiedBy>Hà Nguyễn Thị Thu</cp:lastModifiedBy>
  <cp:revision>102</cp:revision>
  <dcterms:created xsi:type="dcterms:W3CDTF">2021-10-18T16:17:36Z</dcterms:created>
  <dcterms:modified xsi:type="dcterms:W3CDTF">2022-04-13T08:23:23Z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