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8"/>
  </p:notesMasterIdLst>
  <p:sldIdLst>
    <p:sldId id="302" r:id="rId3"/>
    <p:sldId id="267" r:id="rId4"/>
    <p:sldId id="272" r:id="rId5"/>
    <p:sldId id="268" r:id="rId6"/>
    <p:sldId id="287" r:id="rId7"/>
    <p:sldId id="293" r:id="rId8"/>
    <p:sldId id="297" r:id="rId9"/>
    <p:sldId id="299" r:id="rId10"/>
    <p:sldId id="292" r:id="rId11"/>
    <p:sldId id="277" r:id="rId12"/>
    <p:sldId id="284" r:id="rId13"/>
    <p:sldId id="300" r:id="rId14"/>
    <p:sldId id="295" r:id="rId15"/>
    <p:sldId id="290" r:id="rId16"/>
    <p:sldId id="291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578E01-7462-4567-ACF9-62D60AE202DB}" type="doc">
      <dgm:prSet loTypeId="urn:microsoft.com/office/officeart/2005/8/layout/target3" loCatId="relationship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894DB45-4DA8-4D35-9719-BB35A81741CD}">
      <dgm:prSet custT="1"/>
      <dgm:spPr/>
      <dgm:t>
        <a:bodyPr/>
        <a:lstStyle/>
        <a:p>
          <a:pPr rtl="0"/>
          <a:r>
            <a:rPr lang="en-US" sz="4000" b="1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Yêu</a:t>
          </a:r>
          <a:r>
            <a: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1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cầu</a:t>
          </a:r>
          <a:r>
            <a: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1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cần</a:t>
          </a:r>
          <a:r>
            <a: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1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đạt</a:t>
          </a:r>
          <a:endParaRPr lang="en-US" sz="4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3FA219-8059-49B1-9C0B-94FFDA0756F5}" type="sibTrans" cxnId="{86C7D90D-0CED-4326-80D6-02EBC0FC90B7}">
      <dgm:prSet/>
      <dgm:spPr/>
      <dgm:t>
        <a:bodyPr/>
        <a:lstStyle/>
        <a:p>
          <a:endParaRPr lang="en-US"/>
        </a:p>
      </dgm:t>
    </dgm:pt>
    <dgm:pt modelId="{BF4116FA-89B2-4817-BFE8-2F388441E0F1}" type="parTrans" cxnId="{86C7D90D-0CED-4326-80D6-02EBC0FC90B7}">
      <dgm:prSet/>
      <dgm:spPr/>
      <dgm:t>
        <a:bodyPr/>
        <a:lstStyle/>
        <a:p>
          <a:endParaRPr lang="en-US"/>
        </a:p>
      </dgm:t>
    </dgm:pt>
    <dgm:pt modelId="{36A39809-60E3-4990-B750-2174E9B0C33B}" type="pres">
      <dgm:prSet presAssocID="{D0578E01-7462-4567-ACF9-62D60AE202D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FA961A0-65AA-48C3-8DC0-213FD59B341A}" type="pres">
      <dgm:prSet presAssocID="{F894DB45-4DA8-4D35-9719-BB35A81741CD}" presName="circle1" presStyleLbl="node1" presStyleIdx="0" presStyleCnt="1"/>
      <dgm:spPr/>
    </dgm:pt>
    <dgm:pt modelId="{569BD654-6F5D-4298-A620-EDC2C993A9AF}" type="pres">
      <dgm:prSet presAssocID="{F894DB45-4DA8-4D35-9719-BB35A81741CD}" presName="space" presStyleCnt="0"/>
      <dgm:spPr/>
    </dgm:pt>
    <dgm:pt modelId="{8A198142-79AC-48D0-B437-E3BE28C92762}" type="pres">
      <dgm:prSet presAssocID="{F894DB45-4DA8-4D35-9719-BB35A81741CD}" presName="rect1" presStyleLbl="alignAcc1" presStyleIdx="0" presStyleCnt="1"/>
      <dgm:spPr/>
    </dgm:pt>
    <dgm:pt modelId="{86F160E1-670A-4D19-88FC-07A1B2B9ABD4}" type="pres">
      <dgm:prSet presAssocID="{F894DB45-4DA8-4D35-9719-BB35A81741CD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86C7D90D-0CED-4326-80D6-02EBC0FC90B7}" srcId="{D0578E01-7462-4567-ACF9-62D60AE202DB}" destId="{F894DB45-4DA8-4D35-9719-BB35A81741CD}" srcOrd="0" destOrd="0" parTransId="{BF4116FA-89B2-4817-BFE8-2F388441E0F1}" sibTransId="{733FA219-8059-49B1-9C0B-94FFDA0756F5}"/>
    <dgm:cxn modelId="{520B534F-27E9-42E8-9F45-16E73C7DE173}" type="presOf" srcId="{D0578E01-7462-4567-ACF9-62D60AE202DB}" destId="{36A39809-60E3-4990-B750-2174E9B0C33B}" srcOrd="0" destOrd="0" presId="urn:microsoft.com/office/officeart/2005/8/layout/target3"/>
    <dgm:cxn modelId="{E45CA2E9-3A80-41C2-8BEB-53D31FADBB8E}" type="presOf" srcId="{F894DB45-4DA8-4D35-9719-BB35A81741CD}" destId="{86F160E1-670A-4D19-88FC-07A1B2B9ABD4}" srcOrd="1" destOrd="0" presId="urn:microsoft.com/office/officeart/2005/8/layout/target3"/>
    <dgm:cxn modelId="{D34730FA-8511-40E9-ADA5-3335222394BA}" type="presOf" srcId="{F894DB45-4DA8-4D35-9719-BB35A81741CD}" destId="{8A198142-79AC-48D0-B437-E3BE28C92762}" srcOrd="0" destOrd="0" presId="urn:microsoft.com/office/officeart/2005/8/layout/target3"/>
    <dgm:cxn modelId="{E9E7E80A-BC2D-4394-B24C-CA9604239EE6}" type="presParOf" srcId="{36A39809-60E3-4990-B750-2174E9B0C33B}" destId="{4FA961A0-65AA-48C3-8DC0-213FD59B341A}" srcOrd="0" destOrd="0" presId="urn:microsoft.com/office/officeart/2005/8/layout/target3"/>
    <dgm:cxn modelId="{14B152B5-075F-4996-87D0-639A18E118D9}" type="presParOf" srcId="{36A39809-60E3-4990-B750-2174E9B0C33B}" destId="{569BD654-6F5D-4298-A620-EDC2C993A9AF}" srcOrd="1" destOrd="0" presId="urn:microsoft.com/office/officeart/2005/8/layout/target3"/>
    <dgm:cxn modelId="{36E9C9AC-D728-46F7-90D7-D4F947CBD9CF}" type="presParOf" srcId="{36A39809-60E3-4990-B750-2174E9B0C33B}" destId="{8A198142-79AC-48D0-B437-E3BE28C92762}" srcOrd="2" destOrd="0" presId="urn:microsoft.com/office/officeart/2005/8/layout/target3"/>
    <dgm:cxn modelId="{DB908FB0-4B83-49C4-A653-1360D1E45FF2}" type="presParOf" srcId="{36A39809-60E3-4990-B750-2174E9B0C33B}" destId="{86F160E1-670A-4D19-88FC-07A1B2B9ABD4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CE1AB6-A409-4BED-B009-3CBABD7D08B2}" type="doc">
      <dgm:prSet loTypeId="urn:microsoft.com/office/officeart/2005/8/layout/vList2" loCatId="list" qsTypeId="urn:microsoft.com/office/officeart/2005/8/quickstyle/simple3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97F8A209-B583-4B32-92FF-38FA5701F36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>
            <a:lnSpc>
              <a:spcPct val="150000"/>
            </a:lnSpc>
          </a:pP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Nắm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tắc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diện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tích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vuông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đo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cạnh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nó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b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Vận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  <a:p>
          <a:pPr rtl="0">
            <a:lnSpc>
              <a:spcPct val="150000"/>
            </a:lnSpc>
          </a:pP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đã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cuộc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sống</a:t>
          </a:r>
          <a:r>
            <a:rPr lang="en-US" sz="2400" b="1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en-US" sz="24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CAB7D3-1D7B-4C9E-86BD-D0C50E96EFC7}" type="parTrans" cxnId="{20374293-DECF-4495-948B-E82006A12B24}">
      <dgm:prSet/>
      <dgm:spPr/>
      <dgm:t>
        <a:bodyPr/>
        <a:lstStyle/>
        <a:p>
          <a:pPr>
            <a:lnSpc>
              <a:spcPct val="150000"/>
            </a:lnSpc>
          </a:pPr>
          <a:endParaRPr lang="en-US" sz="240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AA7B17-A5B4-4AAA-9DDA-56A46E6020A9}" type="sibTrans" cxnId="{20374293-DECF-4495-948B-E82006A12B24}">
      <dgm:prSet/>
      <dgm:spPr/>
      <dgm:t>
        <a:bodyPr/>
        <a:lstStyle/>
        <a:p>
          <a:pPr>
            <a:lnSpc>
              <a:spcPct val="150000"/>
            </a:lnSpc>
          </a:pPr>
          <a:endParaRPr lang="en-US" sz="240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972915-88F3-43F0-9C02-01D6E7B54CEF}" type="pres">
      <dgm:prSet presAssocID="{91CE1AB6-A409-4BED-B009-3CBABD7D08B2}" presName="linear" presStyleCnt="0">
        <dgm:presLayoutVars>
          <dgm:animLvl val="lvl"/>
          <dgm:resizeHandles val="exact"/>
        </dgm:presLayoutVars>
      </dgm:prSet>
      <dgm:spPr/>
    </dgm:pt>
    <dgm:pt modelId="{49DDDE07-FCC3-40D9-BCFC-6E68F976FFBD}" type="pres">
      <dgm:prSet presAssocID="{97F8A209-B583-4B32-92FF-38FA5701F366}" presName="parentText" presStyleLbl="node1" presStyleIdx="0" presStyleCnt="1" custLinFactNeighborX="-654" custLinFactNeighborY="-53964">
        <dgm:presLayoutVars>
          <dgm:chMax val="0"/>
          <dgm:bulletEnabled val="1"/>
        </dgm:presLayoutVars>
      </dgm:prSet>
      <dgm:spPr/>
    </dgm:pt>
  </dgm:ptLst>
  <dgm:cxnLst>
    <dgm:cxn modelId="{20374293-DECF-4495-948B-E82006A12B24}" srcId="{91CE1AB6-A409-4BED-B009-3CBABD7D08B2}" destId="{97F8A209-B583-4B32-92FF-38FA5701F366}" srcOrd="0" destOrd="0" parTransId="{3DCAB7D3-1D7B-4C9E-86BD-D0C50E96EFC7}" sibTransId="{7FAA7B17-A5B4-4AAA-9DDA-56A46E6020A9}"/>
    <dgm:cxn modelId="{23BA5FB0-1F7F-4C33-B8FB-099684679ADF}" type="presOf" srcId="{91CE1AB6-A409-4BED-B009-3CBABD7D08B2}" destId="{4D972915-88F3-43F0-9C02-01D6E7B54CEF}" srcOrd="0" destOrd="0" presId="urn:microsoft.com/office/officeart/2005/8/layout/vList2"/>
    <dgm:cxn modelId="{62AC3AC0-B16B-4CA2-9E18-A1FE5C948CA0}" type="presOf" srcId="{97F8A209-B583-4B32-92FF-38FA5701F366}" destId="{49DDDE07-FCC3-40D9-BCFC-6E68F976FFBD}" srcOrd="0" destOrd="0" presId="urn:microsoft.com/office/officeart/2005/8/layout/vList2"/>
    <dgm:cxn modelId="{DBD6F22E-3C80-4AAA-8771-C328CEFBEA28}" type="presParOf" srcId="{4D972915-88F3-43F0-9C02-01D6E7B54CEF}" destId="{49DDDE07-FCC3-40D9-BCFC-6E68F976FFB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5DA504-6F2A-4E54-BDA8-F7EBE7D864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1DE3F9-E868-44F5-BDB7-8367FC3B3179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>
            <a:lnSpc>
              <a:spcPct val="100000"/>
            </a:lnSpc>
          </a:pPr>
          <a:r>
            <a: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 ĐỘNG 1 : </a:t>
          </a:r>
        </a:p>
        <a:p>
          <a:pPr algn="ctr" rtl="0">
            <a:lnSpc>
              <a:spcPct val="100000"/>
            </a:lnSpc>
          </a:pPr>
          <a:r>
            <a: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KHÁM PHÁ </a:t>
          </a:r>
        </a:p>
      </dgm:t>
    </dgm:pt>
    <dgm:pt modelId="{E8B90B38-68D9-4434-84FE-C76F0250BD20}" type="parTrans" cxnId="{50B34706-E008-4000-9AF1-2D894FC22930}">
      <dgm:prSet/>
      <dgm:spPr/>
      <dgm:t>
        <a:bodyPr/>
        <a:lstStyle/>
        <a:p>
          <a:endParaRPr lang="en-US"/>
        </a:p>
      </dgm:t>
    </dgm:pt>
    <dgm:pt modelId="{94708A93-A93D-459D-B157-17C82445FAF4}" type="sibTrans" cxnId="{50B34706-E008-4000-9AF1-2D894FC22930}">
      <dgm:prSet/>
      <dgm:spPr/>
      <dgm:t>
        <a:bodyPr/>
        <a:lstStyle/>
        <a:p>
          <a:endParaRPr lang="en-US"/>
        </a:p>
      </dgm:t>
    </dgm:pt>
    <dgm:pt modelId="{3697043C-6BEB-4642-96C8-32488D42EE5E}" type="pres">
      <dgm:prSet presAssocID="{D55DA504-6F2A-4E54-BDA8-F7EBE7D864F8}" presName="linear" presStyleCnt="0">
        <dgm:presLayoutVars>
          <dgm:animLvl val="lvl"/>
          <dgm:resizeHandles val="exact"/>
        </dgm:presLayoutVars>
      </dgm:prSet>
      <dgm:spPr/>
    </dgm:pt>
    <dgm:pt modelId="{180683D6-4EDB-43EF-B65D-DD806510B00E}" type="pres">
      <dgm:prSet presAssocID="{C81DE3F9-E868-44F5-BDB7-8367FC3B317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0B34706-E008-4000-9AF1-2D894FC22930}" srcId="{D55DA504-6F2A-4E54-BDA8-F7EBE7D864F8}" destId="{C81DE3F9-E868-44F5-BDB7-8367FC3B3179}" srcOrd="0" destOrd="0" parTransId="{E8B90B38-68D9-4434-84FE-C76F0250BD20}" sibTransId="{94708A93-A93D-459D-B157-17C82445FAF4}"/>
    <dgm:cxn modelId="{C537301D-CCD6-428C-9D60-27A453F78CAC}" type="presOf" srcId="{D55DA504-6F2A-4E54-BDA8-F7EBE7D864F8}" destId="{3697043C-6BEB-4642-96C8-32488D42EE5E}" srcOrd="0" destOrd="0" presId="urn:microsoft.com/office/officeart/2005/8/layout/vList2"/>
    <dgm:cxn modelId="{5C301CFB-CE19-4C74-AC97-37F72B6849A7}" type="presOf" srcId="{C81DE3F9-E868-44F5-BDB7-8367FC3B3179}" destId="{180683D6-4EDB-43EF-B65D-DD806510B00E}" srcOrd="0" destOrd="0" presId="urn:microsoft.com/office/officeart/2005/8/layout/vList2"/>
    <dgm:cxn modelId="{817694D1-A078-4381-98B8-4F0AA6D3F419}" type="presParOf" srcId="{3697043C-6BEB-4642-96C8-32488D42EE5E}" destId="{180683D6-4EDB-43EF-B65D-DD806510B0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4F6503-6925-48A8-8799-392E57BAA3BC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723968B-972B-426E-B6EE-CE2E24BAEEAF}">
      <dgm:prSet/>
      <dgm:spPr/>
      <dgm:t>
        <a:bodyPr/>
        <a:lstStyle/>
        <a:p>
          <a:pPr rtl="0"/>
          <a:r>
            <a:rPr lang="en-US" b="1"/>
            <a:t>Ghi nhớ</a:t>
          </a:r>
          <a:endParaRPr lang="en-US"/>
        </a:p>
      </dgm:t>
    </dgm:pt>
    <dgm:pt modelId="{E76EEAE2-804B-4911-990B-4CE9880D34EC}" type="parTrans" cxnId="{AC7E2882-6DC8-4115-BC20-0299BF1EA40E}">
      <dgm:prSet/>
      <dgm:spPr/>
      <dgm:t>
        <a:bodyPr/>
        <a:lstStyle/>
        <a:p>
          <a:endParaRPr lang="en-US"/>
        </a:p>
      </dgm:t>
    </dgm:pt>
    <dgm:pt modelId="{3663C4BE-7EA7-4080-ADCB-3CE80403B53E}" type="sibTrans" cxnId="{AC7E2882-6DC8-4115-BC20-0299BF1EA40E}">
      <dgm:prSet/>
      <dgm:spPr/>
      <dgm:t>
        <a:bodyPr/>
        <a:lstStyle/>
        <a:p>
          <a:endParaRPr lang="en-US"/>
        </a:p>
      </dgm:t>
    </dgm:pt>
    <dgm:pt modelId="{1B817958-C155-4325-A0B2-E9D51C6BA291}" type="pres">
      <dgm:prSet presAssocID="{CB4F6503-6925-48A8-8799-392E57BAA3BC}" presName="Name0" presStyleCnt="0">
        <dgm:presLayoutVars>
          <dgm:dir/>
          <dgm:animLvl val="lvl"/>
          <dgm:resizeHandles val="exact"/>
        </dgm:presLayoutVars>
      </dgm:prSet>
      <dgm:spPr/>
    </dgm:pt>
    <dgm:pt modelId="{8CDE66EC-D3EC-4166-9BCC-3A52B7BDFCFB}" type="pres">
      <dgm:prSet presAssocID="{2723968B-972B-426E-B6EE-CE2E24BAEEAF}" presName="linNode" presStyleCnt="0"/>
      <dgm:spPr/>
    </dgm:pt>
    <dgm:pt modelId="{4A42055B-5EA2-4D4E-A028-71350A67EA14}" type="pres">
      <dgm:prSet presAssocID="{2723968B-972B-426E-B6EE-CE2E24BAEEAF}" presName="parentText" presStyleLbl="node1" presStyleIdx="0" presStyleCnt="1">
        <dgm:presLayoutVars>
          <dgm:chMax val="1"/>
          <dgm:bulletEnabled val="1"/>
        </dgm:presLayoutVars>
      </dgm:prSet>
      <dgm:spPr/>
    </dgm:pt>
  </dgm:ptLst>
  <dgm:cxnLst>
    <dgm:cxn modelId="{AC7E2882-6DC8-4115-BC20-0299BF1EA40E}" srcId="{CB4F6503-6925-48A8-8799-392E57BAA3BC}" destId="{2723968B-972B-426E-B6EE-CE2E24BAEEAF}" srcOrd="0" destOrd="0" parTransId="{E76EEAE2-804B-4911-990B-4CE9880D34EC}" sibTransId="{3663C4BE-7EA7-4080-ADCB-3CE80403B53E}"/>
    <dgm:cxn modelId="{95CE26AF-22D9-4617-8F8C-285F41A77890}" type="presOf" srcId="{CB4F6503-6925-48A8-8799-392E57BAA3BC}" destId="{1B817958-C155-4325-A0B2-E9D51C6BA291}" srcOrd="0" destOrd="0" presId="urn:microsoft.com/office/officeart/2005/8/layout/vList5"/>
    <dgm:cxn modelId="{E61184F5-DEED-4F89-A39F-139597F04A3E}" type="presOf" srcId="{2723968B-972B-426E-B6EE-CE2E24BAEEAF}" destId="{4A42055B-5EA2-4D4E-A028-71350A67EA14}" srcOrd="0" destOrd="0" presId="urn:microsoft.com/office/officeart/2005/8/layout/vList5"/>
    <dgm:cxn modelId="{B6E32F97-D681-4E9C-A23A-FF9135855D34}" type="presParOf" srcId="{1B817958-C155-4325-A0B2-E9D51C6BA291}" destId="{8CDE66EC-D3EC-4166-9BCC-3A52B7BDFCFB}" srcOrd="0" destOrd="0" presId="urn:microsoft.com/office/officeart/2005/8/layout/vList5"/>
    <dgm:cxn modelId="{DD19065F-4C36-410C-9C6A-B9CC5A795547}" type="presParOf" srcId="{8CDE66EC-D3EC-4166-9BCC-3A52B7BDFCFB}" destId="{4A42055B-5EA2-4D4E-A028-71350A67EA1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21E7AD-7245-44C5-82A6-E3F554577508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C210562-4719-4B1B-832A-822F061BD21D}">
      <dgm:prSet custT="1"/>
      <dgm:spPr/>
      <dgm:t>
        <a:bodyPr/>
        <a:lstStyle/>
        <a:p>
          <a:pPr rtl="0"/>
          <a:r>
            <a:rPr lang="en-US" sz="4400" b="1" i="1" dirty="0" err="1"/>
            <a:t>Muốn</a:t>
          </a:r>
          <a:r>
            <a:rPr lang="en-US" sz="4400" b="1" i="1" dirty="0"/>
            <a:t> </a:t>
          </a:r>
          <a:r>
            <a:rPr lang="en-US" sz="4400" b="1" i="1" dirty="0" err="1"/>
            <a:t>tính</a:t>
          </a:r>
          <a:r>
            <a:rPr lang="en-US" sz="4400" b="1" i="1" dirty="0"/>
            <a:t> </a:t>
          </a:r>
          <a:r>
            <a:rPr lang="en-US" sz="4400" b="1" i="1" dirty="0" err="1"/>
            <a:t>diện</a:t>
          </a:r>
          <a:r>
            <a:rPr lang="en-US" sz="4400" b="1" i="1" dirty="0"/>
            <a:t> </a:t>
          </a:r>
          <a:r>
            <a:rPr lang="en-US" sz="4400" b="1" i="1" dirty="0" err="1"/>
            <a:t>tích</a:t>
          </a:r>
          <a:r>
            <a:rPr lang="en-US" sz="4400" b="1" i="1" dirty="0"/>
            <a:t> </a:t>
          </a:r>
          <a:r>
            <a:rPr lang="en-US" sz="4400" b="1" i="1" dirty="0" err="1"/>
            <a:t>hình</a:t>
          </a:r>
          <a:r>
            <a:rPr lang="en-US" sz="4400" b="1" i="1" dirty="0"/>
            <a:t> </a:t>
          </a:r>
          <a:r>
            <a:rPr lang="en-US" sz="4400" b="1" i="1" dirty="0" err="1"/>
            <a:t>vuông</a:t>
          </a:r>
          <a:r>
            <a:rPr lang="en-US" sz="4400" b="1" i="1" dirty="0"/>
            <a:t> ta </a:t>
          </a:r>
          <a:r>
            <a:rPr lang="en-US" sz="4400" b="1" i="1" dirty="0" err="1"/>
            <a:t>lấy</a:t>
          </a:r>
          <a:r>
            <a:rPr lang="en-US" sz="4400" b="1" i="1" dirty="0"/>
            <a:t> </a:t>
          </a:r>
          <a:r>
            <a:rPr lang="en-US" sz="4400" b="1" i="1" dirty="0" err="1"/>
            <a:t>độ</a:t>
          </a:r>
          <a:r>
            <a:rPr lang="en-US" sz="4400" b="1" i="1" dirty="0"/>
            <a:t> </a:t>
          </a:r>
          <a:r>
            <a:rPr lang="en-US" sz="4400" b="1" i="1" dirty="0" err="1"/>
            <a:t>dài</a:t>
          </a:r>
          <a:r>
            <a:rPr lang="en-US" sz="4400" b="1" i="1" dirty="0"/>
            <a:t> </a:t>
          </a:r>
          <a:r>
            <a:rPr lang="en-US" sz="4400" b="1" i="1" dirty="0" err="1"/>
            <a:t>một</a:t>
          </a:r>
          <a:r>
            <a:rPr lang="en-US" sz="4400" b="1" i="1" dirty="0"/>
            <a:t> </a:t>
          </a:r>
          <a:r>
            <a:rPr lang="en-US" sz="4400" b="1" i="1" dirty="0" err="1"/>
            <a:t>cạnh</a:t>
          </a:r>
          <a:r>
            <a:rPr lang="en-US" sz="4400" b="1" i="1" dirty="0"/>
            <a:t> </a:t>
          </a:r>
          <a:r>
            <a:rPr lang="en-US" sz="4400" b="1" i="1" dirty="0" err="1"/>
            <a:t>nhân</a:t>
          </a:r>
          <a:r>
            <a:rPr lang="en-US" sz="4400" b="1" i="1" dirty="0"/>
            <a:t> </a:t>
          </a:r>
          <a:r>
            <a:rPr lang="en-US" sz="4400" b="1" i="1" dirty="0" err="1"/>
            <a:t>với</a:t>
          </a:r>
          <a:r>
            <a:rPr lang="en-US" sz="4400" b="1" i="1" dirty="0"/>
            <a:t> </a:t>
          </a:r>
          <a:r>
            <a:rPr lang="en-US" sz="4400" b="1" i="1" dirty="0" err="1"/>
            <a:t>chính</a:t>
          </a:r>
          <a:r>
            <a:rPr lang="en-US" sz="4400" b="1" i="1" dirty="0"/>
            <a:t> </a:t>
          </a:r>
          <a:r>
            <a:rPr lang="en-US" sz="4400" b="1" i="1" dirty="0" err="1"/>
            <a:t>nó</a:t>
          </a:r>
          <a:r>
            <a:rPr lang="en-US" sz="4400" b="1" i="1" dirty="0"/>
            <a:t>.</a:t>
          </a:r>
          <a:endParaRPr lang="en-US" sz="4400" dirty="0"/>
        </a:p>
      </dgm:t>
    </dgm:pt>
    <dgm:pt modelId="{296D70CF-3F16-4E42-A3F5-3D7FC14E56AE}" type="parTrans" cxnId="{FD4B5B66-A47B-4354-B2DB-89661C058F6F}">
      <dgm:prSet/>
      <dgm:spPr/>
      <dgm:t>
        <a:bodyPr/>
        <a:lstStyle/>
        <a:p>
          <a:endParaRPr lang="en-US"/>
        </a:p>
      </dgm:t>
    </dgm:pt>
    <dgm:pt modelId="{5B41CA97-E794-4506-ABA2-64A611408C46}" type="sibTrans" cxnId="{FD4B5B66-A47B-4354-B2DB-89661C058F6F}">
      <dgm:prSet/>
      <dgm:spPr/>
      <dgm:t>
        <a:bodyPr/>
        <a:lstStyle/>
        <a:p>
          <a:endParaRPr lang="en-US"/>
        </a:p>
      </dgm:t>
    </dgm:pt>
    <dgm:pt modelId="{60737348-3ECF-426F-BD26-FED957F134C1}" type="pres">
      <dgm:prSet presAssocID="{2E21E7AD-7245-44C5-82A6-E3F554577508}" presName="linear" presStyleCnt="0">
        <dgm:presLayoutVars>
          <dgm:animLvl val="lvl"/>
          <dgm:resizeHandles val="exact"/>
        </dgm:presLayoutVars>
      </dgm:prSet>
      <dgm:spPr/>
    </dgm:pt>
    <dgm:pt modelId="{8BDCCA5C-F98E-44DC-96F6-B0EE80562E88}" type="pres">
      <dgm:prSet presAssocID="{8C210562-4719-4B1B-832A-822F061BD21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D4B5B66-A47B-4354-B2DB-89661C058F6F}" srcId="{2E21E7AD-7245-44C5-82A6-E3F554577508}" destId="{8C210562-4719-4B1B-832A-822F061BD21D}" srcOrd="0" destOrd="0" parTransId="{296D70CF-3F16-4E42-A3F5-3D7FC14E56AE}" sibTransId="{5B41CA97-E794-4506-ABA2-64A611408C46}"/>
    <dgm:cxn modelId="{2EDAE299-96B8-4534-A474-C801C792E40B}" type="presOf" srcId="{2E21E7AD-7245-44C5-82A6-E3F554577508}" destId="{60737348-3ECF-426F-BD26-FED957F134C1}" srcOrd="0" destOrd="0" presId="urn:microsoft.com/office/officeart/2005/8/layout/vList2"/>
    <dgm:cxn modelId="{1B5BB0FE-0BED-40D1-AB41-BA65B5B79152}" type="presOf" srcId="{8C210562-4719-4B1B-832A-822F061BD21D}" destId="{8BDCCA5C-F98E-44DC-96F6-B0EE80562E88}" srcOrd="0" destOrd="0" presId="urn:microsoft.com/office/officeart/2005/8/layout/vList2"/>
    <dgm:cxn modelId="{DA779259-6A97-4A1F-B23D-DB01901E8125}" type="presParOf" srcId="{60737348-3ECF-426F-BD26-FED957F134C1}" destId="{8BDCCA5C-F98E-44DC-96F6-B0EE80562E8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5DA504-6F2A-4E54-BDA8-F7EBE7D864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1DE3F9-E868-44F5-BDB7-8367FC3B3179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>
            <a:lnSpc>
              <a:spcPct val="100000"/>
            </a:lnSpc>
          </a:pPr>
          <a:r>
            <a: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 ĐỘNG 2 : </a:t>
          </a:r>
        </a:p>
        <a:p>
          <a:pPr algn="ctr" rtl="0">
            <a:lnSpc>
              <a:spcPct val="100000"/>
            </a:lnSpc>
          </a:pPr>
          <a:r>
            <a: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 HÀNH </a:t>
          </a:r>
        </a:p>
      </dgm:t>
    </dgm:pt>
    <dgm:pt modelId="{E8B90B38-68D9-4434-84FE-C76F0250BD20}" type="parTrans" cxnId="{50B34706-E008-4000-9AF1-2D894FC22930}">
      <dgm:prSet/>
      <dgm:spPr/>
      <dgm:t>
        <a:bodyPr/>
        <a:lstStyle/>
        <a:p>
          <a:endParaRPr lang="en-US"/>
        </a:p>
      </dgm:t>
    </dgm:pt>
    <dgm:pt modelId="{94708A93-A93D-459D-B157-17C82445FAF4}" type="sibTrans" cxnId="{50B34706-E008-4000-9AF1-2D894FC22930}">
      <dgm:prSet/>
      <dgm:spPr/>
      <dgm:t>
        <a:bodyPr/>
        <a:lstStyle/>
        <a:p>
          <a:endParaRPr lang="en-US"/>
        </a:p>
      </dgm:t>
    </dgm:pt>
    <dgm:pt modelId="{3697043C-6BEB-4642-96C8-32488D42EE5E}" type="pres">
      <dgm:prSet presAssocID="{D55DA504-6F2A-4E54-BDA8-F7EBE7D864F8}" presName="linear" presStyleCnt="0">
        <dgm:presLayoutVars>
          <dgm:animLvl val="lvl"/>
          <dgm:resizeHandles val="exact"/>
        </dgm:presLayoutVars>
      </dgm:prSet>
      <dgm:spPr/>
    </dgm:pt>
    <dgm:pt modelId="{180683D6-4EDB-43EF-B65D-DD806510B00E}" type="pres">
      <dgm:prSet presAssocID="{C81DE3F9-E868-44F5-BDB7-8367FC3B3179}" presName="parentText" presStyleLbl="node1" presStyleIdx="0" presStyleCnt="1" custLinFactNeighborX="3115" custLinFactNeighborY="30768">
        <dgm:presLayoutVars>
          <dgm:chMax val="0"/>
          <dgm:bulletEnabled val="1"/>
        </dgm:presLayoutVars>
      </dgm:prSet>
      <dgm:spPr/>
    </dgm:pt>
  </dgm:ptLst>
  <dgm:cxnLst>
    <dgm:cxn modelId="{50B34706-E008-4000-9AF1-2D894FC22930}" srcId="{D55DA504-6F2A-4E54-BDA8-F7EBE7D864F8}" destId="{C81DE3F9-E868-44F5-BDB7-8367FC3B3179}" srcOrd="0" destOrd="0" parTransId="{E8B90B38-68D9-4434-84FE-C76F0250BD20}" sibTransId="{94708A93-A93D-459D-B157-17C82445FAF4}"/>
    <dgm:cxn modelId="{032B292B-A2B1-447B-B951-C78CD647A42C}" type="presOf" srcId="{C81DE3F9-E868-44F5-BDB7-8367FC3B3179}" destId="{180683D6-4EDB-43EF-B65D-DD806510B00E}" srcOrd="0" destOrd="0" presId="urn:microsoft.com/office/officeart/2005/8/layout/vList2"/>
    <dgm:cxn modelId="{1FA5425A-1CBC-458F-B13E-D77EAA20AFCD}" type="presOf" srcId="{D55DA504-6F2A-4E54-BDA8-F7EBE7D864F8}" destId="{3697043C-6BEB-4642-96C8-32488D42EE5E}" srcOrd="0" destOrd="0" presId="urn:microsoft.com/office/officeart/2005/8/layout/vList2"/>
    <dgm:cxn modelId="{FAA3979E-526A-4C3C-B978-3700EABF0CF0}" type="presParOf" srcId="{3697043C-6BEB-4642-96C8-32488D42EE5E}" destId="{180683D6-4EDB-43EF-B65D-DD806510B0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55DA504-6F2A-4E54-BDA8-F7EBE7D864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1DE3F9-E868-44F5-BDB7-8367FC3B3179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>
            <a:lnSpc>
              <a:spcPct val="100000"/>
            </a:lnSpc>
          </a:pPr>
          <a:r>
            <a: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 ĐỘNG 3 : </a:t>
          </a:r>
        </a:p>
        <a:p>
          <a:pPr algn="ctr" rtl="0">
            <a:lnSpc>
              <a:spcPct val="100000"/>
            </a:lnSpc>
          </a:pPr>
          <a:r>
            <a: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KẾT NỐI VỚI CUỘC SỐNG </a:t>
          </a:r>
        </a:p>
      </dgm:t>
    </dgm:pt>
    <dgm:pt modelId="{E8B90B38-68D9-4434-84FE-C76F0250BD20}" type="parTrans" cxnId="{50B34706-E008-4000-9AF1-2D894FC22930}">
      <dgm:prSet/>
      <dgm:spPr/>
      <dgm:t>
        <a:bodyPr/>
        <a:lstStyle/>
        <a:p>
          <a:endParaRPr lang="en-US"/>
        </a:p>
      </dgm:t>
    </dgm:pt>
    <dgm:pt modelId="{94708A93-A93D-459D-B157-17C82445FAF4}" type="sibTrans" cxnId="{50B34706-E008-4000-9AF1-2D894FC22930}">
      <dgm:prSet/>
      <dgm:spPr/>
      <dgm:t>
        <a:bodyPr/>
        <a:lstStyle/>
        <a:p>
          <a:endParaRPr lang="en-US"/>
        </a:p>
      </dgm:t>
    </dgm:pt>
    <dgm:pt modelId="{3697043C-6BEB-4642-96C8-32488D42EE5E}" type="pres">
      <dgm:prSet presAssocID="{D55DA504-6F2A-4E54-BDA8-F7EBE7D864F8}" presName="linear" presStyleCnt="0">
        <dgm:presLayoutVars>
          <dgm:animLvl val="lvl"/>
          <dgm:resizeHandles val="exact"/>
        </dgm:presLayoutVars>
      </dgm:prSet>
      <dgm:spPr/>
    </dgm:pt>
    <dgm:pt modelId="{180683D6-4EDB-43EF-B65D-DD806510B00E}" type="pres">
      <dgm:prSet presAssocID="{C81DE3F9-E868-44F5-BDB7-8367FC3B317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0B34706-E008-4000-9AF1-2D894FC22930}" srcId="{D55DA504-6F2A-4E54-BDA8-F7EBE7D864F8}" destId="{C81DE3F9-E868-44F5-BDB7-8367FC3B3179}" srcOrd="0" destOrd="0" parTransId="{E8B90B38-68D9-4434-84FE-C76F0250BD20}" sibTransId="{94708A93-A93D-459D-B157-17C82445FAF4}"/>
    <dgm:cxn modelId="{819F47E1-4C4B-41F9-8667-56469996F549}" type="presOf" srcId="{D55DA504-6F2A-4E54-BDA8-F7EBE7D864F8}" destId="{3697043C-6BEB-4642-96C8-32488D42EE5E}" srcOrd="0" destOrd="0" presId="urn:microsoft.com/office/officeart/2005/8/layout/vList2"/>
    <dgm:cxn modelId="{C93E1BE7-6C72-48CE-A589-69B891849910}" type="presOf" srcId="{C81DE3F9-E868-44F5-BDB7-8367FC3B3179}" destId="{180683D6-4EDB-43EF-B65D-DD806510B00E}" srcOrd="0" destOrd="0" presId="urn:microsoft.com/office/officeart/2005/8/layout/vList2"/>
    <dgm:cxn modelId="{03EA2A3C-C9B0-4280-9FC3-1B2F5AD2E158}" type="presParOf" srcId="{3697043C-6BEB-4642-96C8-32488D42EE5E}" destId="{180683D6-4EDB-43EF-B65D-DD806510B0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5DA504-6F2A-4E54-BDA8-F7EBE7D864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1DE3F9-E868-44F5-BDB7-8367FC3B3179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0">
            <a:lnSpc>
              <a:spcPct val="100000"/>
            </a:lnSpc>
          </a:pPr>
          <a:r>
            <a: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 ĐỘNG 4 : </a:t>
          </a:r>
        </a:p>
        <a:p>
          <a:pPr algn="ctr" rtl="0">
            <a:lnSpc>
              <a:spcPct val="100000"/>
            </a:lnSpc>
          </a:pPr>
          <a:r>
            <a: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 ĐỘNG TIẾP NỐI </a:t>
          </a:r>
        </a:p>
      </dgm:t>
    </dgm:pt>
    <dgm:pt modelId="{E8B90B38-68D9-4434-84FE-C76F0250BD20}" type="parTrans" cxnId="{50B34706-E008-4000-9AF1-2D894FC22930}">
      <dgm:prSet/>
      <dgm:spPr/>
      <dgm:t>
        <a:bodyPr/>
        <a:lstStyle/>
        <a:p>
          <a:endParaRPr lang="en-US"/>
        </a:p>
      </dgm:t>
    </dgm:pt>
    <dgm:pt modelId="{94708A93-A93D-459D-B157-17C82445FAF4}" type="sibTrans" cxnId="{50B34706-E008-4000-9AF1-2D894FC22930}">
      <dgm:prSet/>
      <dgm:spPr/>
      <dgm:t>
        <a:bodyPr/>
        <a:lstStyle/>
        <a:p>
          <a:endParaRPr lang="en-US"/>
        </a:p>
      </dgm:t>
    </dgm:pt>
    <dgm:pt modelId="{3697043C-6BEB-4642-96C8-32488D42EE5E}" type="pres">
      <dgm:prSet presAssocID="{D55DA504-6F2A-4E54-BDA8-F7EBE7D864F8}" presName="linear" presStyleCnt="0">
        <dgm:presLayoutVars>
          <dgm:animLvl val="lvl"/>
          <dgm:resizeHandles val="exact"/>
        </dgm:presLayoutVars>
      </dgm:prSet>
      <dgm:spPr/>
    </dgm:pt>
    <dgm:pt modelId="{180683D6-4EDB-43EF-B65D-DD806510B00E}" type="pres">
      <dgm:prSet presAssocID="{C81DE3F9-E868-44F5-BDB7-8367FC3B317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0B34706-E008-4000-9AF1-2D894FC22930}" srcId="{D55DA504-6F2A-4E54-BDA8-F7EBE7D864F8}" destId="{C81DE3F9-E868-44F5-BDB7-8367FC3B3179}" srcOrd="0" destOrd="0" parTransId="{E8B90B38-68D9-4434-84FE-C76F0250BD20}" sibTransId="{94708A93-A93D-459D-B157-17C82445FAF4}"/>
    <dgm:cxn modelId="{1C797C61-A0E6-4B26-B252-C3DD4EB4DDC2}" type="presOf" srcId="{C81DE3F9-E868-44F5-BDB7-8367FC3B3179}" destId="{180683D6-4EDB-43EF-B65D-DD806510B00E}" srcOrd="0" destOrd="0" presId="urn:microsoft.com/office/officeart/2005/8/layout/vList2"/>
    <dgm:cxn modelId="{AC53889D-C921-48C9-8B1F-C0CD38D5A42C}" type="presOf" srcId="{D55DA504-6F2A-4E54-BDA8-F7EBE7D864F8}" destId="{3697043C-6BEB-4642-96C8-32488D42EE5E}" srcOrd="0" destOrd="0" presId="urn:microsoft.com/office/officeart/2005/8/layout/vList2"/>
    <dgm:cxn modelId="{7EC4708A-92F4-4302-A8AD-4AF616CBE9AF}" type="presParOf" srcId="{3697043C-6BEB-4642-96C8-32488D42EE5E}" destId="{180683D6-4EDB-43EF-B65D-DD806510B00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961A0-65AA-48C3-8DC0-213FD59B341A}">
      <dsp:nvSpPr>
        <dsp:cNvPr id="0" name=""/>
        <dsp:cNvSpPr/>
      </dsp:nvSpPr>
      <dsp:spPr>
        <a:xfrm>
          <a:off x="0" y="0"/>
          <a:ext cx="707026" cy="70702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198142-79AC-48D0-B437-E3BE28C92762}">
      <dsp:nvSpPr>
        <dsp:cNvPr id="0" name=""/>
        <dsp:cNvSpPr/>
      </dsp:nvSpPr>
      <dsp:spPr>
        <a:xfrm>
          <a:off x="353512" y="0"/>
          <a:ext cx="6283955" cy="7070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Yêu</a:t>
          </a:r>
          <a:r>
            <a:rPr lang="en-US" sz="40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1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cầu</a:t>
          </a:r>
          <a:r>
            <a:rPr lang="en-US" sz="40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1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cần</a:t>
          </a:r>
          <a:r>
            <a:rPr lang="en-US" sz="40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4000" b="1" kern="1200" dirty="0" err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đạt</a:t>
          </a:r>
          <a:endParaRPr lang="en-US" sz="4000" kern="12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3512" y="0"/>
        <a:ext cx="6283955" cy="7070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DDDE07-FCC3-40D9-BCFC-6E68F976FFBD}">
      <dsp:nvSpPr>
        <dsp:cNvPr id="0" name=""/>
        <dsp:cNvSpPr/>
      </dsp:nvSpPr>
      <dsp:spPr>
        <a:xfrm>
          <a:off x="0" y="0"/>
          <a:ext cx="8282880" cy="2413490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Nắm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quy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tắc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diện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tích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vuông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đo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cạnh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nó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b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Vận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tập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  <a:p>
          <a:pPr marL="0" lvl="0" indent="0" algn="l" defTabSz="106680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Ứng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dụng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đã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học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cuộc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b="1" kern="1200" baseline="0" dirty="0" err="1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sống</a:t>
          </a:r>
          <a:r>
            <a:rPr lang="en-US" sz="2400" b="1" kern="1200" baseline="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en-US" sz="24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817" y="117817"/>
        <a:ext cx="8047246" cy="21778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683D6-4EDB-43EF-B65D-DD806510B00E}">
      <dsp:nvSpPr>
        <dsp:cNvPr id="0" name=""/>
        <dsp:cNvSpPr/>
      </dsp:nvSpPr>
      <dsp:spPr>
        <a:xfrm>
          <a:off x="0" y="522"/>
          <a:ext cx="7772401" cy="1165612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 ĐỘNG 1 : </a:t>
          </a:r>
        </a:p>
        <a:p>
          <a:pPr marL="0" lvl="0" indent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KHÁM PHÁ </a:t>
          </a:r>
        </a:p>
      </dsp:txBody>
      <dsp:txXfrm>
        <a:off x="56900" y="57422"/>
        <a:ext cx="7658601" cy="10518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2055B-5EA2-4D4E-A028-71350A67EA14}">
      <dsp:nvSpPr>
        <dsp:cNvPr id="0" name=""/>
        <dsp:cNvSpPr/>
      </dsp:nvSpPr>
      <dsp:spPr>
        <a:xfrm>
          <a:off x="2633471" y="0"/>
          <a:ext cx="2962656" cy="1143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06680" rIns="213360" bIns="106680" numCol="1" spcCol="1270" anchor="ctr" anchorCtr="0">
          <a:noAutofit/>
        </a:bodyPr>
        <a:lstStyle/>
        <a:p>
          <a:pPr marL="0" lvl="0" indent="0" algn="ctr" defTabSz="2489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b="1" kern="1200"/>
            <a:t>Ghi nhớ</a:t>
          </a:r>
          <a:endParaRPr lang="en-US" sz="5600" kern="1200"/>
        </a:p>
      </dsp:txBody>
      <dsp:txXfrm>
        <a:off x="2689268" y="55797"/>
        <a:ext cx="2851062" cy="10314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CCA5C-F98E-44DC-96F6-B0EE80562E88}">
      <dsp:nvSpPr>
        <dsp:cNvPr id="0" name=""/>
        <dsp:cNvSpPr/>
      </dsp:nvSpPr>
      <dsp:spPr>
        <a:xfrm>
          <a:off x="0" y="1046181"/>
          <a:ext cx="8229600" cy="2433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i="1" kern="1200" dirty="0" err="1"/>
            <a:t>Muốn</a:t>
          </a:r>
          <a:r>
            <a:rPr lang="en-US" sz="4400" b="1" i="1" kern="1200" dirty="0"/>
            <a:t> </a:t>
          </a:r>
          <a:r>
            <a:rPr lang="en-US" sz="4400" b="1" i="1" kern="1200" dirty="0" err="1"/>
            <a:t>tính</a:t>
          </a:r>
          <a:r>
            <a:rPr lang="en-US" sz="4400" b="1" i="1" kern="1200" dirty="0"/>
            <a:t> </a:t>
          </a:r>
          <a:r>
            <a:rPr lang="en-US" sz="4400" b="1" i="1" kern="1200" dirty="0" err="1"/>
            <a:t>diện</a:t>
          </a:r>
          <a:r>
            <a:rPr lang="en-US" sz="4400" b="1" i="1" kern="1200" dirty="0"/>
            <a:t> </a:t>
          </a:r>
          <a:r>
            <a:rPr lang="en-US" sz="4400" b="1" i="1" kern="1200" dirty="0" err="1"/>
            <a:t>tích</a:t>
          </a:r>
          <a:r>
            <a:rPr lang="en-US" sz="4400" b="1" i="1" kern="1200" dirty="0"/>
            <a:t> </a:t>
          </a:r>
          <a:r>
            <a:rPr lang="en-US" sz="4400" b="1" i="1" kern="1200" dirty="0" err="1"/>
            <a:t>hình</a:t>
          </a:r>
          <a:r>
            <a:rPr lang="en-US" sz="4400" b="1" i="1" kern="1200" dirty="0"/>
            <a:t> </a:t>
          </a:r>
          <a:r>
            <a:rPr lang="en-US" sz="4400" b="1" i="1" kern="1200" dirty="0" err="1"/>
            <a:t>vuông</a:t>
          </a:r>
          <a:r>
            <a:rPr lang="en-US" sz="4400" b="1" i="1" kern="1200" dirty="0"/>
            <a:t> ta </a:t>
          </a:r>
          <a:r>
            <a:rPr lang="en-US" sz="4400" b="1" i="1" kern="1200" dirty="0" err="1"/>
            <a:t>lấy</a:t>
          </a:r>
          <a:r>
            <a:rPr lang="en-US" sz="4400" b="1" i="1" kern="1200" dirty="0"/>
            <a:t> </a:t>
          </a:r>
          <a:r>
            <a:rPr lang="en-US" sz="4400" b="1" i="1" kern="1200" dirty="0" err="1"/>
            <a:t>độ</a:t>
          </a:r>
          <a:r>
            <a:rPr lang="en-US" sz="4400" b="1" i="1" kern="1200" dirty="0"/>
            <a:t> </a:t>
          </a:r>
          <a:r>
            <a:rPr lang="en-US" sz="4400" b="1" i="1" kern="1200" dirty="0" err="1"/>
            <a:t>dài</a:t>
          </a:r>
          <a:r>
            <a:rPr lang="en-US" sz="4400" b="1" i="1" kern="1200" dirty="0"/>
            <a:t> </a:t>
          </a:r>
          <a:r>
            <a:rPr lang="en-US" sz="4400" b="1" i="1" kern="1200" dirty="0" err="1"/>
            <a:t>một</a:t>
          </a:r>
          <a:r>
            <a:rPr lang="en-US" sz="4400" b="1" i="1" kern="1200" dirty="0"/>
            <a:t> </a:t>
          </a:r>
          <a:r>
            <a:rPr lang="en-US" sz="4400" b="1" i="1" kern="1200" dirty="0" err="1"/>
            <a:t>cạnh</a:t>
          </a:r>
          <a:r>
            <a:rPr lang="en-US" sz="4400" b="1" i="1" kern="1200" dirty="0"/>
            <a:t> </a:t>
          </a:r>
          <a:r>
            <a:rPr lang="en-US" sz="4400" b="1" i="1" kern="1200" dirty="0" err="1"/>
            <a:t>nhân</a:t>
          </a:r>
          <a:r>
            <a:rPr lang="en-US" sz="4400" b="1" i="1" kern="1200" dirty="0"/>
            <a:t> </a:t>
          </a:r>
          <a:r>
            <a:rPr lang="en-US" sz="4400" b="1" i="1" kern="1200" dirty="0" err="1"/>
            <a:t>với</a:t>
          </a:r>
          <a:r>
            <a:rPr lang="en-US" sz="4400" b="1" i="1" kern="1200" dirty="0"/>
            <a:t> </a:t>
          </a:r>
          <a:r>
            <a:rPr lang="en-US" sz="4400" b="1" i="1" kern="1200" dirty="0" err="1"/>
            <a:t>chính</a:t>
          </a:r>
          <a:r>
            <a:rPr lang="en-US" sz="4400" b="1" i="1" kern="1200" dirty="0"/>
            <a:t> </a:t>
          </a:r>
          <a:r>
            <a:rPr lang="en-US" sz="4400" b="1" i="1" kern="1200" dirty="0" err="1"/>
            <a:t>nó</a:t>
          </a:r>
          <a:r>
            <a:rPr lang="en-US" sz="4400" b="1" i="1" kern="1200" dirty="0"/>
            <a:t>.</a:t>
          </a:r>
          <a:endParaRPr lang="en-US" sz="4400" kern="1200" dirty="0"/>
        </a:p>
      </dsp:txBody>
      <dsp:txXfrm>
        <a:off x="118799" y="1164980"/>
        <a:ext cx="7992002" cy="21960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683D6-4EDB-43EF-B65D-DD806510B00E}">
      <dsp:nvSpPr>
        <dsp:cNvPr id="0" name=""/>
        <dsp:cNvSpPr/>
      </dsp:nvSpPr>
      <dsp:spPr>
        <a:xfrm>
          <a:off x="0" y="1044"/>
          <a:ext cx="7772401" cy="1165612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 ĐỘNG 2 : </a:t>
          </a:r>
        </a:p>
        <a:p>
          <a:pPr marL="0" lvl="0" indent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THỰC HÀNH </a:t>
          </a:r>
        </a:p>
      </dsp:txBody>
      <dsp:txXfrm>
        <a:off x="56900" y="57944"/>
        <a:ext cx="7658601" cy="10518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683D6-4EDB-43EF-B65D-DD806510B00E}">
      <dsp:nvSpPr>
        <dsp:cNvPr id="0" name=""/>
        <dsp:cNvSpPr/>
      </dsp:nvSpPr>
      <dsp:spPr>
        <a:xfrm>
          <a:off x="0" y="522"/>
          <a:ext cx="7772401" cy="1165612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 ĐỘNG 3 : </a:t>
          </a:r>
        </a:p>
        <a:p>
          <a:pPr marL="0" lvl="0" indent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KẾT NỐI VỚI CUỘC SỐNG </a:t>
          </a:r>
        </a:p>
      </dsp:txBody>
      <dsp:txXfrm>
        <a:off x="56900" y="57422"/>
        <a:ext cx="7658601" cy="10518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0683D6-4EDB-43EF-B65D-DD806510B00E}">
      <dsp:nvSpPr>
        <dsp:cNvPr id="0" name=""/>
        <dsp:cNvSpPr/>
      </dsp:nvSpPr>
      <dsp:spPr>
        <a:xfrm>
          <a:off x="0" y="522"/>
          <a:ext cx="7772401" cy="1165612"/>
        </a:xfrm>
        <a:prstGeom prst="round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 ĐỘNG 4 : </a:t>
          </a:r>
        </a:p>
        <a:p>
          <a:pPr marL="0" lvl="0" indent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HOẠT ĐỘNG TIẾP NỐI </a:t>
          </a:r>
        </a:p>
      </dsp:txBody>
      <dsp:txXfrm>
        <a:off x="56900" y="57422"/>
        <a:ext cx="7658601" cy="10518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00" units="cm"/>
          <inkml:channel name="Y" type="integer" max="600" units="cm"/>
        </inkml:traceFormat>
        <inkml:channelProperties>
          <inkml:channelProperty channel="X" name="resolution" value="25" units="1/cm"/>
          <inkml:channelProperty channel="Y" name="resolution" value="25" units="1/cm"/>
        </inkml:channelProperties>
      </inkml:inkSource>
      <inkml:timestamp xml:id="ts0" timeString="2020-05-11T14:40:39.547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626B4-43B6-4F39-B1D2-79CA93882286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4C198-ABBE-4BFE-96F0-31B1686AF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93CB15-F654-4D46-85A8-ADCE0DC1E491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261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2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6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1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014C7-EF0C-4741-AC16-B48BB94565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653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68CB7-A5FD-42F0-ABCE-56337B4018DB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137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014C7-EF0C-4741-AC16-B48BB94565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2837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014C7-EF0C-4741-AC16-B48BB94565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017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014C7-EF0C-4741-AC16-B48BB94565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45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014C7-EF0C-4741-AC16-B48BB94565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39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014C7-EF0C-4741-AC16-B48BB94565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4471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014C7-EF0C-4741-AC16-B48BB94565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1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9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/>
              <a:t>Bấm biểu tượng để thêm hình ảnh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014C7-EF0C-4741-AC16-B48BB94565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9975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014C7-EF0C-4741-AC16-B48BB94565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65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6014C7-EF0C-4741-AC16-B48BB94565E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442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8B6579-FD43-4CEA-A0B5-28123331F46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82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1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4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4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8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0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CCD18-DBFA-4153-9FAF-01A1D8E22D37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0E991-FE90-452A-8998-63382107077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F88F92F3-3DBD-4505-8484-E588D4D819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7" y="1"/>
            <a:ext cx="12217401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id="{43633B70-4A46-4D6C-80C2-03C69B72B5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67" y="901701"/>
            <a:ext cx="12236451" cy="596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227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customXml" Target="../ink/ink1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179CF9D-8C9E-46F9-9696-8FF6264E6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3E7686C-9F24-4220-99D0-A08D1B777F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B8">
            <a:extLst>
              <a:ext uri="{FF2B5EF4-FFF2-40B4-BE49-F238E27FC236}">
                <a16:creationId xmlns:a16="http://schemas.microsoft.com/office/drawing/2014/main" id="{8D014069-D06F-43E4-A931-376583C806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6">
            <a:extLst>
              <a:ext uri="{FF2B5EF4-FFF2-40B4-BE49-F238E27FC236}">
                <a16:creationId xmlns:a16="http://schemas.microsoft.com/office/drawing/2014/main" id="{70851D9C-E557-4393-BF0D-32B3E027E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367" y="726017"/>
            <a:ext cx="8229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400" b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ĐÔ THỊ VIỆT HƯNG</a:t>
            </a:r>
          </a:p>
        </p:txBody>
      </p:sp>
      <p:pic>
        <p:nvPicPr>
          <p:cNvPr id="3078" name="Picture 7" descr="BAR_EL~1">
            <a:extLst>
              <a:ext uri="{FF2B5EF4-FFF2-40B4-BE49-F238E27FC236}">
                <a16:creationId xmlns:a16="http://schemas.microsoft.com/office/drawing/2014/main" id="{E66F4907-8848-4752-83D4-7DE9C90DA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011084" y="1392767"/>
            <a:ext cx="3886200" cy="57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4" descr="1018265obiutmb6vk">
            <a:extLst>
              <a:ext uri="{FF2B5EF4-FFF2-40B4-BE49-F238E27FC236}">
                <a16:creationId xmlns:a16="http://schemas.microsoft.com/office/drawing/2014/main" id="{51A72404-7046-4462-9EA5-E23EEC7FA3A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3400" y="3600451"/>
            <a:ext cx="762000" cy="2851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5" descr="1018265obiutmb6vk">
            <a:extLst>
              <a:ext uri="{FF2B5EF4-FFF2-40B4-BE49-F238E27FC236}">
                <a16:creationId xmlns:a16="http://schemas.microsoft.com/office/drawing/2014/main" id="{8FB916EF-83AF-4CBE-984D-7C3290B723D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477433" y="5039784"/>
            <a:ext cx="762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6" descr="Bauernbar">
            <a:extLst>
              <a:ext uri="{FF2B5EF4-FFF2-40B4-BE49-F238E27FC236}">
                <a16:creationId xmlns:a16="http://schemas.microsoft.com/office/drawing/2014/main" id="{B607346D-7C16-4B60-90EF-F11ED8C2C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784" y="3581400"/>
            <a:ext cx="4495800" cy="1236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WordArt 19">
            <a:extLst>
              <a:ext uri="{FF2B5EF4-FFF2-40B4-BE49-F238E27FC236}">
                <a16:creationId xmlns:a16="http://schemas.microsoft.com/office/drawing/2014/main" id="{6892B249-FC32-4381-9D61-FAC3C91F271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54968" y="4893733"/>
            <a:ext cx="5044017" cy="9842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E7D24B-C819-4E03-8B0C-4FBE30F8720E}"/>
              </a:ext>
            </a:extLst>
          </p:cNvPr>
          <p:cNvSpPr/>
          <p:nvPr/>
        </p:nvSpPr>
        <p:spPr>
          <a:xfrm>
            <a:off x="2209800" y="3109914"/>
            <a:ext cx="7715251" cy="2924175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GIẢNG ĐIỆN TỬ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5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KHỐI 3</a:t>
            </a:r>
          </a:p>
        </p:txBody>
      </p:sp>
      <p:pic>
        <p:nvPicPr>
          <p:cNvPr id="3084" name="Hình ảnh 3">
            <a:extLst>
              <a:ext uri="{FF2B5EF4-FFF2-40B4-BE49-F238E27FC236}">
                <a16:creationId xmlns:a16="http://schemas.microsoft.com/office/drawing/2014/main" id="{9131BB83-A5E9-43AA-969E-A15706DA7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184" y="524934"/>
            <a:ext cx="1310216" cy="1344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602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104803"/>
              </p:ext>
            </p:extLst>
          </p:nvPr>
        </p:nvGraphicFramePr>
        <p:xfrm>
          <a:off x="1676400" y="1722438"/>
          <a:ext cx="8915400" cy="3611563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Cạnh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3 cm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cm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10 cm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F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 vi hình vuông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7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 tích hình vuông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FF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0589" name="Group 109"/>
          <p:cNvGrpSpPr>
            <a:grpSpLocks/>
          </p:cNvGrpSpPr>
          <p:nvPr/>
        </p:nvGrpSpPr>
        <p:grpSpPr bwMode="auto">
          <a:xfrm>
            <a:off x="5815013" y="4248150"/>
            <a:ext cx="2362200" cy="600075"/>
            <a:chOff x="2703" y="3234"/>
            <a:chExt cx="1488" cy="378"/>
          </a:xfrm>
        </p:grpSpPr>
        <p:sp>
          <p:nvSpPr>
            <p:cNvPr id="13355" name="Text Box 33"/>
            <p:cNvSpPr txBox="1">
              <a:spLocks noChangeArrowheads="1"/>
            </p:cNvSpPr>
            <p:nvPr/>
          </p:nvSpPr>
          <p:spPr bwMode="auto">
            <a:xfrm>
              <a:off x="2703" y="3285"/>
              <a:ext cx="14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990000"/>
                  </a:solidFill>
                  <a:latin typeface="Times New Roman" pitchFamily="18" charset="0"/>
                </a:rPr>
                <a:t>5    5=25(cm</a:t>
              </a:r>
              <a:r>
                <a:rPr lang="en-US" sz="2800" b="1" baseline="30000">
                  <a:solidFill>
                    <a:srgbClr val="990000"/>
                  </a:solidFill>
                  <a:latin typeface="Times New Roman" pitchFamily="18" charset="0"/>
                </a:rPr>
                <a:t>2</a:t>
              </a:r>
              <a:r>
                <a:rPr lang="en-US" sz="2800" b="1">
                  <a:solidFill>
                    <a:srgbClr val="990000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3356" name="Text Box 101"/>
            <p:cNvSpPr txBox="1">
              <a:spLocks noChangeArrowheads="1"/>
            </p:cNvSpPr>
            <p:nvPr/>
          </p:nvSpPr>
          <p:spPr bwMode="auto">
            <a:xfrm>
              <a:off x="2871" y="3234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solidFill>
                    <a:srgbClr val="990000"/>
                  </a:solidFill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99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 </a:t>
              </a:r>
            </a:p>
            <a:p>
              <a:pPr eaLnBrk="1" hangingPunct="1"/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585" name="Group 105"/>
          <p:cNvGrpSpPr>
            <a:grpSpLocks/>
          </p:cNvGrpSpPr>
          <p:nvPr/>
        </p:nvGrpSpPr>
        <p:grpSpPr bwMode="auto">
          <a:xfrm>
            <a:off x="3810000" y="2981324"/>
            <a:ext cx="2057400" cy="609600"/>
            <a:chOff x="1440" y="2400"/>
            <a:chExt cx="1296" cy="384"/>
          </a:xfrm>
        </p:grpSpPr>
        <p:sp>
          <p:nvSpPr>
            <p:cNvPr id="13353" name="Rectangle 98"/>
            <p:cNvSpPr>
              <a:spLocks noChangeArrowheads="1"/>
            </p:cNvSpPr>
            <p:nvPr/>
          </p:nvSpPr>
          <p:spPr bwMode="auto">
            <a:xfrm>
              <a:off x="1440" y="2457"/>
              <a:ext cx="129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sz="2800" b="1" dirty="0">
                  <a:latin typeface="Times New Roman" pitchFamily="18" charset="0"/>
                </a:rPr>
                <a:t>3   4=12(cm)</a:t>
              </a:r>
            </a:p>
          </p:txBody>
        </p:sp>
        <p:sp>
          <p:nvSpPr>
            <p:cNvPr id="13354" name="Text Box 102"/>
            <p:cNvSpPr txBox="1">
              <a:spLocks noChangeArrowheads="1"/>
            </p:cNvSpPr>
            <p:nvPr/>
          </p:nvSpPr>
          <p:spPr bwMode="auto">
            <a:xfrm>
              <a:off x="1584" y="2400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99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 </a:t>
              </a:r>
            </a:p>
            <a:p>
              <a:pPr eaLnBrk="1" hangingPunct="1"/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584" name="Group 104"/>
          <p:cNvGrpSpPr>
            <a:grpSpLocks/>
          </p:cNvGrpSpPr>
          <p:nvPr/>
        </p:nvGrpSpPr>
        <p:grpSpPr bwMode="auto">
          <a:xfrm>
            <a:off x="3738563" y="4200525"/>
            <a:ext cx="2089150" cy="595313"/>
            <a:chOff x="1395" y="3168"/>
            <a:chExt cx="1316" cy="375"/>
          </a:xfrm>
        </p:grpSpPr>
        <p:sp>
          <p:nvSpPr>
            <p:cNvPr id="13351" name="Rectangle 100"/>
            <p:cNvSpPr>
              <a:spLocks noChangeArrowheads="1"/>
            </p:cNvSpPr>
            <p:nvPr/>
          </p:nvSpPr>
          <p:spPr bwMode="auto">
            <a:xfrm>
              <a:off x="1395" y="3216"/>
              <a:ext cx="13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itchFamily="18" charset="0"/>
                </a:rPr>
                <a:t>3   3= 9(cm</a:t>
              </a:r>
              <a:r>
                <a:rPr lang="en-US" sz="2800" b="1" baseline="30000">
                  <a:latin typeface="Times New Roman" pitchFamily="18" charset="0"/>
                </a:rPr>
                <a:t>2</a:t>
              </a:r>
              <a:r>
                <a:rPr lang="en-US" sz="2800" b="1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3352" name="Text Box 103"/>
            <p:cNvSpPr txBox="1">
              <a:spLocks noChangeArrowheads="1"/>
            </p:cNvSpPr>
            <p:nvPr/>
          </p:nvSpPr>
          <p:spPr bwMode="auto">
            <a:xfrm>
              <a:off x="1536" y="316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99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 </a:t>
              </a:r>
            </a:p>
            <a:p>
              <a:pPr eaLnBrk="1" hangingPunct="1"/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587" name="Group 107"/>
          <p:cNvGrpSpPr>
            <a:grpSpLocks/>
          </p:cNvGrpSpPr>
          <p:nvPr/>
        </p:nvGrpSpPr>
        <p:grpSpPr bwMode="auto">
          <a:xfrm>
            <a:off x="5905500" y="3014662"/>
            <a:ext cx="2171700" cy="595312"/>
            <a:chOff x="2760" y="2448"/>
            <a:chExt cx="1368" cy="375"/>
          </a:xfrm>
        </p:grpSpPr>
        <p:sp>
          <p:nvSpPr>
            <p:cNvPr id="13349" name="Text Box 32"/>
            <p:cNvSpPr txBox="1">
              <a:spLocks noChangeArrowheads="1"/>
            </p:cNvSpPr>
            <p:nvPr/>
          </p:nvSpPr>
          <p:spPr bwMode="auto">
            <a:xfrm>
              <a:off x="2760" y="2496"/>
              <a:ext cx="13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990000"/>
                  </a:solidFill>
                  <a:latin typeface="Times New Roman" pitchFamily="18" charset="0"/>
                </a:rPr>
                <a:t>5   4= 20(cm)</a:t>
              </a:r>
            </a:p>
          </p:txBody>
        </p:sp>
        <p:sp>
          <p:nvSpPr>
            <p:cNvPr id="13350" name="Text Box 106"/>
            <p:cNvSpPr txBox="1">
              <a:spLocks noChangeArrowheads="1"/>
            </p:cNvSpPr>
            <p:nvPr/>
          </p:nvSpPr>
          <p:spPr bwMode="auto">
            <a:xfrm>
              <a:off x="2892" y="244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solidFill>
                    <a:srgbClr val="990000"/>
                  </a:solidFill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99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 </a:t>
              </a:r>
            </a:p>
            <a:p>
              <a:pPr eaLnBrk="1" hangingPunct="1"/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591" name="Group 111"/>
          <p:cNvGrpSpPr>
            <a:grpSpLocks/>
          </p:cNvGrpSpPr>
          <p:nvPr/>
        </p:nvGrpSpPr>
        <p:grpSpPr bwMode="auto">
          <a:xfrm>
            <a:off x="8005763" y="3038475"/>
            <a:ext cx="2590800" cy="595313"/>
            <a:chOff x="4128" y="2400"/>
            <a:chExt cx="1632" cy="375"/>
          </a:xfrm>
        </p:grpSpPr>
        <p:sp>
          <p:nvSpPr>
            <p:cNvPr id="13347" name="Text Box 34"/>
            <p:cNvSpPr txBox="1">
              <a:spLocks noChangeArrowheads="1"/>
            </p:cNvSpPr>
            <p:nvPr/>
          </p:nvSpPr>
          <p:spPr bwMode="auto">
            <a:xfrm>
              <a:off x="4128" y="2448"/>
              <a:ext cx="163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990000"/>
                  </a:solidFill>
                  <a:latin typeface="Times New Roman" pitchFamily="18" charset="0"/>
                </a:rPr>
                <a:t>10    4 = 40(cm)</a:t>
              </a:r>
            </a:p>
          </p:txBody>
        </p:sp>
        <p:sp>
          <p:nvSpPr>
            <p:cNvPr id="13348" name="Text Box 110"/>
            <p:cNvSpPr txBox="1">
              <a:spLocks noChangeArrowheads="1"/>
            </p:cNvSpPr>
            <p:nvPr/>
          </p:nvSpPr>
          <p:spPr bwMode="auto">
            <a:xfrm>
              <a:off x="4416" y="2400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solidFill>
                    <a:srgbClr val="990000"/>
                  </a:solidFill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99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 </a:t>
              </a:r>
            </a:p>
            <a:p>
              <a:pPr eaLnBrk="1" hangingPunct="1"/>
              <a:endParaRPr lang="en-US" sz="2800" b="1">
                <a:latin typeface="Times New Roman" pitchFamily="18" charset="0"/>
              </a:endParaRPr>
            </a:p>
          </p:txBody>
        </p:sp>
      </p:grpSp>
      <p:grpSp>
        <p:nvGrpSpPr>
          <p:cNvPr id="20593" name="Group 113"/>
          <p:cNvGrpSpPr>
            <a:grpSpLocks/>
          </p:cNvGrpSpPr>
          <p:nvPr/>
        </p:nvGrpSpPr>
        <p:grpSpPr bwMode="auto">
          <a:xfrm>
            <a:off x="7924801" y="4276725"/>
            <a:ext cx="3121025" cy="595313"/>
            <a:chOff x="4032" y="3216"/>
            <a:chExt cx="1966" cy="375"/>
          </a:xfrm>
        </p:grpSpPr>
        <p:sp>
          <p:nvSpPr>
            <p:cNvPr id="13345" name="Text Box 35"/>
            <p:cNvSpPr txBox="1">
              <a:spLocks noChangeArrowheads="1"/>
            </p:cNvSpPr>
            <p:nvPr/>
          </p:nvSpPr>
          <p:spPr bwMode="auto">
            <a:xfrm>
              <a:off x="4032" y="3264"/>
              <a:ext cx="196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990000"/>
                  </a:solidFill>
                  <a:latin typeface="Times New Roman" pitchFamily="18" charset="0"/>
                </a:rPr>
                <a:t>10   10=100(cm</a:t>
              </a:r>
              <a:r>
                <a:rPr lang="en-US" sz="2800" b="1" baseline="30000">
                  <a:solidFill>
                    <a:srgbClr val="990000"/>
                  </a:solidFill>
                  <a:latin typeface="Times New Roman" pitchFamily="18" charset="0"/>
                </a:rPr>
                <a:t>2</a:t>
              </a:r>
              <a:r>
                <a:rPr lang="en-US" sz="2800" b="1">
                  <a:solidFill>
                    <a:srgbClr val="990000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3346" name="Text Box 112"/>
            <p:cNvSpPr txBox="1">
              <a:spLocks noChangeArrowheads="1"/>
            </p:cNvSpPr>
            <p:nvPr/>
          </p:nvSpPr>
          <p:spPr bwMode="auto">
            <a:xfrm>
              <a:off x="4272" y="3216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solidFill>
                    <a:srgbClr val="990000"/>
                  </a:solidFill>
                  <a:latin typeface="VNtimes New Roman" pitchFamily="34" charset="0"/>
                  <a:sym typeface="Symbol" pitchFamily="18" charset="2"/>
                </a:rPr>
                <a:t></a:t>
              </a:r>
              <a:r>
                <a:rPr lang="en-US" sz="3200" b="1">
                  <a:solidFill>
                    <a:srgbClr val="000099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solidFill>
                    <a:srgbClr val="000000"/>
                  </a:solidFill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3200" b="1">
                  <a:latin typeface="VNtimes New Roman" pitchFamily="34" charset="0"/>
                  <a:sym typeface="Symbol" pitchFamily="18" charset="2"/>
                </a:rPr>
                <a:t> </a:t>
              </a:r>
              <a:r>
                <a:rPr lang="en-US" sz="2800" b="1">
                  <a:latin typeface="VNtimes New Roman" pitchFamily="34" charset="0"/>
                  <a:sym typeface="Symbol" pitchFamily="18" charset="2"/>
                </a:rPr>
                <a:t>   </a:t>
              </a:r>
            </a:p>
            <a:p>
              <a:pPr eaLnBrk="1" hangingPunct="1"/>
              <a:endParaRPr lang="en-US" sz="2800" b="1">
                <a:latin typeface="Times New Roman" pitchFamily="18" charset="0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1524000" y="430938"/>
            <a:ext cx="9144000" cy="559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):</a:t>
            </a:r>
          </a:p>
        </p:txBody>
      </p:sp>
      <p:grpSp>
        <p:nvGrpSpPr>
          <p:cNvPr id="22" name="Group 78"/>
          <p:cNvGrpSpPr>
            <a:grpSpLocks/>
          </p:cNvGrpSpPr>
          <p:nvPr/>
        </p:nvGrpSpPr>
        <p:grpSpPr bwMode="auto">
          <a:xfrm>
            <a:off x="6786563" y="5138737"/>
            <a:ext cx="3352800" cy="1828800"/>
            <a:chOff x="3264" y="3024"/>
            <a:chExt cx="2112" cy="1152"/>
          </a:xfrm>
        </p:grpSpPr>
        <p:sp>
          <p:nvSpPr>
            <p:cNvPr id="23" name="AutoShape 76"/>
            <p:cNvSpPr>
              <a:spLocks noChangeArrowheads="1"/>
            </p:cNvSpPr>
            <p:nvPr/>
          </p:nvSpPr>
          <p:spPr bwMode="auto">
            <a:xfrm>
              <a:off x="3264" y="3024"/>
              <a:ext cx="2112" cy="1152"/>
            </a:xfrm>
            <a:prstGeom prst="cloudCallout">
              <a:avLst>
                <a:gd name="adj1" fmla="val -66542"/>
                <a:gd name="adj2" fmla="val -26903"/>
              </a:avLst>
            </a:prstGeom>
            <a:solidFill>
              <a:srgbClr val="FFFF99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anose="02020603050405020304" pitchFamily="18" charset="0"/>
              </a:endParaRPr>
            </a:p>
          </p:txBody>
        </p:sp>
        <p:sp>
          <p:nvSpPr>
            <p:cNvPr id="25" name="Text Box 77"/>
            <p:cNvSpPr txBox="1">
              <a:spLocks noChangeArrowheads="1"/>
            </p:cNvSpPr>
            <p:nvPr/>
          </p:nvSpPr>
          <p:spPr bwMode="auto">
            <a:xfrm>
              <a:off x="3468" y="3179"/>
              <a:ext cx="1728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9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3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9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5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1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400" dirty="0" err="1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Nêu</a:t>
              </a:r>
              <a:r>
                <a:rPr lang="en-US" altLang="en-US" sz="2400" dirty="0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quy</a:t>
              </a:r>
              <a:r>
                <a:rPr lang="en-US" altLang="en-US" sz="2400" dirty="0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tắc</a:t>
              </a:r>
              <a:r>
                <a:rPr lang="en-US" altLang="en-US" sz="2400" dirty="0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altLang="en-US" sz="2400" dirty="0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</a:t>
              </a:r>
              <a:r>
                <a:rPr lang="en-US" altLang="en-US" sz="2400" dirty="0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vi </a:t>
              </a:r>
              <a:r>
                <a:rPr lang="en-US" altLang="en-US" sz="2400" dirty="0" err="1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altLang="en-US" sz="2400" dirty="0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diện</a:t>
              </a:r>
              <a:r>
                <a:rPr lang="en-US" altLang="en-US" sz="2400" dirty="0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altLang="en-US" sz="2400" dirty="0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2400" dirty="0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vuông</a:t>
              </a:r>
              <a:r>
                <a:rPr lang="en-US" altLang="en-US" sz="2400" dirty="0">
                  <a:solidFill>
                    <a:srgbClr val="99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?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980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5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5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Hình nền powerpoint chuyên nghiệp - Animation Effects Template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709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24000" y="152400"/>
            <a:ext cx="9144000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510" y="1"/>
            <a:ext cx="9342177" cy="1470025"/>
          </a:xfrm>
        </p:spPr>
        <p:txBody>
          <a:bodyPr>
            <a:noAutofit/>
          </a:bodyPr>
          <a:lstStyle/>
          <a:p>
            <a:pPr algn="l"/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Một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tờ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giấy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hình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vuông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cạnh</a:t>
            </a:r>
            <a:r>
              <a:rPr lang="en-US" sz="3200" b="1" i="1" dirty="0">
                <a:latin typeface="Times New Roman" pitchFamily="18" charset="0"/>
              </a:rPr>
              <a:t> 80 mm. </a:t>
            </a:r>
            <a:r>
              <a:rPr lang="en-US" sz="3200" b="1" i="1" dirty="0" err="1">
                <a:latin typeface="Times New Roman" pitchFamily="18" charset="0"/>
              </a:rPr>
              <a:t>Hỏi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diện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tích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tờ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giấy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đó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là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bao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nhiêu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xăng</a:t>
            </a:r>
            <a:r>
              <a:rPr lang="en-US" sz="3200" b="1" i="1" dirty="0">
                <a:latin typeface="Times New Roman" pitchFamily="18" charset="0"/>
              </a:rPr>
              <a:t> - </a:t>
            </a:r>
            <a:r>
              <a:rPr lang="en-US" sz="3200" b="1" i="1" dirty="0" err="1">
                <a:latin typeface="Times New Roman" pitchFamily="18" charset="0"/>
              </a:rPr>
              <a:t>ti</a:t>
            </a:r>
            <a:r>
              <a:rPr lang="en-US" sz="3200" b="1" i="1" dirty="0">
                <a:latin typeface="Times New Roman" pitchFamily="18" charset="0"/>
              </a:rPr>
              <a:t> - </a:t>
            </a:r>
            <a:r>
              <a:rPr lang="en-US" sz="3200" b="1" i="1" dirty="0" err="1">
                <a:latin typeface="Times New Roman" pitchFamily="18" charset="0"/>
              </a:rPr>
              <a:t>mét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vuông</a:t>
            </a:r>
            <a:r>
              <a:rPr lang="en-US" sz="3200" b="1" i="1" dirty="0">
                <a:latin typeface="Times New Roman" pitchFamily="18" charset="0"/>
              </a:rPr>
              <a:t>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21"/>
          <p:cNvSpPr>
            <a:spLocks noChangeShapeType="1"/>
          </p:cNvSpPr>
          <p:nvPr/>
        </p:nvSpPr>
        <p:spPr bwMode="auto">
          <a:xfrm flipV="1">
            <a:off x="6858001" y="723900"/>
            <a:ext cx="2107477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 flipV="1">
            <a:off x="9867900" y="723900"/>
            <a:ext cx="723900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 flipV="1">
            <a:off x="1600200" y="1219200"/>
            <a:ext cx="696036" cy="0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8" name="Rectangle 12"/>
          <p:cNvSpPr txBox="1">
            <a:spLocks noChangeArrowheads="1"/>
          </p:cNvSpPr>
          <p:nvPr/>
        </p:nvSpPr>
        <p:spPr>
          <a:xfrm>
            <a:off x="1524000" y="1752600"/>
            <a:ext cx="54102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8288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Tóm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tắt</a:t>
            </a:r>
            <a:endParaRPr lang="en-US" b="1" dirty="0">
              <a:solidFill>
                <a:srgbClr val="FF0000"/>
              </a:solidFill>
              <a:latin typeface="Times New Roman" pitchFamily="18" charset="0"/>
            </a:endParaRPr>
          </a:p>
          <a:p>
            <a:pPr indent="-18288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en-US" b="1" i="1" dirty="0" err="1">
                <a:solidFill>
                  <a:srgbClr val="000099"/>
                </a:solidFill>
                <a:latin typeface="Times New Roman" pitchFamily="18" charset="0"/>
              </a:rPr>
              <a:t>Cạnh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99"/>
                </a:solidFill>
                <a:latin typeface="Times New Roman" pitchFamily="18" charset="0"/>
              </a:rPr>
              <a:t>hình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99"/>
                </a:solidFill>
                <a:latin typeface="Times New Roman" pitchFamily="18" charset="0"/>
              </a:rPr>
              <a:t>vuông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</a:rPr>
              <a:t>:    80 mm</a:t>
            </a:r>
          </a:p>
          <a:p>
            <a:pPr indent="-182880" algn="ctr"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</a:rPr>
              <a:t>             </a:t>
            </a:r>
            <a:r>
              <a:rPr lang="en-US" b="1" i="1" dirty="0" err="1">
                <a:solidFill>
                  <a:srgbClr val="000099"/>
                </a:solidFill>
                <a:latin typeface="Times New Roman" pitchFamily="18" charset="0"/>
              </a:rPr>
              <a:t>Diện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b="1" i="1" dirty="0" err="1">
                <a:solidFill>
                  <a:srgbClr val="000099"/>
                </a:solidFill>
                <a:latin typeface="Times New Roman" pitchFamily="18" charset="0"/>
              </a:rPr>
              <a:t>tích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</a:rPr>
              <a:t>: … cm</a:t>
            </a:r>
            <a:r>
              <a:rPr lang="en-US" b="1" i="1" baseline="30000" dirty="0">
                <a:solidFill>
                  <a:srgbClr val="000099"/>
                </a:solidFill>
                <a:latin typeface="Times New Roman" pitchFamily="18" charset="0"/>
              </a:rPr>
              <a:t>2</a:t>
            </a:r>
            <a:r>
              <a:rPr lang="en-US" b="1" i="1" dirty="0">
                <a:solidFill>
                  <a:srgbClr val="000099"/>
                </a:solidFill>
                <a:latin typeface="Times New Roman" pitchFamily="18" charset="0"/>
              </a:rPr>
              <a:t> ?</a:t>
            </a:r>
          </a:p>
          <a:p>
            <a:pPr indent="-182880" algn="ctr">
              <a:buClr>
                <a:schemeClr val="accent6">
                  <a:lumMod val="75000"/>
                </a:schemeClr>
              </a:buClr>
              <a:buNone/>
              <a:defRPr/>
            </a:pPr>
            <a:endParaRPr lang="en-US" i="1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4819650" y="3581400"/>
            <a:ext cx="5410200" cy="3048000"/>
          </a:xfrm>
          <a:prstGeom prst="flowChartAlternateProcess">
            <a:avLst/>
          </a:prstGeom>
          <a:solidFill>
            <a:srgbClr val="FFFFFF"/>
          </a:solidFill>
          <a:ln w="28575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/>
            <a:endParaRPr lang="en-US" sz="2800" b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marL="342900" indent="-342900" algn="ctr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 algn="ctr"/>
            <a:r>
              <a:rPr lang="en-US" sz="32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Đổi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80mm = 8cm</a:t>
            </a:r>
          </a:p>
          <a:p>
            <a:pPr marL="342900" indent="-342900" algn="ctr"/>
            <a:r>
              <a:rPr lang="en-US" sz="32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Diện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tích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tờ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giấy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đó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là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:</a:t>
            </a:r>
          </a:p>
          <a:p>
            <a:pPr marL="342900" indent="-342900" algn="ctr"/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   8  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x 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 8  =  64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(cm </a:t>
            </a:r>
            <a:r>
              <a:rPr lang="en-US" sz="3200" b="1" i="1" baseline="30000" dirty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2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 )</a:t>
            </a:r>
          </a:p>
          <a:p>
            <a:pPr marL="342900" indent="-342900" algn="ctr"/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             </a:t>
            </a:r>
            <a:r>
              <a:rPr lang="en-US" sz="32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Đáp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số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: 64 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cm </a:t>
            </a:r>
            <a:r>
              <a:rPr lang="en-US" sz="3200" b="1" i="1" baseline="30000" dirty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2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VNI-Times" pitchFamily="2" charset="0"/>
              </a:rPr>
              <a:t> 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pPr marL="342900" indent="-342900" algn="ctr">
              <a:buFontTx/>
              <a:buChar char="•"/>
            </a:pPr>
            <a:endParaRPr lang="en-US" sz="3200" b="1" i="1" dirty="0">
              <a:solidFill>
                <a:schemeClr val="accent1">
                  <a:lumMod val="75000"/>
                </a:schemeClr>
              </a:solidFill>
              <a:latin typeface="VNI-Times" pitchFamily="2" charset="0"/>
            </a:endParaRPr>
          </a:p>
          <a:p>
            <a:pPr marL="342900" indent="-342900" algn="ctr"/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6276902" y="1208809"/>
            <a:ext cx="3476698" cy="10391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031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 build="p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97E53F9-4200-49BF-A93F-0C2D1AD2AF51}"/>
              </a:ext>
            </a:extLst>
          </p:cNvPr>
          <p:cNvSpPr/>
          <p:nvPr/>
        </p:nvSpPr>
        <p:spPr>
          <a:xfrm>
            <a:off x="1384199" y="3263962"/>
            <a:ext cx="3175940" cy="494842"/>
          </a:xfrm>
          <a:custGeom>
            <a:avLst/>
            <a:gdLst>
              <a:gd name="connsiteX0" fmla="*/ 244497 w 3334994"/>
              <a:gd name="connsiteY0" fmla="*/ 389745 h 662406"/>
              <a:gd name="connsiteX1" fmla="*/ 214517 w 3334994"/>
              <a:gd name="connsiteY1" fmla="*/ 74951 h 662406"/>
              <a:gd name="connsiteX2" fmla="*/ 214517 w 3334994"/>
              <a:gd name="connsiteY2" fmla="*/ 74951 h 662406"/>
              <a:gd name="connsiteX3" fmla="*/ 334438 w 3334994"/>
              <a:gd name="connsiteY3" fmla="*/ 0 h 662406"/>
              <a:gd name="connsiteX4" fmla="*/ 3047658 w 3334994"/>
              <a:gd name="connsiteY4" fmla="*/ 44971 h 662406"/>
              <a:gd name="connsiteX5" fmla="*/ 2942727 w 3334994"/>
              <a:gd name="connsiteY5" fmla="*/ 509666 h 662406"/>
              <a:gd name="connsiteX6" fmla="*/ 274478 w 3334994"/>
              <a:gd name="connsiteY6" fmla="*/ 659568 h 662406"/>
              <a:gd name="connsiteX7" fmla="*/ 244497 w 3334994"/>
              <a:gd name="connsiteY7" fmla="*/ 389745 h 662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34994" h="662406">
                <a:moveTo>
                  <a:pt x="244497" y="389745"/>
                </a:moveTo>
                <a:lnTo>
                  <a:pt x="214517" y="74951"/>
                </a:lnTo>
                <a:lnTo>
                  <a:pt x="214517" y="74951"/>
                </a:lnTo>
                <a:lnTo>
                  <a:pt x="334438" y="0"/>
                </a:lnTo>
                <a:lnTo>
                  <a:pt x="3047658" y="44971"/>
                </a:lnTo>
                <a:cubicBezTo>
                  <a:pt x="3482373" y="129915"/>
                  <a:pt x="3404924" y="407233"/>
                  <a:pt x="2942727" y="509666"/>
                </a:cubicBezTo>
                <a:cubicBezTo>
                  <a:pt x="2480530" y="612099"/>
                  <a:pt x="729180" y="677056"/>
                  <a:pt x="274478" y="659568"/>
                </a:cubicBezTo>
                <a:cubicBezTo>
                  <a:pt x="-180224" y="642080"/>
                  <a:pt x="17146" y="523407"/>
                  <a:pt x="244497" y="389745"/>
                </a:cubicBezTo>
                <a:close/>
              </a:path>
            </a:pathLst>
          </a:cu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719546D9-1E25-4355-A826-DB1335615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8939" y="252118"/>
            <a:ext cx="887042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7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en-US" sz="2700" b="1" u="sng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altLang="en-US" sz="27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3/ 154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 </a:t>
            </a:r>
            <a:r>
              <a:rPr lang="en-US" altLang="en-U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vuông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chu vi 20 cm. </a:t>
            </a:r>
          </a:p>
          <a:p>
            <a:pPr algn="just" eaLnBrk="1" hangingPunct="1"/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en-U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diện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vuông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7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</a:t>
            </a:r>
            <a:r>
              <a:rPr lang="en-US" altLang="en-US" sz="2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1267" name="Line 4">
            <a:extLst>
              <a:ext uri="{FF2B5EF4-FFF2-40B4-BE49-F238E27FC236}">
                <a16:creationId xmlns:a16="http://schemas.microsoft.com/office/drawing/2014/main" id="{C9E8769F-7E77-4BE9-8166-05ACF1D6D3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85761" y="1137322"/>
            <a:ext cx="4837094" cy="3812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68" name="Line 6">
            <a:extLst>
              <a:ext uri="{FF2B5EF4-FFF2-40B4-BE49-F238E27FC236}">
                <a16:creationId xmlns:a16="http://schemas.microsoft.com/office/drawing/2014/main" id="{6888E540-2C8B-4B19-97C4-B80F4CAC01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0140" y="721290"/>
            <a:ext cx="4788727" cy="323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69" name="Text Box 8">
            <a:extLst>
              <a:ext uri="{FF2B5EF4-FFF2-40B4-BE49-F238E27FC236}">
                <a16:creationId xmlns:a16="http://schemas.microsoft.com/office/drawing/2014/main" id="{06BF891A-1327-406C-B916-97389607D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447" y="1248149"/>
            <a:ext cx="19747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u="sng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Tóm</a:t>
            </a:r>
            <a:r>
              <a:rPr lang="en-US" altLang="en-US" sz="2400" b="1" u="sng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u="sng" dirty="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tắt</a:t>
            </a:r>
            <a:endParaRPr lang="en-US" altLang="en-US" sz="2400" b="1" u="sng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70" name="Text Box 9">
            <a:extLst>
              <a:ext uri="{FF2B5EF4-FFF2-40B4-BE49-F238E27FC236}">
                <a16:creationId xmlns:a16="http://schemas.microsoft.com/office/drawing/2014/main" id="{05AB9F8F-5A88-44A8-B3E9-7F1038E85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8884" y="2071523"/>
            <a:ext cx="3423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Diện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: …  cm</a:t>
            </a:r>
            <a:r>
              <a:rPr lang="en-US" altLang="en-US" sz="24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545F38-ABD0-414F-9CF2-D99648CDFB6D}"/>
              </a:ext>
            </a:extLst>
          </p:cNvPr>
          <p:cNvSpPr/>
          <p:nvPr/>
        </p:nvSpPr>
        <p:spPr>
          <a:xfrm>
            <a:off x="4895022" y="1665641"/>
            <a:ext cx="33653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 vi  :       20cm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AB72D95-00BB-4F3F-BF5B-00AA5850F487}"/>
              </a:ext>
            </a:extLst>
          </p:cNvPr>
          <p:cNvSpPr/>
          <p:nvPr/>
        </p:nvSpPr>
        <p:spPr>
          <a:xfrm>
            <a:off x="7156213" y="4042909"/>
            <a:ext cx="427220" cy="376361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560A9F-0333-4A82-AD4E-295F21098E50}"/>
              </a:ext>
            </a:extLst>
          </p:cNvPr>
          <p:cNvSpPr/>
          <p:nvPr/>
        </p:nvSpPr>
        <p:spPr>
          <a:xfrm>
            <a:off x="6521836" y="5082374"/>
            <a:ext cx="3707117" cy="8470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SzPts val="200"/>
            </a:pPr>
            <a:r>
              <a:rPr lang="en-US" sz="2400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Bước</a:t>
            </a:r>
            <a:r>
              <a:rPr lang="en-US" sz="24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2400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4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cạnh</a:t>
            </a:r>
            <a:r>
              <a:rPr lang="en-US" sz="24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vuông</a:t>
            </a:r>
            <a:r>
              <a:rPr lang="en-US" sz="24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400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phép</a:t>
            </a:r>
            <a:r>
              <a:rPr lang="en-US" sz="24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chia)</a:t>
            </a:r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593FCC04-FAB7-4613-B68C-75B7993C4A20}"/>
              </a:ext>
            </a:extLst>
          </p:cNvPr>
          <p:cNvSpPr/>
          <p:nvPr/>
        </p:nvSpPr>
        <p:spPr>
          <a:xfrm>
            <a:off x="6080895" y="5161202"/>
            <a:ext cx="341961" cy="248948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A3F805-6AC9-4F5B-B70B-C1CC484919BE}"/>
              </a:ext>
            </a:extLst>
          </p:cNvPr>
          <p:cNvSpPr/>
          <p:nvPr/>
        </p:nvSpPr>
        <p:spPr>
          <a:xfrm>
            <a:off x="7603411" y="3602943"/>
            <a:ext cx="2911702" cy="127785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SzPts val="200"/>
            </a:pPr>
            <a:r>
              <a:rPr lang="en-US" sz="24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Bước</a:t>
            </a: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 </a:t>
            </a:r>
            <a:r>
              <a:rPr lang="en-US" sz="24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diện</a:t>
            </a: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vuông</a:t>
            </a: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24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phép</a:t>
            </a: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2400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121098-0D54-4FE7-8E39-8D9B20A85E78}"/>
              </a:ext>
            </a:extLst>
          </p:cNvPr>
          <p:cNvSpPr/>
          <p:nvPr/>
        </p:nvSpPr>
        <p:spPr>
          <a:xfrm>
            <a:off x="3325141" y="5061017"/>
            <a:ext cx="95891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Cạnh</a:t>
            </a:r>
            <a:endParaRPr lang="en-US" sz="2700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1DB5D4-3809-4E96-A8D4-46584803220B}"/>
              </a:ext>
            </a:extLst>
          </p:cNvPr>
          <p:cNvSpPr/>
          <p:nvPr/>
        </p:nvSpPr>
        <p:spPr>
          <a:xfrm>
            <a:off x="4133714" y="5043304"/>
            <a:ext cx="202811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en-US" sz="2700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Chu vi </a:t>
            </a:r>
            <a:r>
              <a:rPr lang="en-US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6E6FB18-C7F5-4B7E-BDED-9A94C4451BBE}"/>
              </a:ext>
            </a:extLst>
          </p:cNvPr>
          <p:cNvSpPr/>
          <p:nvPr/>
        </p:nvSpPr>
        <p:spPr>
          <a:xfrm>
            <a:off x="1524000" y="3974718"/>
            <a:ext cx="1527982" cy="5078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sz="27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Diện</a:t>
            </a:r>
            <a:r>
              <a:rPr lang="en-US" sz="27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tích</a:t>
            </a:r>
            <a:endParaRPr lang="en-US" sz="27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6A03B4-B94F-4919-B53B-79B0770FD5B3}"/>
              </a:ext>
            </a:extLst>
          </p:cNvPr>
          <p:cNvSpPr/>
          <p:nvPr/>
        </p:nvSpPr>
        <p:spPr>
          <a:xfrm>
            <a:off x="3038261" y="3970209"/>
            <a:ext cx="415690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en-US" sz="2700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Cạnh</a:t>
            </a:r>
            <a:r>
              <a:rPr lang="en-US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</a:t>
            </a:r>
            <a:r>
              <a:rPr lang="en-US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chính</a:t>
            </a:r>
            <a:r>
              <a:rPr lang="en-US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nó</a:t>
            </a:r>
            <a:endParaRPr lang="en-US" sz="27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422D3C66-FCCA-4968-9943-B948C8869469}"/>
              </a:ext>
            </a:extLst>
          </p:cNvPr>
          <p:cNvSpPr/>
          <p:nvPr/>
        </p:nvSpPr>
        <p:spPr>
          <a:xfrm rot="16200000">
            <a:off x="3734995" y="4092328"/>
            <a:ext cx="124802" cy="78173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7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2573B5-DC54-4E93-A055-3AE0B0494CFB}"/>
              </a:ext>
            </a:extLst>
          </p:cNvPr>
          <p:cNvSpPr/>
          <p:nvPr/>
        </p:nvSpPr>
        <p:spPr>
          <a:xfrm>
            <a:off x="1758464" y="3202805"/>
            <a:ext cx="262566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7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Sơ</a:t>
            </a:r>
            <a:r>
              <a:rPr lang="en-US" sz="27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đồ</a:t>
            </a:r>
            <a:r>
              <a:rPr lang="en-US" sz="27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tư</a:t>
            </a:r>
            <a:r>
              <a:rPr lang="en-US" sz="27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duy</a:t>
            </a:r>
            <a:endParaRPr lang="en-US" sz="27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C8706F1-692C-4FB8-85EA-1B04440A6C71}"/>
              </a:ext>
            </a:extLst>
          </p:cNvPr>
          <p:cNvSpPr/>
          <p:nvPr/>
        </p:nvSpPr>
        <p:spPr>
          <a:xfrm>
            <a:off x="3648196" y="4505017"/>
            <a:ext cx="34817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3042836-A127-49DC-85BE-8B455136C11B}"/>
              </a:ext>
            </a:extLst>
          </p:cNvPr>
          <p:cNvSpPr/>
          <p:nvPr/>
        </p:nvSpPr>
        <p:spPr>
          <a:xfrm>
            <a:off x="4757989" y="5433341"/>
            <a:ext cx="56297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564836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1267" grpId="0" animBg="1"/>
      <p:bldP spid="11268" grpId="0" animBg="1"/>
      <p:bldP spid="11269" grpId="0"/>
      <p:bldP spid="11270" grpId="0"/>
      <p:bldP spid="2" grpId="0"/>
      <p:bldP spid="7" grpId="0" animBg="1"/>
      <p:bldP spid="8" grpId="0" animBg="1"/>
      <p:bldP spid="22" grpId="0" animBg="1"/>
      <p:bldP spid="9" grpId="0" animBg="1"/>
      <p:bldP spid="10" grpId="0"/>
      <p:bldP spid="12" grpId="0"/>
      <p:bldP spid="14" grpId="0" animBg="1"/>
      <p:bldP spid="15" grpId="0"/>
      <p:bldP spid="16" grpId="0" animBg="1"/>
      <p:bldP spid="17" grpId="0"/>
      <p:bldP spid="18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58963" y="282575"/>
            <a:ext cx="83978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</a:rPr>
              <a:t>    </a:t>
            </a:r>
            <a:r>
              <a:rPr lang="en-US" altLang="en-US" b="1" u="sng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altLang="en-US" b="1" u="sng" dirty="0">
                <a:solidFill>
                  <a:srgbClr val="0000FF"/>
                </a:solidFill>
                <a:latin typeface="Times New Roman" pitchFamily="18" charset="0"/>
              </a:rPr>
              <a:t> 3</a:t>
            </a:r>
            <a:r>
              <a:rPr lang="en-US" altLang="en-US" sz="2800" b="1" dirty="0">
                <a:latin typeface="Times New Roman" pitchFamily="18" charset="0"/>
              </a:rPr>
              <a:t> :  </a:t>
            </a:r>
            <a:r>
              <a:rPr lang="en-US" altLang="en-US" b="1" dirty="0" err="1">
                <a:latin typeface="Times New Roman" pitchFamily="18" charset="0"/>
              </a:rPr>
              <a:t>Một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hình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vuông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có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chu</a:t>
            </a:r>
            <a:r>
              <a:rPr lang="en-US" altLang="en-US" b="1" dirty="0">
                <a:latin typeface="Times New Roman" pitchFamily="18" charset="0"/>
              </a:rPr>
              <a:t> vi 20 cm. </a:t>
            </a:r>
          </a:p>
          <a:p>
            <a:pPr algn="just" eaLnBrk="1" hangingPunct="1"/>
            <a:r>
              <a:rPr lang="en-US" altLang="en-US" b="1" dirty="0">
                <a:latin typeface="Times New Roman" pitchFamily="18" charset="0"/>
              </a:rPr>
              <a:t>	       </a:t>
            </a:r>
            <a:r>
              <a:rPr lang="en-US" altLang="en-US" b="1" dirty="0" err="1">
                <a:latin typeface="Times New Roman" pitchFamily="18" charset="0"/>
              </a:rPr>
              <a:t>Tính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diện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tích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hình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vuông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đó</a:t>
            </a:r>
            <a:r>
              <a:rPr lang="en-US" altLang="en-US" b="1" dirty="0">
                <a:latin typeface="Times New Roman" pitchFamily="18" charset="0"/>
              </a:rPr>
              <a:t>.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3657600" y="1295400"/>
            <a:ext cx="5029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7162800" y="762000"/>
            <a:ext cx="1905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105400" y="13716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u="sng">
                <a:solidFill>
                  <a:srgbClr val="0000FF"/>
                </a:solidFill>
                <a:latin typeface="Times New Roman" pitchFamily="18" charset="0"/>
              </a:rPr>
              <a:t>Tóm tắt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267201" y="2057400"/>
            <a:ext cx="39020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 dirty="0">
                <a:latin typeface="Times New Roman" pitchFamily="18" charset="0"/>
              </a:rPr>
              <a:t>Chu vi:    20cm</a:t>
            </a:r>
          </a:p>
          <a:p>
            <a:pPr eaLnBrk="1" hangingPunct="1"/>
            <a:r>
              <a:rPr lang="en-US" altLang="en-US" b="1" dirty="0" err="1">
                <a:latin typeface="Times New Roman" pitchFamily="18" charset="0"/>
              </a:rPr>
              <a:t>Diện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tích</a:t>
            </a:r>
            <a:r>
              <a:rPr lang="en-US" altLang="en-US" b="1" dirty="0">
                <a:latin typeface="Times New Roman" pitchFamily="18" charset="0"/>
              </a:rPr>
              <a:t>: …  cm</a:t>
            </a:r>
            <a:r>
              <a:rPr lang="en-US" altLang="en-US" b="1" baseline="30000" dirty="0">
                <a:latin typeface="Times New Roman" pitchFamily="18" charset="0"/>
              </a:rPr>
              <a:t>2</a:t>
            </a:r>
            <a:r>
              <a:rPr lang="en-US" altLang="en-US" b="1" dirty="0">
                <a:latin typeface="Times New Roman" pitchFamily="18" charset="0"/>
              </a:rPr>
              <a:t> ?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181600" y="3124200"/>
            <a:ext cx="1981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u="sng">
                <a:solidFill>
                  <a:srgbClr val="0000FF"/>
                </a:solidFill>
                <a:latin typeface="Times New Roman" pitchFamily="18" charset="0"/>
              </a:rPr>
              <a:t>Bài giải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819400" y="3810000"/>
            <a:ext cx="69342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ctr"/>
            <a:r>
              <a:rPr lang="en-US" altLang="en-US" b="1" dirty="0" err="1">
                <a:latin typeface="Times New Roman" pitchFamily="18" charset="0"/>
              </a:rPr>
              <a:t>Số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đo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cạnh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hình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vuông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là</a:t>
            </a:r>
            <a:r>
              <a:rPr lang="en-US" altLang="en-US" b="1" dirty="0">
                <a:latin typeface="Times New Roman" pitchFamily="18" charset="0"/>
              </a:rPr>
              <a:t>:</a:t>
            </a:r>
          </a:p>
          <a:p>
            <a:pPr marL="342900" indent="-342900" algn="ctr"/>
            <a:r>
              <a:rPr lang="en-US" altLang="en-US" b="1" dirty="0">
                <a:latin typeface="Times New Roman" pitchFamily="18" charset="0"/>
              </a:rPr>
              <a:t>20  :  4  =  5 (cm)</a:t>
            </a:r>
          </a:p>
          <a:p>
            <a:pPr marL="342900" indent="-342900" algn="ctr"/>
            <a:r>
              <a:rPr lang="en-US" altLang="en-US" b="1" dirty="0" err="1">
                <a:latin typeface="Times New Roman" pitchFamily="18" charset="0"/>
              </a:rPr>
              <a:t>Diện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tích</a:t>
            </a:r>
            <a:r>
              <a:rPr lang="en-US" altLang="en-US" b="1" dirty="0">
                <a:latin typeface="Times New Roman" pitchFamily="18" charset="0"/>
              </a:rPr>
              <a:t>  </a:t>
            </a:r>
            <a:r>
              <a:rPr lang="en-US" altLang="en-US" b="1" dirty="0" err="1">
                <a:latin typeface="Times New Roman" pitchFamily="18" charset="0"/>
              </a:rPr>
              <a:t>của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hình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vuông</a:t>
            </a: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</a:rPr>
              <a:t>là</a:t>
            </a:r>
            <a:r>
              <a:rPr lang="en-US" altLang="en-US" b="1" dirty="0">
                <a:latin typeface="Times New Roman" pitchFamily="18" charset="0"/>
              </a:rPr>
              <a:t>:</a:t>
            </a:r>
          </a:p>
          <a:p>
            <a:pPr marL="342900" indent="-342900" algn="ctr">
              <a:buFontTx/>
              <a:buAutoNum type="arabicPlain" startAt="5"/>
            </a:pPr>
            <a:r>
              <a:rPr lang="en-US" altLang="en-US" b="1" dirty="0">
                <a:latin typeface="Times New Roman" pitchFamily="18" charset="0"/>
              </a:rPr>
              <a:t>x  5  =  25 (cm</a:t>
            </a:r>
            <a:r>
              <a:rPr lang="en-US" altLang="en-US" b="1" baseline="30000" dirty="0">
                <a:latin typeface="Times New Roman" pitchFamily="18" charset="0"/>
              </a:rPr>
              <a:t>2</a:t>
            </a:r>
            <a:r>
              <a:rPr lang="en-US" altLang="en-US" b="1" dirty="0">
                <a:latin typeface="Times New Roman" pitchFamily="18" charset="0"/>
              </a:rPr>
              <a:t>)         </a:t>
            </a:r>
          </a:p>
          <a:p>
            <a:pPr marL="342900" indent="-342900" algn="ctr"/>
            <a:r>
              <a:rPr lang="en-US" altLang="en-US" b="1">
                <a:latin typeface="Times New Roman" pitchFamily="18" charset="0"/>
              </a:rPr>
              <a:t>                    Đáp </a:t>
            </a:r>
            <a:r>
              <a:rPr lang="en-US" altLang="en-US" b="1" dirty="0" err="1">
                <a:latin typeface="Times New Roman" pitchFamily="18" charset="0"/>
              </a:rPr>
              <a:t>số</a:t>
            </a:r>
            <a:r>
              <a:rPr lang="en-US" altLang="en-US" b="1" dirty="0">
                <a:latin typeface="Times New Roman" pitchFamily="18" charset="0"/>
              </a:rPr>
              <a:t> :  25 cm</a:t>
            </a:r>
            <a:r>
              <a:rPr lang="en-US" altLang="en-US" b="1" baseline="30000" dirty="0">
                <a:latin typeface="Times New Roman" pitchFamily="18" charset="0"/>
              </a:rPr>
              <a:t>2</a:t>
            </a:r>
            <a:endParaRPr lang="en-US" altLang="en-US" b="1" dirty="0">
              <a:latin typeface="Times New Roman" pitchFamily="18" charset="0"/>
            </a:endParaRPr>
          </a:p>
        </p:txBody>
      </p:sp>
      <p:sp>
        <p:nvSpPr>
          <p:cNvPr id="11" name="5-Point Star 10">
            <a:hlinkClick r:id="rId4" action="ppaction://hlinksldjump"/>
          </p:cNvPr>
          <p:cNvSpPr/>
          <p:nvPr/>
        </p:nvSpPr>
        <p:spPr>
          <a:xfrm>
            <a:off x="9982200" y="6019800"/>
            <a:ext cx="4572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4572000" y="762000"/>
            <a:ext cx="1905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0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62191349"/>
              </p:ext>
            </p:extLst>
          </p:nvPr>
        </p:nvGraphicFramePr>
        <p:xfrm>
          <a:off x="1991545" y="707644"/>
          <a:ext cx="7772401" cy="1166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5104" y="2184100"/>
            <a:ext cx="7958777" cy="3735899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vi-VN" sz="2707" b="1" dirty="0">
                <a:solidFill>
                  <a:srgbClr val="002060"/>
                </a:solidFill>
              </a:rPr>
              <a:t>Nhiệm vụ</a:t>
            </a:r>
            <a:endParaRPr lang="en-US" sz="2707" b="1" dirty="0">
              <a:solidFill>
                <a:srgbClr val="002060"/>
              </a:solidFill>
            </a:endParaRPr>
          </a:p>
          <a:p>
            <a:pPr marL="429711" indent="-429711" algn="l">
              <a:buFontTx/>
              <a:buChar char="-"/>
              <a:defRPr/>
            </a:pP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bạn 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ự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đồ vật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mình có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đó.</a:t>
            </a:r>
          </a:p>
          <a:p>
            <a:pPr marL="429711" indent="-429711" algn="l">
              <a:buFontTx/>
              <a:buChar char="-"/>
              <a:defRPr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Arial" charset="0"/>
              <a:buNone/>
              <a:defRPr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0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72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89326915"/>
              </p:ext>
            </p:extLst>
          </p:nvPr>
        </p:nvGraphicFramePr>
        <p:xfrm>
          <a:off x="1991545" y="707644"/>
          <a:ext cx="7772401" cy="1166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1748" name="Subtitle 2"/>
          <p:cNvSpPr>
            <a:spLocks noGrp="1"/>
          </p:cNvSpPr>
          <p:nvPr>
            <p:ph type="subTitle" idx="1"/>
          </p:nvPr>
        </p:nvSpPr>
        <p:spPr>
          <a:xfrm>
            <a:off x="2677165" y="2975632"/>
            <a:ext cx="6401158" cy="1390518"/>
          </a:xfrm>
        </p:spPr>
        <p:txBody>
          <a:bodyPr>
            <a:normAutofit/>
          </a:bodyPr>
          <a:lstStyle/>
          <a:p>
            <a:r>
              <a:rPr lang="en-US" alt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91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79 Background Powerpoint đẹp nhất cho bài thuyết trình chuyên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47" y="-1"/>
            <a:ext cx="12179296" cy="688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4" name="AutoShape 14"/>
          <p:cNvSpPr>
            <a:spLocks noChangeAspect="1" noChangeArrowheads="1"/>
          </p:cNvSpPr>
          <p:nvPr/>
        </p:nvSpPr>
        <p:spPr bwMode="auto">
          <a:xfrm>
            <a:off x="1525589" y="0"/>
            <a:ext cx="317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691171" y="773405"/>
            <a:ext cx="35557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3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69062" y="5776912"/>
              <a:ext cx="1588" cy="1588"/>
            </p14:xfrm>
          </p:contentPart>
        </mc:Choice>
        <mc:Fallback>
          <p:pic>
            <p:nvPicPr>
              <p:cNvPr id="33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27774" y="5735624"/>
                <a:ext cx="84164" cy="84164"/>
              </a:xfrm>
              <a:prstGeom prst="rect">
                <a:avLst/>
              </a:prstGeom>
            </p:spPr>
          </p:pic>
        </mc:Fallback>
      </mc:AlternateContent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2057400" y="2286000"/>
            <a:ext cx="807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Ai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</a:rPr>
              <a:t>thông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</a:rPr>
              <a:t>inh?</a:t>
            </a:r>
          </a:p>
        </p:txBody>
      </p:sp>
      <p:pic>
        <p:nvPicPr>
          <p:cNvPr id="35" name="Picture 8" descr="tracnghiem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81450" y="5334001"/>
            <a:ext cx="1422400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1628776" y="2935288"/>
            <a:ext cx="4772025" cy="224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Cho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nhật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AFED</a:t>
            </a:r>
          </a:p>
          <a:p>
            <a:pPr eaLnBrk="1" hangingPunct="1"/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Có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độ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dài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như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cạnh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bên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.</a:t>
            </a:r>
          </a:p>
          <a:p>
            <a:pPr eaLnBrk="1" hangingPunct="1"/>
            <a:endParaRPr lang="en-US" sz="2800" b="1" i="1" dirty="0">
              <a:solidFill>
                <a:srgbClr val="000099"/>
              </a:solidFill>
              <a:latin typeface="Times New Roman" pitchFamily="18" charset="0"/>
            </a:endParaRPr>
          </a:p>
          <a:p>
            <a:pPr eaLnBrk="1" hangingPunct="1"/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1.Tính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diện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99"/>
                </a:solidFill>
                <a:latin typeface="Times New Roman" pitchFamily="18" charset="0"/>
              </a:rPr>
              <a:t>nhật</a:t>
            </a:r>
            <a:r>
              <a:rPr lang="en-US" sz="2800" b="1" i="1" dirty="0">
                <a:solidFill>
                  <a:srgbClr val="000099"/>
                </a:solidFill>
                <a:latin typeface="Times New Roman" pitchFamily="18" charset="0"/>
              </a:rPr>
              <a:t> AFED?</a:t>
            </a:r>
          </a:p>
        </p:txBody>
      </p: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6019800" y="2524125"/>
            <a:ext cx="4314678" cy="3419440"/>
            <a:chOff x="4772945" y="1109990"/>
            <a:chExt cx="4315072" cy="3419210"/>
          </a:xfrm>
        </p:grpSpPr>
        <p:sp>
          <p:nvSpPr>
            <p:cNvPr id="39" name="Rectangle 12"/>
            <p:cNvSpPr>
              <a:spLocks noChangeArrowheads="1"/>
            </p:cNvSpPr>
            <p:nvPr/>
          </p:nvSpPr>
          <p:spPr bwMode="auto">
            <a:xfrm>
              <a:off x="5563592" y="1643354"/>
              <a:ext cx="3399148" cy="235727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TextBox 1"/>
            <p:cNvSpPr txBox="1">
              <a:spLocks noChangeArrowheads="1"/>
            </p:cNvSpPr>
            <p:nvPr/>
          </p:nvSpPr>
          <p:spPr bwMode="auto">
            <a:xfrm>
              <a:off x="5119194" y="1289137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41" name="TextBox 13"/>
            <p:cNvSpPr txBox="1">
              <a:spLocks noChangeArrowheads="1"/>
            </p:cNvSpPr>
            <p:nvPr/>
          </p:nvSpPr>
          <p:spPr bwMode="auto">
            <a:xfrm>
              <a:off x="8643753" y="1109990"/>
              <a:ext cx="385077" cy="523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42" name="TextBox 14"/>
            <p:cNvSpPr txBox="1">
              <a:spLocks noChangeArrowheads="1"/>
            </p:cNvSpPr>
            <p:nvPr/>
          </p:nvSpPr>
          <p:spPr bwMode="auto">
            <a:xfrm>
              <a:off x="8683702" y="4006015"/>
              <a:ext cx="404315" cy="523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43" name="TextBox 15"/>
            <p:cNvSpPr txBox="1">
              <a:spLocks noChangeArrowheads="1"/>
            </p:cNvSpPr>
            <p:nvPr/>
          </p:nvSpPr>
          <p:spPr bwMode="auto">
            <a:xfrm>
              <a:off x="5119194" y="3787007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44" name="TextBox 17"/>
            <p:cNvSpPr txBox="1">
              <a:spLocks noChangeArrowheads="1"/>
            </p:cNvSpPr>
            <p:nvPr/>
          </p:nvSpPr>
          <p:spPr bwMode="auto">
            <a:xfrm>
              <a:off x="4772945" y="2591275"/>
              <a:ext cx="790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3 cm</a:t>
              </a:r>
            </a:p>
          </p:txBody>
        </p:sp>
        <p:sp>
          <p:nvSpPr>
            <p:cNvPr id="45" name="TextBox 18"/>
            <p:cNvSpPr txBox="1">
              <a:spLocks noChangeArrowheads="1"/>
            </p:cNvSpPr>
            <p:nvPr/>
          </p:nvSpPr>
          <p:spPr bwMode="auto">
            <a:xfrm>
              <a:off x="6864424" y="4006015"/>
              <a:ext cx="790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5 cm</a:t>
              </a:r>
            </a:p>
          </p:txBody>
        </p:sp>
      </p:grp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057400" y="5824728"/>
            <a:ext cx="17097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: 14 cm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941889" y="5885054"/>
            <a:ext cx="1709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 : 15 cm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935913" y="5945188"/>
            <a:ext cx="1530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Times New Roman" pitchFamily="18" charset="0"/>
                <a:cs typeface="Times New Roman" pitchFamily="18" charset="0"/>
              </a:rPr>
              <a:t>C : 7 cm</a:t>
            </a:r>
            <a:r>
              <a:rPr lang="en-US" sz="2800" baseline="3000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763310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4702176" y="1792288"/>
            <a:ext cx="1495425" cy="221456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454275" y="1787526"/>
            <a:ext cx="2268538" cy="22145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" name="Group 36"/>
          <p:cNvGrpSpPr>
            <a:grpSpLocks/>
          </p:cNvGrpSpPr>
          <p:nvPr/>
        </p:nvGrpSpPr>
        <p:grpSpPr bwMode="auto">
          <a:xfrm>
            <a:off x="1570038" y="1093789"/>
            <a:ext cx="4951412" cy="3914775"/>
            <a:chOff x="68323" y="1229380"/>
            <a:chExt cx="4951132" cy="3913450"/>
          </a:xfrm>
        </p:grpSpPr>
        <p:sp>
          <p:nvSpPr>
            <p:cNvPr id="8216" name="Rectangle 12"/>
            <p:cNvSpPr>
              <a:spLocks noChangeArrowheads="1"/>
            </p:cNvSpPr>
            <p:nvPr/>
          </p:nvSpPr>
          <p:spPr bwMode="auto">
            <a:xfrm>
              <a:off x="942623" y="1932692"/>
              <a:ext cx="3753376" cy="2209799"/>
            </a:xfrm>
            <a:prstGeom prst="rect">
              <a:avLst/>
            </a:prstGeom>
            <a:solidFill>
              <a:schemeClr val="bg2"/>
            </a:solidFill>
            <a:ln w="19050">
              <a:solidFill>
                <a:schemeClr val="tx1">
                  <a:alpha val="98038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TextBox 10"/>
            <p:cNvSpPr txBox="1">
              <a:spLocks noChangeArrowheads="1"/>
            </p:cNvSpPr>
            <p:nvPr/>
          </p:nvSpPr>
          <p:spPr bwMode="auto">
            <a:xfrm>
              <a:off x="4538317" y="1239560"/>
              <a:ext cx="38504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8218" name="TextBox 11"/>
            <p:cNvSpPr txBox="1">
              <a:spLocks noChangeArrowheads="1"/>
            </p:cNvSpPr>
            <p:nvPr/>
          </p:nvSpPr>
          <p:spPr bwMode="auto">
            <a:xfrm>
              <a:off x="463624" y="1229380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8219" name="TextBox 12"/>
            <p:cNvSpPr txBox="1">
              <a:spLocks noChangeArrowheads="1"/>
            </p:cNvSpPr>
            <p:nvPr/>
          </p:nvSpPr>
          <p:spPr bwMode="auto">
            <a:xfrm>
              <a:off x="463624" y="3962400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  <p:sp>
          <p:nvSpPr>
            <p:cNvPr id="8220" name="TextBox 13"/>
            <p:cNvSpPr txBox="1">
              <a:spLocks noChangeArrowheads="1"/>
            </p:cNvSpPr>
            <p:nvPr/>
          </p:nvSpPr>
          <p:spPr bwMode="auto">
            <a:xfrm>
              <a:off x="4615177" y="4077698"/>
              <a:ext cx="4042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8221" name="TextBox 14"/>
            <p:cNvSpPr txBox="1">
              <a:spLocks noChangeArrowheads="1"/>
            </p:cNvSpPr>
            <p:nvPr/>
          </p:nvSpPr>
          <p:spPr bwMode="auto">
            <a:xfrm>
              <a:off x="68323" y="2570708"/>
              <a:ext cx="790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3 cm</a:t>
              </a:r>
            </a:p>
          </p:txBody>
        </p:sp>
        <p:sp>
          <p:nvSpPr>
            <p:cNvPr id="16" name="Left Brace 15"/>
            <p:cNvSpPr/>
            <p:nvPr/>
          </p:nvSpPr>
          <p:spPr>
            <a:xfrm rot="16200000">
              <a:off x="2570935" y="2589671"/>
              <a:ext cx="428480" cy="3754226"/>
            </a:xfrm>
            <a:prstGeom prst="leftBrace">
              <a:avLst>
                <a:gd name="adj1" fmla="val 8333"/>
                <a:gd name="adj2" fmla="val 50686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23" name="TextBox 16"/>
            <p:cNvSpPr txBox="1">
              <a:spLocks noChangeArrowheads="1"/>
            </p:cNvSpPr>
            <p:nvPr/>
          </p:nvSpPr>
          <p:spPr bwMode="auto">
            <a:xfrm>
              <a:off x="2369158" y="4681165"/>
              <a:ext cx="790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5 cm</a:t>
              </a:r>
            </a:p>
          </p:txBody>
        </p:sp>
      </p:grpSp>
      <p:cxnSp>
        <p:nvCxnSpPr>
          <p:cNvPr id="4" name="Straight Connector 3"/>
          <p:cNvCxnSpPr/>
          <p:nvPr/>
        </p:nvCxnSpPr>
        <p:spPr>
          <a:xfrm>
            <a:off x="4679950" y="1792288"/>
            <a:ext cx="0" cy="2209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>
            <a:grpSpLocks/>
          </p:cNvGrpSpPr>
          <p:nvPr/>
        </p:nvGrpSpPr>
        <p:grpSpPr bwMode="auto">
          <a:xfrm>
            <a:off x="2414589" y="998539"/>
            <a:ext cx="2498725" cy="3451225"/>
            <a:chOff x="890239" y="998547"/>
            <a:chExt cx="2499059" cy="3451017"/>
          </a:xfrm>
        </p:grpSpPr>
        <p:sp>
          <p:nvSpPr>
            <p:cNvPr id="18" name="Left Brace 17"/>
            <p:cNvSpPr/>
            <p:nvPr/>
          </p:nvSpPr>
          <p:spPr>
            <a:xfrm rot="5400000">
              <a:off x="1880204" y="473691"/>
              <a:ext cx="271447" cy="2251376"/>
            </a:xfrm>
            <a:prstGeom prst="leftBrace">
              <a:avLst>
                <a:gd name="adj1" fmla="val 8333"/>
                <a:gd name="adj2" fmla="val 50686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13" name="TextBox 18"/>
            <p:cNvSpPr txBox="1">
              <a:spLocks noChangeArrowheads="1"/>
            </p:cNvSpPr>
            <p:nvPr/>
          </p:nvSpPr>
          <p:spPr bwMode="auto">
            <a:xfrm>
              <a:off x="1620829" y="998547"/>
              <a:ext cx="790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3 cm</a:t>
              </a:r>
            </a:p>
          </p:txBody>
        </p:sp>
        <p:sp>
          <p:nvSpPr>
            <p:cNvPr id="8214" name="TextBox 20"/>
            <p:cNvSpPr txBox="1">
              <a:spLocks noChangeArrowheads="1"/>
            </p:cNvSpPr>
            <p:nvPr/>
          </p:nvSpPr>
          <p:spPr bwMode="auto">
            <a:xfrm>
              <a:off x="2937583" y="1198602"/>
              <a:ext cx="4235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215" name="TextBox 21"/>
            <p:cNvSpPr txBox="1">
              <a:spLocks noChangeArrowheads="1"/>
            </p:cNvSpPr>
            <p:nvPr/>
          </p:nvSpPr>
          <p:spPr bwMode="auto">
            <a:xfrm>
              <a:off x="2965784" y="3926344"/>
              <a:ext cx="4235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</p:grp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7094539" y="736601"/>
            <a:ext cx="3201987" cy="2994025"/>
            <a:chOff x="5569942" y="736363"/>
            <a:chExt cx="3202259" cy="2993960"/>
          </a:xfrm>
        </p:grpSpPr>
        <p:sp>
          <p:nvSpPr>
            <p:cNvPr id="8208" name="TextBox 24"/>
            <p:cNvSpPr txBox="1">
              <a:spLocks noChangeArrowheads="1"/>
            </p:cNvSpPr>
            <p:nvPr/>
          </p:nvSpPr>
          <p:spPr bwMode="auto">
            <a:xfrm>
              <a:off x="5584556" y="832857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A</a:t>
              </a:r>
            </a:p>
          </p:txBody>
        </p:sp>
        <p:sp>
          <p:nvSpPr>
            <p:cNvPr id="8209" name="TextBox 25"/>
            <p:cNvSpPr txBox="1">
              <a:spLocks noChangeArrowheads="1"/>
            </p:cNvSpPr>
            <p:nvPr/>
          </p:nvSpPr>
          <p:spPr bwMode="auto">
            <a:xfrm>
              <a:off x="8348687" y="736363"/>
              <a:ext cx="4235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  <p:sp>
          <p:nvSpPr>
            <p:cNvPr id="8210" name="TextBox 26"/>
            <p:cNvSpPr txBox="1">
              <a:spLocks noChangeArrowheads="1"/>
            </p:cNvSpPr>
            <p:nvPr/>
          </p:nvSpPr>
          <p:spPr bwMode="auto">
            <a:xfrm>
              <a:off x="8283859" y="3207103"/>
              <a:ext cx="4235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8211" name="TextBox 27"/>
            <p:cNvSpPr txBox="1">
              <a:spLocks noChangeArrowheads="1"/>
            </p:cNvSpPr>
            <p:nvPr/>
          </p:nvSpPr>
          <p:spPr bwMode="auto">
            <a:xfrm>
              <a:off x="5569942" y="3183565"/>
              <a:ext cx="44435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D</a:t>
              </a:r>
            </a:p>
          </p:txBody>
        </p: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7500938" y="3860800"/>
            <a:ext cx="2324100" cy="2738438"/>
            <a:chOff x="5977286" y="3860852"/>
            <a:chExt cx="2324347" cy="2738238"/>
          </a:xfrm>
        </p:grpSpPr>
        <p:sp>
          <p:nvSpPr>
            <p:cNvPr id="8204" name="TextBox 29"/>
            <p:cNvSpPr txBox="1">
              <a:spLocks noChangeArrowheads="1"/>
            </p:cNvSpPr>
            <p:nvPr/>
          </p:nvSpPr>
          <p:spPr bwMode="auto">
            <a:xfrm>
              <a:off x="5977286" y="6075870"/>
              <a:ext cx="4235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C</a:t>
              </a:r>
            </a:p>
          </p:txBody>
        </p:sp>
        <p:sp>
          <p:nvSpPr>
            <p:cNvPr id="8205" name="TextBox 30"/>
            <p:cNvSpPr txBox="1">
              <a:spLocks noChangeArrowheads="1"/>
            </p:cNvSpPr>
            <p:nvPr/>
          </p:nvSpPr>
          <p:spPr bwMode="auto">
            <a:xfrm>
              <a:off x="7897355" y="6075870"/>
              <a:ext cx="40427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E</a:t>
              </a:r>
            </a:p>
          </p:txBody>
        </p:sp>
        <p:sp>
          <p:nvSpPr>
            <p:cNvPr id="8206" name="TextBox 31"/>
            <p:cNvSpPr txBox="1">
              <a:spLocks noChangeArrowheads="1"/>
            </p:cNvSpPr>
            <p:nvPr/>
          </p:nvSpPr>
          <p:spPr bwMode="auto">
            <a:xfrm>
              <a:off x="7908476" y="3860852"/>
              <a:ext cx="38504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F</a:t>
              </a:r>
            </a:p>
          </p:txBody>
        </p:sp>
        <p:sp>
          <p:nvSpPr>
            <p:cNvPr id="8207" name="TextBox 32"/>
            <p:cNvSpPr txBox="1">
              <a:spLocks noChangeArrowheads="1"/>
            </p:cNvSpPr>
            <p:nvPr/>
          </p:nvSpPr>
          <p:spPr bwMode="auto">
            <a:xfrm>
              <a:off x="5977286" y="3860852"/>
              <a:ext cx="423514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B</a:t>
              </a:r>
            </a:p>
          </p:txBody>
        </p: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9551989" y="4999038"/>
            <a:ext cx="790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 cm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8277226" y="3695701"/>
            <a:ext cx="790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 cm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827214" y="5448300"/>
            <a:ext cx="59971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2.Tính </a:t>
            </a:r>
            <a:r>
              <a:rPr lang="en-US" sz="2800" b="1" i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b="1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i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BFEC?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676401" y="6047181"/>
            <a:ext cx="172996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: 15 cm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540125" y="6075980"/>
            <a:ext cx="15295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 : 5 cm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399470" y="6075980"/>
            <a:ext cx="15295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 : </a:t>
            </a:r>
            <a:r>
              <a:rPr lang="en-US" altLang="en-US" sz="2800" dirty="0">
                <a:latin typeface="Times New Roman" pitchFamily="18" charset="0"/>
              </a:rPr>
              <a:t>6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" name="Picture 8" descr="tracnghiem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89856" y="5461001"/>
            <a:ext cx="1422400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34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028E-7 L 0.56598 -0.09968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99" y="-4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17206E-6 L 0.35399 0.35477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91" y="177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7" grpId="0" animBg="1"/>
      <p:bldP spid="34" grpId="0"/>
      <p:bldP spid="35" grpId="0"/>
      <p:bldP spid="36" grpId="0"/>
      <p:bldP spid="33" grpId="0"/>
      <p:bldP spid="38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ids Peeping Behind Placard,Cute Little Children On Backgroun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02268" y="4876800"/>
            <a:ext cx="86042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 TÍCH HÌNH VUÔNG</a:t>
            </a:r>
          </a:p>
        </p:txBody>
      </p:sp>
    </p:spTree>
    <p:extLst>
      <p:ext uri="{BB962C8B-B14F-4D97-AF65-F5344CB8AC3E}">
        <p14:creationId xmlns:p14="http://schemas.microsoft.com/office/powerpoint/2010/main" val="3502152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72885468"/>
              </p:ext>
            </p:extLst>
          </p:nvPr>
        </p:nvGraphicFramePr>
        <p:xfrm>
          <a:off x="2880106" y="990600"/>
          <a:ext cx="6637468" cy="7070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81562858"/>
              </p:ext>
            </p:extLst>
          </p:nvPr>
        </p:nvGraphicFramePr>
        <p:xfrm>
          <a:off x="2057400" y="2310888"/>
          <a:ext cx="8282880" cy="2413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602846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28189737"/>
              </p:ext>
            </p:extLst>
          </p:nvPr>
        </p:nvGraphicFramePr>
        <p:xfrm>
          <a:off x="1991545" y="707644"/>
          <a:ext cx="7772401" cy="1166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81945" y="3124200"/>
            <a:ext cx="8991600" cy="139051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charset="0"/>
              <a:buNone/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QUY TẮC </a:t>
            </a:r>
          </a:p>
          <a:p>
            <a:pPr>
              <a:lnSpc>
                <a:spcPct val="150000"/>
              </a:lnSpc>
              <a:buFont typeface="Arial" charset="0"/>
              <a:buNone/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DIỆN TÍCH HÌNH VUÔNG</a:t>
            </a:r>
            <a:endParaRPr lang="en-US" sz="4000" dirty="0"/>
          </a:p>
          <a:p>
            <a:pPr>
              <a:buFont typeface="Arial" charset="0"/>
              <a:buNone/>
              <a:defRPr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7164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61" name="Oval 69"/>
          <p:cNvSpPr>
            <a:spLocks noChangeArrowheads="1"/>
          </p:cNvSpPr>
          <p:nvPr/>
        </p:nvSpPr>
        <p:spPr bwMode="auto">
          <a:xfrm>
            <a:off x="5375275" y="4495800"/>
            <a:ext cx="931862" cy="533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en-US" sz="2400" b="1">
              <a:solidFill>
                <a:srgbClr val="339933"/>
              </a:solidFill>
              <a:latin typeface=".VnTime" pitchFamily="34" charset="0"/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5146675" y="231775"/>
            <a:ext cx="1898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.VnTimeH" pitchFamily="34" charset="0"/>
              </a:rPr>
              <a:t>§¸P ¸N</a:t>
            </a:r>
          </a:p>
        </p:txBody>
      </p:sp>
      <p:sp>
        <p:nvSpPr>
          <p:cNvPr id="11268" name="Text Box 23"/>
          <p:cNvSpPr txBox="1">
            <a:spLocks noChangeArrowheads="1"/>
          </p:cNvSpPr>
          <p:nvPr/>
        </p:nvSpPr>
        <p:spPr bwMode="auto">
          <a:xfrm>
            <a:off x="2286000" y="1143001"/>
            <a:ext cx="5989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vi-VN" altLang="en-US" sz="2400" dirty="0">
                <a:solidFill>
                  <a:srgbClr val="000000"/>
                </a:solidFill>
                <a:latin typeface="Times New Roman" pitchFamily="18" charset="0"/>
              </a:rPr>
              <a:t>Hãy tìm cách tính d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iện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tích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latin typeface="Times New Roman" pitchFamily="18" charset="0"/>
              </a:rPr>
              <a:t>hình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>
                <a:latin typeface=".VnTime" pitchFamily="34" charset="0"/>
              </a:rPr>
              <a:t>vu«ng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ABCD</a:t>
            </a:r>
            <a:r>
              <a:rPr lang="vi-VN" altLang="en-US" sz="2400" dirty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9" name="Text Box 47"/>
          <p:cNvSpPr txBox="1">
            <a:spLocks noChangeArrowheads="1"/>
          </p:cNvSpPr>
          <p:nvPr/>
        </p:nvSpPr>
        <p:spPr bwMode="auto">
          <a:xfrm>
            <a:off x="7213601" y="2576513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3cm</a:t>
            </a:r>
          </a:p>
        </p:txBody>
      </p:sp>
      <p:sp>
        <p:nvSpPr>
          <p:cNvPr id="11270" name="Text Box 48"/>
          <p:cNvSpPr txBox="1">
            <a:spLocks noChangeArrowheads="1"/>
          </p:cNvSpPr>
          <p:nvPr/>
        </p:nvSpPr>
        <p:spPr bwMode="auto">
          <a:xfrm>
            <a:off x="8680451" y="1585913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3cm</a:t>
            </a:r>
          </a:p>
        </p:txBody>
      </p:sp>
      <p:sp>
        <p:nvSpPr>
          <p:cNvPr id="33841" name="Text Box 49"/>
          <p:cNvSpPr txBox="1">
            <a:spLocks noChangeArrowheads="1"/>
          </p:cNvSpPr>
          <p:nvPr/>
        </p:nvSpPr>
        <p:spPr bwMode="auto">
          <a:xfrm>
            <a:off x="2270125" y="1912939"/>
            <a:ext cx="543560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Chia </a:t>
            </a:r>
            <a:r>
              <a:rPr lang="en-US" altLang="en-US" sz="2400" b="1" dirty="0" err="1">
                <a:solidFill>
                  <a:srgbClr val="9900FF"/>
                </a:solidFill>
                <a:latin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vu«ng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Times New Roman" pitchFamily="18" charset="0"/>
              </a:rPr>
              <a:t>thành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Times New Roman" pitchFamily="18" charset="0"/>
              </a:rPr>
              <a:t>các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 ô </a:t>
            </a:r>
            <a:r>
              <a:rPr lang="en-US" altLang="en-US" sz="2400" b="1" dirty="0" err="1">
                <a:solidFill>
                  <a:srgbClr val="9900FF"/>
                </a:solidFill>
                <a:latin typeface="Times New Roman" pitchFamily="18" charset="0"/>
              </a:rPr>
              <a:t>vuông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Times New Roman" pitchFamily="18" charset="0"/>
              </a:rPr>
              <a:t>có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Times New Roman" pitchFamily="18" charset="0"/>
              </a:rPr>
              <a:t>cạnh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Times New Roman" pitchFamily="18" charset="0"/>
              </a:rPr>
              <a:t>bằng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 1cm.</a:t>
            </a:r>
          </a:p>
        </p:txBody>
      </p:sp>
      <p:pic>
        <p:nvPicPr>
          <p:cNvPr id="33845" name="Picture 53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90714" y="1933575"/>
            <a:ext cx="466725" cy="414338"/>
          </a:xfrm>
          <a:noFill/>
        </p:spPr>
      </p:pic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2286000" y="2895601"/>
            <a:ext cx="3810000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dirty="0" err="1">
                <a:solidFill>
                  <a:srgbClr val="9900FF"/>
                </a:solidFill>
                <a:latin typeface="Times New Roman" pitchFamily="18" charset="0"/>
              </a:rPr>
              <a:t>Hình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vu«ng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ABCD </a:t>
            </a:r>
            <a:r>
              <a:rPr lang="en-US" altLang="en-US" sz="2400" b="1" dirty="0" err="1">
                <a:solidFill>
                  <a:srgbClr val="9900FF"/>
                </a:solidFill>
                <a:latin typeface="Times New Roman" pitchFamily="18" charset="0"/>
              </a:rPr>
              <a:t>có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:</a:t>
            </a:r>
          </a:p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      3 x 3 = 9 (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« </a:t>
            </a: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vu«ng</a:t>
            </a:r>
            <a:r>
              <a:rPr lang="en-US" altLang="en-US" sz="2400" b="1" dirty="0">
                <a:solidFill>
                  <a:srgbClr val="9900FF"/>
                </a:solidFill>
                <a:latin typeface="Times New Roman" pitchFamily="18" charset="0"/>
              </a:rPr>
              <a:t>)</a:t>
            </a:r>
          </a:p>
        </p:txBody>
      </p:sp>
      <p:pic>
        <p:nvPicPr>
          <p:cNvPr id="33848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589" y="2959100"/>
            <a:ext cx="466725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54" name="Text Box 62"/>
          <p:cNvSpPr txBox="1">
            <a:spLocks noChangeArrowheads="1"/>
          </p:cNvSpPr>
          <p:nvPr/>
        </p:nvSpPr>
        <p:spPr bwMode="auto">
          <a:xfrm>
            <a:off x="2284414" y="3857626"/>
            <a:ext cx="46577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DiÖn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tÝch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mçi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« </a:t>
            </a: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vu«ng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lµ 1cm</a:t>
            </a:r>
            <a:r>
              <a:rPr lang="en-US" altLang="en-US" sz="2400" b="1" baseline="30000" dirty="0">
                <a:solidFill>
                  <a:srgbClr val="9900FF"/>
                </a:solidFill>
                <a:latin typeface=".VnTime" pitchFamily="34" charset="0"/>
              </a:rPr>
              <a:t>2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.</a:t>
            </a:r>
          </a:p>
        </p:txBody>
      </p:sp>
      <p:pic>
        <p:nvPicPr>
          <p:cNvPr id="33855" name="Picture 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3921125"/>
            <a:ext cx="466725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56" name="Text Box 64"/>
          <p:cNvSpPr txBox="1">
            <a:spLocks noChangeArrowheads="1"/>
          </p:cNvSpPr>
          <p:nvPr/>
        </p:nvSpPr>
        <p:spPr bwMode="auto">
          <a:xfrm>
            <a:off x="8275639" y="3849688"/>
            <a:ext cx="809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FF00FF"/>
                </a:solidFill>
                <a:latin typeface="Times New Roman" pitchFamily="18" charset="0"/>
              </a:rPr>
              <a:t>1cm</a:t>
            </a:r>
            <a:r>
              <a:rPr lang="en-US" altLang="en-US" sz="2400" baseline="30000">
                <a:solidFill>
                  <a:srgbClr val="FF00FF"/>
                </a:solidFill>
                <a:latin typeface="Times New Roman" pitchFamily="18" charset="0"/>
              </a:rPr>
              <a:t>2</a:t>
            </a:r>
            <a:endParaRPr lang="en-US" altLang="en-US" sz="2400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33859" name="Text Box 67"/>
          <p:cNvSpPr txBox="1">
            <a:spLocks noChangeArrowheads="1"/>
          </p:cNvSpPr>
          <p:nvPr/>
        </p:nvSpPr>
        <p:spPr bwMode="auto">
          <a:xfrm>
            <a:off x="2312988" y="4550061"/>
            <a:ext cx="4995862" cy="478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DiÖn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tÝch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h×nh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</a:t>
            </a:r>
            <a:r>
              <a:rPr lang="en-US" altLang="en-US" sz="2400" b="1" dirty="0" err="1">
                <a:solidFill>
                  <a:srgbClr val="9900FF"/>
                </a:solidFill>
                <a:latin typeface=".VnTime" pitchFamily="34" charset="0"/>
              </a:rPr>
              <a:t>vu«ng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 lµ </a:t>
            </a:r>
            <a:r>
              <a:rPr lang="en-US" altLang="en-US" sz="2400" b="1" dirty="0">
                <a:solidFill>
                  <a:srgbClr val="FF00FF"/>
                </a:solidFill>
                <a:latin typeface=".VnTime" pitchFamily="34" charset="0"/>
              </a:rPr>
              <a:t>9 cm</a:t>
            </a:r>
            <a:r>
              <a:rPr lang="en-US" altLang="en-US" sz="2400" b="1" baseline="30000" dirty="0">
                <a:solidFill>
                  <a:srgbClr val="FF00FF"/>
                </a:solidFill>
                <a:latin typeface=".VnTime" pitchFamily="34" charset="0"/>
              </a:rPr>
              <a:t>2</a:t>
            </a:r>
            <a:r>
              <a:rPr lang="en-US" altLang="en-US" sz="2400" b="1" dirty="0">
                <a:solidFill>
                  <a:srgbClr val="9900FF"/>
                </a:solidFill>
                <a:latin typeface=".VnTime" pitchFamily="34" charset="0"/>
              </a:rPr>
              <a:t>.</a:t>
            </a:r>
          </a:p>
        </p:txBody>
      </p:sp>
      <p:pic>
        <p:nvPicPr>
          <p:cNvPr id="33860" name="Picture 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4635500"/>
            <a:ext cx="466725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866" name="Oval 74"/>
          <p:cNvSpPr>
            <a:spLocks noChangeArrowheads="1"/>
          </p:cNvSpPr>
          <p:nvPr/>
        </p:nvSpPr>
        <p:spPr bwMode="auto">
          <a:xfrm>
            <a:off x="2343150" y="5029200"/>
            <a:ext cx="4648200" cy="838200"/>
          </a:xfrm>
          <a:prstGeom prst="ellipse">
            <a:avLst/>
          </a:prstGeom>
          <a:solidFill>
            <a:srgbClr val="7ABE4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3600" b="1" dirty="0">
                <a:solidFill>
                  <a:srgbClr val="FFFFFF"/>
                </a:solidFill>
              </a:rPr>
              <a:t>3 x 3 = 9 (cm</a:t>
            </a:r>
            <a:r>
              <a:rPr lang="en-US" altLang="en-US" sz="3600" b="1" baseline="30000" dirty="0">
                <a:solidFill>
                  <a:srgbClr val="FFFFFF"/>
                </a:solidFill>
              </a:rPr>
              <a:t>2</a:t>
            </a:r>
            <a:r>
              <a:rPr lang="en-US" altLang="en-US" sz="3600" b="1" dirty="0">
                <a:solidFill>
                  <a:srgbClr val="FFFFFF"/>
                </a:solidFill>
              </a:rPr>
              <a:t>)</a:t>
            </a:r>
          </a:p>
        </p:txBody>
      </p:sp>
      <p:grpSp>
        <p:nvGrpSpPr>
          <p:cNvPr id="33870" name="Group 78"/>
          <p:cNvGrpSpPr>
            <a:grpSpLocks/>
          </p:cNvGrpSpPr>
          <p:nvPr/>
        </p:nvGrpSpPr>
        <p:grpSpPr bwMode="auto">
          <a:xfrm>
            <a:off x="7280275" y="4305300"/>
            <a:ext cx="3352800" cy="1828800"/>
            <a:chOff x="3264" y="3024"/>
            <a:chExt cx="2112" cy="1152"/>
          </a:xfrm>
        </p:grpSpPr>
        <p:sp>
          <p:nvSpPr>
            <p:cNvPr id="11303" name="AutoShape 76"/>
            <p:cNvSpPr>
              <a:spLocks noChangeArrowheads="1"/>
            </p:cNvSpPr>
            <p:nvPr/>
          </p:nvSpPr>
          <p:spPr bwMode="auto">
            <a:xfrm>
              <a:off x="3264" y="3024"/>
              <a:ext cx="2112" cy="1152"/>
            </a:xfrm>
            <a:prstGeom prst="cloudCallout">
              <a:avLst>
                <a:gd name="adj1" fmla="val -66542"/>
                <a:gd name="adj2" fmla="val -26903"/>
              </a:avLst>
            </a:prstGeom>
            <a:solidFill>
              <a:srgbClr val="FFFF99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2400">
                <a:solidFill>
                  <a:srgbClr val="339933"/>
                </a:solidFill>
                <a:latin typeface="Times New Roman" pitchFamily="18" charset="0"/>
              </a:endParaRPr>
            </a:p>
          </p:txBody>
        </p:sp>
        <p:sp>
          <p:nvSpPr>
            <p:cNvPr id="11304" name="Text Box 77"/>
            <p:cNvSpPr txBox="1">
              <a:spLocks noChangeArrowheads="1"/>
            </p:cNvSpPr>
            <p:nvPr/>
          </p:nvSpPr>
          <p:spPr bwMode="auto">
            <a:xfrm>
              <a:off x="3468" y="3179"/>
              <a:ext cx="1728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lnSpc>
                  <a:spcPct val="11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en-US" sz="2400" dirty="0" err="1">
                  <a:solidFill>
                    <a:srgbClr val="9900FF"/>
                  </a:solidFill>
                  <a:latin typeface=".VnTime" pitchFamily="34" charset="0"/>
                </a:rPr>
                <a:t>Muèn</a:t>
              </a:r>
              <a:r>
                <a:rPr lang="en-US" altLang="en-US" sz="2400" dirty="0">
                  <a:solidFill>
                    <a:srgbClr val="9900FF"/>
                  </a:solidFill>
                  <a:latin typeface=".VnTime" pitchFamily="34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.VnTime" pitchFamily="34" charset="0"/>
                </a:rPr>
                <a:t>tÝnh</a:t>
              </a:r>
              <a:r>
                <a:rPr lang="en-US" altLang="en-US" sz="2400" dirty="0">
                  <a:solidFill>
                    <a:srgbClr val="9900FF"/>
                  </a:solidFill>
                  <a:latin typeface=".VnTime" pitchFamily="34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.VnTime" pitchFamily="34" charset="0"/>
                </a:rPr>
                <a:t>diÖn</a:t>
              </a:r>
              <a:r>
                <a:rPr lang="en-US" altLang="en-US" sz="2400" dirty="0">
                  <a:solidFill>
                    <a:srgbClr val="9900FF"/>
                  </a:solidFill>
                  <a:latin typeface=".VnTime" pitchFamily="34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.VnTime" pitchFamily="34" charset="0"/>
                </a:rPr>
                <a:t>tÝch</a:t>
              </a:r>
              <a:r>
                <a:rPr lang="en-US" altLang="en-US" sz="2400" dirty="0">
                  <a:solidFill>
                    <a:srgbClr val="9900FF"/>
                  </a:solidFill>
                  <a:latin typeface=".VnTime" pitchFamily="34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.VnTime" pitchFamily="34" charset="0"/>
                </a:rPr>
                <a:t>h×nh</a:t>
              </a:r>
              <a:r>
                <a:rPr lang="en-US" altLang="en-US" sz="2400" dirty="0">
                  <a:solidFill>
                    <a:srgbClr val="9900FF"/>
                  </a:solidFill>
                  <a:latin typeface=".VnTime" pitchFamily="34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.VnTime" pitchFamily="34" charset="0"/>
                </a:rPr>
                <a:t>vu«ng</a:t>
              </a:r>
              <a:r>
                <a:rPr lang="en-US" altLang="en-US" sz="2400" b="1" dirty="0">
                  <a:solidFill>
                    <a:srgbClr val="9900FF"/>
                  </a:solidFill>
                  <a:latin typeface=".VnTime" pitchFamily="34" charset="0"/>
                </a:rPr>
                <a:t> </a:t>
              </a:r>
              <a:r>
                <a:rPr lang="en-US" altLang="en-US" sz="2400" dirty="0">
                  <a:solidFill>
                    <a:srgbClr val="9900FF"/>
                  </a:solidFill>
                  <a:latin typeface=".VnTime" pitchFamily="34" charset="0"/>
                </a:rPr>
                <a:t>ta </a:t>
              </a:r>
              <a:r>
                <a:rPr lang="en-US" altLang="en-US" sz="2400" dirty="0" err="1">
                  <a:solidFill>
                    <a:srgbClr val="9900FF"/>
                  </a:solidFill>
                  <a:latin typeface=".VnTime" pitchFamily="34" charset="0"/>
                </a:rPr>
                <a:t>lµm</a:t>
              </a:r>
              <a:r>
                <a:rPr lang="en-US" altLang="en-US" sz="2400" dirty="0">
                  <a:solidFill>
                    <a:srgbClr val="9900FF"/>
                  </a:solidFill>
                  <a:latin typeface=".VnTime" pitchFamily="34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.VnTime" pitchFamily="34" charset="0"/>
                </a:rPr>
                <a:t>thÕ</a:t>
              </a:r>
              <a:r>
                <a:rPr lang="en-US" altLang="en-US" sz="2400" dirty="0">
                  <a:solidFill>
                    <a:srgbClr val="9900FF"/>
                  </a:solidFill>
                  <a:latin typeface=".VnTime" pitchFamily="34" charset="0"/>
                </a:rPr>
                <a:t> </a:t>
              </a:r>
              <a:r>
                <a:rPr lang="en-US" altLang="en-US" sz="2400" dirty="0" err="1">
                  <a:solidFill>
                    <a:srgbClr val="9900FF"/>
                  </a:solidFill>
                  <a:latin typeface=".VnTime" pitchFamily="34" charset="0"/>
                </a:rPr>
                <a:t>nµo</a:t>
              </a:r>
              <a:r>
                <a:rPr lang="en-US" altLang="en-US" sz="2400" dirty="0">
                  <a:solidFill>
                    <a:srgbClr val="9900FF"/>
                  </a:solidFill>
                  <a:latin typeface=".VnTime" pitchFamily="34" charset="0"/>
                </a:rPr>
                <a:t>?</a:t>
              </a:r>
            </a:p>
          </p:txBody>
        </p:sp>
      </p:grpSp>
      <p:sp>
        <p:nvSpPr>
          <p:cNvPr id="11282" name="Text Box 6"/>
          <p:cNvSpPr txBox="1">
            <a:spLocks noChangeArrowheads="1"/>
          </p:cNvSpPr>
          <p:nvPr/>
        </p:nvSpPr>
        <p:spPr bwMode="auto">
          <a:xfrm>
            <a:off x="7523163" y="3779839"/>
            <a:ext cx="2095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1283" name="Text Box 7"/>
          <p:cNvSpPr txBox="1">
            <a:spLocks noChangeArrowheads="1"/>
          </p:cNvSpPr>
          <p:nvPr/>
        </p:nvSpPr>
        <p:spPr bwMode="auto">
          <a:xfrm>
            <a:off x="10145713" y="3756026"/>
            <a:ext cx="2095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1284" name="Text Box 8"/>
          <p:cNvSpPr txBox="1">
            <a:spLocks noChangeArrowheads="1"/>
          </p:cNvSpPr>
          <p:nvPr/>
        </p:nvSpPr>
        <p:spPr bwMode="auto">
          <a:xfrm>
            <a:off x="10120313" y="1666876"/>
            <a:ext cx="2095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1285" name="Text Box 78"/>
          <p:cNvSpPr txBox="1">
            <a:spLocks noChangeArrowheads="1"/>
          </p:cNvSpPr>
          <p:nvPr/>
        </p:nvSpPr>
        <p:spPr bwMode="auto">
          <a:xfrm>
            <a:off x="7523163" y="1663701"/>
            <a:ext cx="209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52" name="Text Box 29"/>
          <p:cNvSpPr txBox="1">
            <a:spLocks noChangeArrowheads="1"/>
          </p:cNvSpPr>
          <p:nvPr/>
        </p:nvSpPr>
        <p:spPr bwMode="auto">
          <a:xfrm>
            <a:off x="1524000" y="6165851"/>
            <a:ext cx="1600200" cy="46166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>
              <a:spcBef>
                <a:spcPct val="50000"/>
              </a:spcBef>
              <a:buNone/>
            </a:pP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endParaRPr lang="en-US" alt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30"/>
          <p:cNvSpPr txBox="1">
            <a:spLocks noChangeArrowheads="1"/>
          </p:cNvSpPr>
          <p:nvPr/>
        </p:nvSpPr>
        <p:spPr bwMode="auto">
          <a:xfrm>
            <a:off x="3452813" y="6165851"/>
            <a:ext cx="1778000" cy="46166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>
              <a:spcBef>
                <a:spcPct val="50000"/>
              </a:spcBef>
              <a:buNone/>
            </a:pP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endParaRPr lang="en-US" alt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 Box 31"/>
          <p:cNvSpPr txBox="1">
            <a:spLocks noChangeArrowheads="1"/>
          </p:cNvSpPr>
          <p:nvPr/>
        </p:nvSpPr>
        <p:spPr bwMode="auto">
          <a:xfrm>
            <a:off x="5861051" y="6181726"/>
            <a:ext cx="1541463" cy="461665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Diện tích</a:t>
            </a:r>
          </a:p>
        </p:txBody>
      </p:sp>
      <p:sp>
        <p:nvSpPr>
          <p:cNvPr id="55" name="Line 32"/>
          <p:cNvSpPr>
            <a:spLocks noChangeShapeType="1"/>
          </p:cNvSpPr>
          <p:nvPr/>
        </p:nvSpPr>
        <p:spPr bwMode="auto">
          <a:xfrm flipH="1">
            <a:off x="2230438" y="5637214"/>
            <a:ext cx="800100" cy="4968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9933"/>
              </a:solidFill>
              <a:latin typeface=".VnTime" pitchFamily="34" charset="0"/>
            </a:endParaRPr>
          </a:p>
        </p:txBody>
      </p:sp>
      <p:sp>
        <p:nvSpPr>
          <p:cNvPr id="56" name="Line 33"/>
          <p:cNvSpPr>
            <a:spLocks noChangeShapeType="1"/>
          </p:cNvSpPr>
          <p:nvPr/>
        </p:nvSpPr>
        <p:spPr bwMode="auto">
          <a:xfrm>
            <a:off x="3944939" y="5713414"/>
            <a:ext cx="111125" cy="3841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9933"/>
              </a:solidFill>
              <a:latin typeface=".VnTime" pitchFamily="34" charset="0"/>
            </a:endParaRPr>
          </a:p>
        </p:txBody>
      </p:sp>
      <p:sp>
        <p:nvSpPr>
          <p:cNvPr id="57" name="Line 34"/>
          <p:cNvSpPr>
            <a:spLocks noChangeShapeType="1"/>
          </p:cNvSpPr>
          <p:nvPr/>
        </p:nvSpPr>
        <p:spPr bwMode="auto">
          <a:xfrm>
            <a:off x="5140326" y="5694363"/>
            <a:ext cx="1401763" cy="487362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339933"/>
              </a:solidFill>
              <a:latin typeface=".VnTime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116263" y="6154738"/>
            <a:ext cx="533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i="1">
                <a:solidFill>
                  <a:srgbClr val="000000"/>
                </a:solidFill>
                <a:latin typeface=".VnTime" pitchFamily="34" charset="0"/>
              </a:rPr>
              <a:t>x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386389" y="6159501"/>
            <a:ext cx="496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400" b="1" i="1">
                <a:solidFill>
                  <a:srgbClr val="000000"/>
                </a:solidFill>
                <a:latin typeface=".VnTime" pitchFamily="34" charset="0"/>
              </a:rPr>
              <a:t>=</a:t>
            </a:r>
          </a:p>
        </p:txBody>
      </p:sp>
      <p:grpSp>
        <p:nvGrpSpPr>
          <p:cNvPr id="46" name="Group 17"/>
          <p:cNvGrpSpPr>
            <a:grpSpLocks/>
          </p:cNvGrpSpPr>
          <p:nvPr/>
        </p:nvGrpSpPr>
        <p:grpSpPr bwMode="auto">
          <a:xfrm>
            <a:off x="8162828" y="2125664"/>
            <a:ext cx="1685925" cy="1558131"/>
            <a:chOff x="1548" y="912"/>
            <a:chExt cx="1764" cy="1824"/>
          </a:xfrm>
        </p:grpSpPr>
        <p:sp>
          <p:nvSpPr>
            <p:cNvPr id="47" name="Rectangle 11"/>
            <p:cNvSpPr>
              <a:spLocks noChangeArrowheads="1"/>
            </p:cNvSpPr>
            <p:nvPr/>
          </p:nvSpPr>
          <p:spPr bwMode="auto">
            <a:xfrm>
              <a:off x="1557" y="912"/>
              <a:ext cx="1755" cy="1824"/>
            </a:xfrm>
            <a:prstGeom prst="rect">
              <a:avLst/>
            </a:prstGeom>
            <a:solidFill>
              <a:srgbClr val="66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8" name="Line 12"/>
            <p:cNvSpPr>
              <a:spLocks noChangeShapeType="1"/>
            </p:cNvSpPr>
            <p:nvPr/>
          </p:nvSpPr>
          <p:spPr bwMode="auto">
            <a:xfrm>
              <a:off x="2736" y="912"/>
              <a:ext cx="0" cy="18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9" name="Line 13"/>
            <p:cNvSpPr>
              <a:spLocks noChangeShapeType="1"/>
            </p:cNvSpPr>
            <p:nvPr/>
          </p:nvSpPr>
          <p:spPr bwMode="auto">
            <a:xfrm>
              <a:off x="1557" y="1536"/>
              <a:ext cx="17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 flipH="1">
              <a:off x="2160" y="912"/>
              <a:ext cx="0" cy="182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>
              <a:off x="1548" y="2112"/>
              <a:ext cx="176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8255616" y="3575844"/>
            <a:ext cx="492125" cy="36036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20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3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3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3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3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3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3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3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3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3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3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3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3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3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100" fill="hold"/>
                                        <p:tgtEl>
                                          <p:spTgt spid="338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100" fill="hold"/>
                                        <p:tgtEl>
                                          <p:spTgt spid="338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100" fill="hold"/>
                                        <p:tgtEl>
                                          <p:spTgt spid="338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100" fill="hold"/>
                                        <p:tgtEl>
                                          <p:spTgt spid="338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8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0" grpId="0"/>
      <p:bldP spid="33841" grpId="0"/>
      <p:bldP spid="33847" grpId="0"/>
      <p:bldP spid="33854" grpId="0"/>
      <p:bldP spid="33856" grpId="0"/>
      <p:bldP spid="33859" grpId="0"/>
      <p:bldP spid="33866" grpId="0" animBg="1"/>
      <p:bldP spid="11282" grpId="0"/>
      <p:bldP spid="11283" grpId="0"/>
      <p:bldP spid="11284" grpId="0"/>
      <p:bldP spid="11285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4" grpId="0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90562979"/>
              </p:ext>
            </p:extLst>
          </p:nvPr>
        </p:nvGraphicFramePr>
        <p:xfrm>
          <a:off x="1981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009705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85141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3723120"/>
              </p:ext>
            </p:extLst>
          </p:nvPr>
        </p:nvGraphicFramePr>
        <p:xfrm>
          <a:off x="1991545" y="707644"/>
          <a:ext cx="7772401" cy="1166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730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1e68b1b4a55d1b7a0735012c65fcdf2ff471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Chủ đề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hủ đề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ủ đề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683</Words>
  <Application>Microsoft Office PowerPoint</Application>
  <PresentationFormat>Màn hình rộng</PresentationFormat>
  <Paragraphs>141</Paragraphs>
  <Slides>15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9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15</vt:i4>
      </vt:variant>
    </vt:vector>
  </HeadingPairs>
  <TitlesOfParts>
    <vt:vector size="26" baseType="lpstr">
      <vt:lpstr>.VnTime</vt:lpstr>
      <vt:lpstr>.VnTimeH</vt:lpstr>
      <vt:lpstr>Arial</vt:lpstr>
      <vt:lpstr>Calibri</vt:lpstr>
      <vt:lpstr>Calibri Light</vt:lpstr>
      <vt:lpstr>Tahoma</vt:lpstr>
      <vt:lpstr>Times New Roman</vt:lpstr>
      <vt:lpstr>VNI-Times</vt:lpstr>
      <vt:lpstr>VNtimes New Roman</vt:lpstr>
      <vt:lpstr>Office Theme</vt:lpstr>
      <vt:lpstr>Default Design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Bài 2:  Một tờ giấy hình vuông cạnh 80 mm. Hỏi diện tích tờ giấy đó là bao nhiêu xăng - ti - mét vuông?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Hà Nguyễn Thị Thu</cp:lastModifiedBy>
  <cp:revision>28</cp:revision>
  <cp:lastPrinted>2021-04-06T16:26:12Z</cp:lastPrinted>
  <dcterms:created xsi:type="dcterms:W3CDTF">2020-05-10T09:36:19Z</dcterms:created>
  <dcterms:modified xsi:type="dcterms:W3CDTF">2022-04-11T09:51:22Z</dcterms:modified>
</cp:coreProperties>
</file>