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7" r:id="rId2"/>
    <p:sldId id="308" r:id="rId3"/>
    <p:sldId id="297" r:id="rId4"/>
    <p:sldId id="298" r:id="rId5"/>
    <p:sldId id="299" r:id="rId6"/>
    <p:sldId id="300" r:id="rId7"/>
    <p:sldId id="301" r:id="rId8"/>
    <p:sldId id="302" r:id="rId9"/>
    <p:sldId id="290" r:id="rId10"/>
    <p:sldId id="303" r:id="rId11"/>
    <p:sldId id="293" r:id="rId12"/>
    <p:sldId id="289" r:id="rId13"/>
    <p:sldId id="258" r:id="rId14"/>
    <p:sldId id="272" r:id="rId15"/>
    <p:sldId id="269" r:id="rId16"/>
    <p:sldId id="265" r:id="rId17"/>
    <p:sldId id="266" r:id="rId18"/>
    <p:sldId id="267" r:id="rId19"/>
    <p:sldId id="268" r:id="rId20"/>
    <p:sldId id="294" r:id="rId21"/>
    <p:sldId id="305" r:id="rId22"/>
    <p:sldId id="30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99"/>
    <a:srgbClr val="0000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p:normalViewPr>
  <p:slideViewPr>
    <p:cSldViewPr>
      <p:cViewPr varScale="1">
        <p:scale>
          <a:sx n="63" d="100"/>
          <a:sy n="63" d="100"/>
        </p:scale>
        <p:origin x="764"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42AC2-B94D-484D-92A5-26B1A25489AD}" type="datetimeFigureOut">
              <a:rPr lang="en-US" smtClean="0"/>
              <a:pPr/>
              <a:t>4/21/2022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CE116-1AB8-49B0-8159-7FAFB243FB03}" type="slidenum">
              <a:rPr lang="en-US" smtClean="0"/>
              <a:pPr/>
              <a:t>‹#›</a:t>
            </a:fld>
            <a:endParaRPr lang="en-US"/>
          </a:p>
        </p:txBody>
      </p:sp>
    </p:spTree>
    <p:extLst>
      <p:ext uri="{BB962C8B-B14F-4D97-AF65-F5344CB8AC3E}">
        <p14:creationId xmlns:p14="http://schemas.microsoft.com/office/powerpoint/2010/main" val="113234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CE116-1AB8-49B0-8159-7FAFB243FB03}" type="slidenum">
              <a:rPr lang="en-US" smtClean="0"/>
              <a:pPr/>
              <a:t>8</a:t>
            </a:fld>
            <a:endParaRPr lang="en-US"/>
          </a:p>
        </p:txBody>
      </p:sp>
    </p:spTree>
    <p:extLst>
      <p:ext uri="{BB962C8B-B14F-4D97-AF65-F5344CB8AC3E}">
        <p14:creationId xmlns:p14="http://schemas.microsoft.com/office/powerpoint/2010/main" val="47529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CE116-1AB8-49B0-8159-7FAFB243FB03}" type="slidenum">
              <a:rPr lang="en-US" smtClean="0"/>
              <a:pPr/>
              <a:t>10</a:t>
            </a:fld>
            <a:endParaRPr lang="en-US"/>
          </a:p>
        </p:txBody>
      </p:sp>
    </p:spTree>
    <p:extLst>
      <p:ext uri="{BB962C8B-B14F-4D97-AF65-F5344CB8AC3E}">
        <p14:creationId xmlns:p14="http://schemas.microsoft.com/office/powerpoint/2010/main" val="306971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83E1D4-7182-4F96-83BA-B2269FED8232}"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75CF3-459A-4B0B-B2F8-C8AEFC5438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3E1D4-7182-4F96-83BA-B2269FED8232}"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75CF3-459A-4B0B-B2F8-C8AEFC5438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3E1D4-7182-4F96-83BA-B2269FED8232}"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75CF3-459A-4B0B-B2F8-C8AEFC5438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3E1D4-7182-4F96-83BA-B2269FED8232}"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75CF3-459A-4B0B-B2F8-C8AEFC5438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3E1D4-7182-4F96-83BA-B2269FED8232}"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75CF3-459A-4B0B-B2F8-C8AEFC5438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83E1D4-7182-4F96-83BA-B2269FED8232}"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75CF3-459A-4B0B-B2F8-C8AEFC5438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83E1D4-7182-4F96-83BA-B2269FED8232}" type="datetimeFigureOut">
              <a:rPr lang="en-US" smtClean="0"/>
              <a:pPr/>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75CF3-459A-4B0B-B2F8-C8AEFC5438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83E1D4-7182-4F96-83BA-B2269FED8232}" type="datetimeFigureOut">
              <a:rPr lang="en-US" smtClean="0"/>
              <a:pPr/>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75CF3-459A-4B0B-B2F8-C8AEFC5438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3E1D4-7182-4F96-83BA-B2269FED8232}" type="datetimeFigureOut">
              <a:rPr lang="en-US" smtClean="0"/>
              <a:pPr/>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75CF3-459A-4B0B-B2F8-C8AEFC5438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83E1D4-7182-4F96-83BA-B2269FED8232}"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75CF3-459A-4B0B-B2F8-C8AEFC5438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83E1D4-7182-4F96-83BA-B2269FED8232}"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75CF3-459A-4B0B-B2F8-C8AEFC5438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3E1D4-7182-4F96-83BA-B2269FED8232}" type="datetimeFigureOut">
              <a:rPr lang="en-US" smtClean="0"/>
              <a:pPr/>
              <a:t>4/21/2022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75CF3-459A-4B0B-B2F8-C8AEFC5438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10.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7.xml"/><Relationship Id="rId7" Type="http://schemas.openxmlformats.org/officeDocument/2006/relationships/slide" Target="slide5.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10.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656F58F-334D-4A8F-9E65-34E183E8AF7E}"/>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429CF695-44D5-4DB8-96E0-8D20F90718E3}"/>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976B3BD-D499-4E08-A052-76E74E28D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3FE22248-CCB5-4BF8-ABAF-A97B826ACB1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51E80A3C-92AB-4D26-B3B4-95C509919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EC36FF9E-1469-4D1B-8EE4-0277A8F0702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3624428-0E23-49B6-9164-5B3CB45E121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F5AD384E-5F80-4282-9EAD-63CF2E1AA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9B08982-F404-4154-A3B2-A58601D0D42F}"/>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0ED42A34-9EA1-4D2F-993A-FDAF515515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1451" y="511175"/>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244B3C1F-542C-4C0C-A78B-CDCA3229CE7A}"/>
              </a:ext>
            </a:extLst>
          </p:cNvPr>
          <p:cNvSpPr/>
          <p:nvPr/>
        </p:nvSpPr>
        <p:spPr>
          <a:xfrm>
            <a:off x="2491248" y="5071071"/>
            <a:ext cx="7306872" cy="923330"/>
          </a:xfrm>
          <a:prstGeom prst="rect">
            <a:avLst/>
          </a:prstGeom>
          <a:noFill/>
        </p:spPr>
        <p:txBody>
          <a:bodyPr wrap="none" lIns="91440" tIns="45720" rIns="91440" bIns="45720">
            <a:spAutoFit/>
          </a:bodyPr>
          <a:lstStyle/>
          <a:p>
            <a:pPr algn="ctr">
              <a:defRPr/>
            </a:pPr>
            <a:r>
              <a:rPr lang="en-US" sz="5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rPr>
              <a:t>MÔN: LUYỆN TỪ VÀ CÂU</a:t>
            </a:r>
            <a:endParaRPr lang="vi-VN" sz="5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4472" y="716340"/>
            <a:ext cx="9123529" cy="762000"/>
          </a:xfrm>
        </p:spPr>
        <p:txBody>
          <a:bodyPr>
            <a:noAutofit/>
          </a:bodyPr>
          <a:lstStyle/>
          <a:p>
            <a:pPr algn="l"/>
            <a:r>
              <a:rPr lang="en-US" sz="4800" b="1" dirty="0">
                <a:solidFill>
                  <a:srgbClr val="002060"/>
                </a:solidFill>
                <a:latin typeface="Times New Roman" pitchFamily="18" charset="0"/>
                <a:cs typeface="Times New Roman" pitchFamily="18" charset="0"/>
              </a:rPr>
              <a:t>1. </a:t>
            </a:r>
            <a:r>
              <a:rPr lang="en-US" sz="4800" b="1" dirty="0" err="1">
                <a:solidFill>
                  <a:srgbClr val="002060"/>
                </a:solidFill>
                <a:latin typeface="Times New Roman" pitchFamily="18" charset="0"/>
                <a:cs typeface="Times New Roman" pitchFamily="18" charset="0"/>
              </a:rPr>
              <a:t>Tìm</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bộ</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phận</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câu</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trả</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lời</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cho</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câu</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hỏi</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Bằng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gì</a:t>
            </a:r>
            <a:r>
              <a:rPr lang="en-US" sz="4800" b="1" dirty="0">
                <a:solidFill>
                  <a:srgbClr val="002060"/>
                </a:solidFill>
                <a:latin typeface="Times New Roman" pitchFamily="18" charset="0"/>
                <a:cs typeface="Times New Roman" pitchFamily="18" charset="0"/>
              </a:rPr>
              <a:t> ?”:</a:t>
            </a:r>
            <a:endParaRPr lang="en-US" sz="4800" b="1" dirty="0">
              <a:latin typeface="Times New Roman" pitchFamily="18" charset="0"/>
              <a:cs typeface="Times New Roman" pitchFamily="18" charset="0"/>
            </a:endParaRPr>
          </a:p>
        </p:txBody>
      </p:sp>
      <p:sp>
        <p:nvSpPr>
          <p:cNvPr id="3" name="Rectangle 2">
            <a:hlinkClick r:id="rId4" action="ppaction://hlinksldjump"/>
          </p:cNvPr>
          <p:cNvSpPr/>
          <p:nvPr/>
        </p:nvSpPr>
        <p:spPr>
          <a:xfrm>
            <a:off x="1752600" y="4983540"/>
            <a:ext cx="8915400" cy="1569660"/>
          </a:xfrm>
          <a:prstGeom prst="rect">
            <a:avLst/>
          </a:prstGeom>
        </p:spPr>
        <p:txBody>
          <a:bodyPr wrap="square">
            <a:spAutoFit/>
          </a:bodyPr>
          <a:lstStyle/>
          <a:p>
            <a:r>
              <a:rPr lang="en-US" sz="4800" b="1" dirty="0">
                <a:latin typeface="Times New Roman" pitchFamily="18" charset="0"/>
                <a:cs typeface="Times New Roman" pitchFamily="18" charset="0"/>
              </a:rPr>
              <a:t>c) </a:t>
            </a:r>
            <a:r>
              <a:rPr lang="en-US" sz="4800" b="1" dirty="0" err="1">
                <a:latin typeface="Times New Roman" pitchFamily="18" charset="0"/>
                <a:cs typeface="Times New Roman" pitchFamily="18" charset="0"/>
              </a:rPr>
              <a:t>Các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nghệ</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sĩ</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đã</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chinh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phục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khán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giả</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bằng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tài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năng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mình</a:t>
            </a:r>
            <a:r>
              <a:rPr lang="en-US" sz="4800" b="1" dirty="0">
                <a:latin typeface="Times New Roman" pitchFamily="18" charset="0"/>
                <a:cs typeface="Times New Roman" pitchFamily="18" charset="0"/>
              </a:rPr>
              <a:t>. </a:t>
            </a:r>
            <a:endParaRPr lang="en-US" sz="4800" b="1" dirty="0"/>
          </a:p>
        </p:txBody>
      </p:sp>
      <p:sp>
        <p:nvSpPr>
          <p:cNvPr id="4" name="Rectangle 3">
            <a:hlinkClick r:id="rId5" action="ppaction://hlinksldjump"/>
          </p:cNvPr>
          <p:cNvSpPr/>
          <p:nvPr/>
        </p:nvSpPr>
        <p:spPr>
          <a:xfrm>
            <a:off x="1782170" y="2819400"/>
            <a:ext cx="8885830" cy="2308324"/>
          </a:xfrm>
          <a:prstGeom prst="rect">
            <a:avLst/>
          </a:prstGeom>
        </p:spPr>
        <p:txBody>
          <a:bodyPr wrap="square">
            <a:spAutoFit/>
          </a:bodyPr>
          <a:lstStyle/>
          <a:p>
            <a:r>
              <a:rPr lang="en-US" sz="4800" b="1" dirty="0">
                <a:latin typeface="Times New Roman" pitchFamily="18" charset="0"/>
                <a:cs typeface="Times New Roman" pitchFamily="18" charset="0"/>
              </a:rPr>
              <a:t>b) </a:t>
            </a:r>
            <a:r>
              <a:rPr lang="en-US" sz="4800" b="1" dirty="0" err="1">
                <a:latin typeface="Times New Roman" pitchFamily="18" charset="0"/>
                <a:cs typeface="Times New Roman" pitchFamily="18" charset="0"/>
              </a:rPr>
              <a:t>Chiếc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đèn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sao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bé</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được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làm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bằng</a:t>
            </a:r>
            <a:r>
              <a:rPr lang="en-US" sz="4800" b="1" dirty="0">
                <a:latin typeface="Times New Roman" pitchFamily="18" charset="0"/>
                <a:cs typeface="Times New Roman" pitchFamily="18" charset="0"/>
              </a:rPr>
              <a:t> nan </a:t>
            </a:r>
            <a:r>
              <a:rPr lang="en-US" sz="4800" b="1" dirty="0" err="1">
                <a:latin typeface="Times New Roman" pitchFamily="18" charset="0"/>
                <a:cs typeface="Times New Roman" pitchFamily="18" charset="0"/>
              </a:rPr>
              <a:t>tre</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dán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giấy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bóng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kính</a:t>
            </a:r>
            <a:r>
              <a:rPr lang="en-US" sz="4800" b="1" dirty="0">
                <a:latin typeface="Times New Roman" pitchFamily="18" charset="0"/>
                <a:cs typeface="Times New Roman" pitchFamily="18" charset="0"/>
              </a:rPr>
              <a:t>.</a:t>
            </a:r>
            <a:endParaRPr lang="en-US" sz="4800" b="1" dirty="0"/>
          </a:p>
        </p:txBody>
      </p:sp>
      <p:sp>
        <p:nvSpPr>
          <p:cNvPr id="6" name="Rectangle 5">
            <a:hlinkClick r:id="rId6" action="ppaction://hlinksldjump"/>
          </p:cNvPr>
          <p:cNvSpPr/>
          <p:nvPr/>
        </p:nvSpPr>
        <p:spPr>
          <a:xfrm>
            <a:off x="1570630" y="1905001"/>
            <a:ext cx="8106770" cy="830997"/>
          </a:xfrm>
          <a:prstGeom prst="rect">
            <a:avLst/>
          </a:prstGeom>
        </p:spPr>
        <p:txBody>
          <a:bodyPr wrap="square">
            <a:spAutoFit/>
          </a:bodyPr>
          <a:lstStyle/>
          <a:p>
            <a:r>
              <a:rPr lang="en-US" sz="4800" b="1" dirty="0">
                <a:latin typeface="Times New Roman" pitchFamily="18" charset="0"/>
                <a:cs typeface="Times New Roman" pitchFamily="18" charset="0"/>
              </a:rPr>
              <a:t> a) </a:t>
            </a:r>
            <a:r>
              <a:rPr lang="en-US" sz="4800" b="1" dirty="0" err="1">
                <a:latin typeface="Times New Roman" pitchFamily="18" charset="0"/>
                <a:cs typeface="Times New Roman" pitchFamily="18" charset="0"/>
              </a:rPr>
              <a:t>Voi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uống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nước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bằng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vòi</a:t>
            </a:r>
            <a:r>
              <a:rPr lang="en-US" sz="4800" b="1" dirty="0">
                <a:latin typeface="Times New Roman" pitchFamily="18" charset="0"/>
                <a:cs typeface="Times New Roman" pitchFamily="18" charset="0"/>
              </a:rPr>
              <a:t>.</a:t>
            </a:r>
            <a:endParaRPr lang="en-US" sz="4800" b="1" dirty="0"/>
          </a:p>
        </p:txBody>
      </p:sp>
      <p:cxnSp>
        <p:nvCxnSpPr>
          <p:cNvPr id="9" name="Straight Connector 8"/>
          <p:cNvCxnSpPr/>
          <p:nvPr/>
        </p:nvCxnSpPr>
        <p:spPr>
          <a:xfrm>
            <a:off x="6456040" y="2735997"/>
            <a:ext cx="2088232"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904296" y="4410824"/>
            <a:ext cx="8152144" cy="648072"/>
            <a:chOff x="380296" y="4437112"/>
            <a:chExt cx="8152144" cy="648072"/>
          </a:xfrm>
        </p:grpSpPr>
        <p:cxnSp>
          <p:nvCxnSpPr>
            <p:cNvPr id="10" name="Straight Connector 9"/>
            <p:cNvCxnSpPr/>
            <p:nvPr/>
          </p:nvCxnSpPr>
          <p:spPr>
            <a:xfrm>
              <a:off x="1547664" y="4437112"/>
              <a:ext cx="6984776"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0296" y="5085184"/>
              <a:ext cx="1152128"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4295800" y="6553200"/>
            <a:ext cx="6048672"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642" y="-42712"/>
            <a:ext cx="9144000" cy="6858000"/>
          </a:xfrm>
          <a:prstGeom prst="rect">
            <a:avLst/>
          </a:prstGeom>
        </p:spPr>
      </p:pic>
      <p:pic>
        <p:nvPicPr>
          <p:cNvPr id="13" name="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173492" y="3794351"/>
            <a:ext cx="1158213" cy="1828159"/>
          </a:xfrm>
          <a:prstGeom prst="rect">
            <a:avLst/>
          </a:prstGeom>
        </p:spPr>
      </p:pic>
      <p:pic>
        <p:nvPicPr>
          <p:cNvPr id="14" name="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8084209" y="4996272"/>
            <a:ext cx="2677178" cy="1504087"/>
          </a:xfrm>
          <a:prstGeom prst="rect">
            <a:avLst/>
          </a:prstGeom>
        </p:spPr>
      </p:pic>
      <p:pic>
        <p:nvPicPr>
          <p:cNvPr id="15" name="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2135773" y="0"/>
            <a:ext cx="7349615" cy="6453632"/>
          </a:xfrm>
          <a:prstGeom prst="rect">
            <a:avLst/>
          </a:prstGeom>
        </p:spPr>
      </p:pic>
      <p:pic>
        <p:nvPicPr>
          <p:cNvPr id="18" name="5"/>
          <p:cNvPicPr>
            <a:picLocks noChangeAspect="1"/>
          </p:cNvPicPr>
          <p:nvPr/>
        </p:nvPicPr>
        <p:blipFill rotWithShape="1">
          <a:blip r:embed="rId6">
            <a:extLst>
              <a:ext uri="{28A0092B-C50C-407E-A947-70E740481C1C}">
                <a14:useLocalDpi xmlns:a14="http://schemas.microsoft.com/office/drawing/2010/main" val="0"/>
              </a:ext>
            </a:extLst>
          </a:blip>
          <a:srcRect l="38581" t="24563" r="40933" b="26282"/>
          <a:stretch/>
        </p:blipFill>
        <p:spPr>
          <a:xfrm flipH="1">
            <a:off x="1703513" y="3370119"/>
            <a:ext cx="1713407" cy="3083515"/>
          </a:xfrm>
          <a:prstGeom prst="rect">
            <a:avLst/>
          </a:prstGeom>
        </p:spPr>
      </p:pic>
      <p:pic>
        <p:nvPicPr>
          <p:cNvPr id="19" name="9"/>
          <p:cNvPicPr>
            <a:picLocks noChangeAspect="1"/>
          </p:cNvPicPr>
          <p:nvPr/>
        </p:nvPicPr>
        <p:blipFill rotWithShape="1">
          <a:blip r:embed="rId7">
            <a:extLst>
              <a:ext uri="{28A0092B-C50C-407E-A947-70E740481C1C}">
                <a14:useLocalDpi xmlns:a14="http://schemas.microsoft.com/office/drawing/2010/main" val="0"/>
              </a:ext>
            </a:extLst>
          </a:blip>
          <a:srcRect l="62133" t="18963" r="21600" b="52948"/>
          <a:stretch/>
        </p:blipFill>
        <p:spPr>
          <a:xfrm>
            <a:off x="8008332" y="1149376"/>
            <a:ext cx="1187693" cy="1538160"/>
          </a:xfrm>
          <a:prstGeom prst="rect">
            <a:avLst/>
          </a:prstGeom>
        </p:spPr>
      </p:pic>
      <p:pic>
        <p:nvPicPr>
          <p:cNvPr id="20" name="10"/>
          <p:cNvPicPr>
            <a:picLocks noChangeAspect="1"/>
          </p:cNvPicPr>
          <p:nvPr/>
        </p:nvPicPr>
        <p:blipFill rotWithShape="1">
          <a:blip r:embed="rId8">
            <a:extLst>
              <a:ext uri="{28A0092B-C50C-407E-A947-70E740481C1C}">
                <a14:useLocalDpi xmlns:a14="http://schemas.microsoft.com/office/drawing/2010/main" val="0"/>
              </a:ext>
            </a:extLst>
          </a:blip>
          <a:srcRect l="53867" t="4030" r="30313" b="70607"/>
          <a:stretch/>
        </p:blipFill>
        <p:spPr>
          <a:xfrm>
            <a:off x="9174952" y="1293270"/>
            <a:ext cx="1155122" cy="1388887"/>
          </a:xfrm>
          <a:prstGeom prst="rect">
            <a:avLst/>
          </a:prstGeom>
        </p:spPr>
      </p:pic>
      <p:sp>
        <p:nvSpPr>
          <p:cNvPr id="5" name="Rectangle 4"/>
          <p:cNvSpPr/>
          <p:nvPr/>
        </p:nvSpPr>
        <p:spPr>
          <a:xfrm>
            <a:off x="3359045" y="1524001"/>
            <a:ext cx="5377604" cy="4524315"/>
          </a:xfrm>
          <a:prstGeom prst="rect">
            <a:avLst/>
          </a:prstGeom>
        </p:spPr>
        <p:txBody>
          <a:bodyPr wrap="square">
            <a:spAutoFit/>
          </a:bodyPr>
          <a:lstStyle/>
          <a:p>
            <a:r>
              <a:rPr lang="en-US" sz="4800" b="1" dirty="0" err="1">
                <a:solidFill>
                  <a:srgbClr val="002060"/>
                </a:solidFill>
                <a:latin typeface="Times New Roman" pitchFamily="18" charset="0"/>
                <a:cs typeface="Times New Roman" pitchFamily="18" charset="0"/>
              </a:rPr>
              <a:t>Bộ</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phận</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câu</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trả</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lời</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cho</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câu</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hỏi</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Bằng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gì</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nêu</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phương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tiện</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dùng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để</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tiến</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hành</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hoạt</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động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nói</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đến</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trong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câu</a:t>
            </a:r>
            <a:r>
              <a:rPr lang="en-US" sz="48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1438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1000"/>
                                        <p:tgtEl>
                                          <p:spTgt spid="18"/>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6"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80">
                                          <p:stCondLst>
                                            <p:cond delay="0"/>
                                          </p:stCondLst>
                                        </p:cTn>
                                        <p:tgtEl>
                                          <p:spTgt spid="19"/>
                                        </p:tgtEl>
                                      </p:cBhvr>
                                    </p:animEffect>
                                    <p:anim calcmode="lin" valueType="num">
                                      <p:cBhvr>
                                        <p:cTn id="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 dur="26">
                                          <p:stCondLst>
                                            <p:cond delay="650"/>
                                          </p:stCondLst>
                                        </p:cTn>
                                        <p:tgtEl>
                                          <p:spTgt spid="19"/>
                                        </p:tgtEl>
                                      </p:cBhvr>
                                      <p:to x="100000" y="60000"/>
                                    </p:animScale>
                                    <p:animScale>
                                      <p:cBhvr>
                                        <p:cTn id="31" dur="166" decel="50000">
                                          <p:stCondLst>
                                            <p:cond delay="676"/>
                                          </p:stCondLst>
                                        </p:cTn>
                                        <p:tgtEl>
                                          <p:spTgt spid="19"/>
                                        </p:tgtEl>
                                      </p:cBhvr>
                                      <p:to x="100000" y="100000"/>
                                    </p:animScale>
                                    <p:animScale>
                                      <p:cBhvr>
                                        <p:cTn id="32" dur="26">
                                          <p:stCondLst>
                                            <p:cond delay="1312"/>
                                          </p:stCondLst>
                                        </p:cTn>
                                        <p:tgtEl>
                                          <p:spTgt spid="19"/>
                                        </p:tgtEl>
                                      </p:cBhvr>
                                      <p:to x="100000" y="80000"/>
                                    </p:animScale>
                                    <p:animScale>
                                      <p:cBhvr>
                                        <p:cTn id="33" dur="166" decel="50000">
                                          <p:stCondLst>
                                            <p:cond delay="1338"/>
                                          </p:stCondLst>
                                        </p:cTn>
                                        <p:tgtEl>
                                          <p:spTgt spid="19"/>
                                        </p:tgtEl>
                                      </p:cBhvr>
                                      <p:to x="100000" y="100000"/>
                                    </p:animScale>
                                    <p:animScale>
                                      <p:cBhvr>
                                        <p:cTn id="34" dur="26">
                                          <p:stCondLst>
                                            <p:cond delay="1642"/>
                                          </p:stCondLst>
                                        </p:cTn>
                                        <p:tgtEl>
                                          <p:spTgt spid="19"/>
                                        </p:tgtEl>
                                      </p:cBhvr>
                                      <p:to x="100000" y="90000"/>
                                    </p:animScale>
                                    <p:animScale>
                                      <p:cBhvr>
                                        <p:cTn id="35" dur="166" decel="50000">
                                          <p:stCondLst>
                                            <p:cond delay="1668"/>
                                          </p:stCondLst>
                                        </p:cTn>
                                        <p:tgtEl>
                                          <p:spTgt spid="19"/>
                                        </p:tgtEl>
                                      </p:cBhvr>
                                      <p:to x="100000" y="100000"/>
                                    </p:animScale>
                                    <p:animScale>
                                      <p:cBhvr>
                                        <p:cTn id="36" dur="26">
                                          <p:stCondLst>
                                            <p:cond delay="1808"/>
                                          </p:stCondLst>
                                        </p:cTn>
                                        <p:tgtEl>
                                          <p:spTgt spid="19"/>
                                        </p:tgtEl>
                                      </p:cBhvr>
                                      <p:to x="100000" y="95000"/>
                                    </p:animScale>
                                    <p:animScale>
                                      <p:cBhvr>
                                        <p:cTn id="37" dur="166" decel="50000">
                                          <p:stCondLst>
                                            <p:cond delay="1834"/>
                                          </p:stCondLst>
                                        </p:cTn>
                                        <p:tgtEl>
                                          <p:spTgt spid="19"/>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80">
                                          <p:stCondLst>
                                            <p:cond delay="0"/>
                                          </p:stCondLst>
                                        </p:cTn>
                                        <p:tgtEl>
                                          <p:spTgt spid="20"/>
                                        </p:tgtEl>
                                      </p:cBhvr>
                                    </p:animEffect>
                                    <p:anim calcmode="lin" valueType="num">
                                      <p:cBhvr>
                                        <p:cTn id="4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6" dur="26">
                                          <p:stCondLst>
                                            <p:cond delay="650"/>
                                          </p:stCondLst>
                                        </p:cTn>
                                        <p:tgtEl>
                                          <p:spTgt spid="20"/>
                                        </p:tgtEl>
                                      </p:cBhvr>
                                      <p:to x="100000" y="60000"/>
                                    </p:animScale>
                                    <p:animScale>
                                      <p:cBhvr>
                                        <p:cTn id="47" dur="166" decel="50000">
                                          <p:stCondLst>
                                            <p:cond delay="676"/>
                                          </p:stCondLst>
                                        </p:cTn>
                                        <p:tgtEl>
                                          <p:spTgt spid="20"/>
                                        </p:tgtEl>
                                      </p:cBhvr>
                                      <p:to x="100000" y="100000"/>
                                    </p:animScale>
                                    <p:animScale>
                                      <p:cBhvr>
                                        <p:cTn id="48" dur="26">
                                          <p:stCondLst>
                                            <p:cond delay="1312"/>
                                          </p:stCondLst>
                                        </p:cTn>
                                        <p:tgtEl>
                                          <p:spTgt spid="20"/>
                                        </p:tgtEl>
                                      </p:cBhvr>
                                      <p:to x="100000" y="80000"/>
                                    </p:animScale>
                                    <p:animScale>
                                      <p:cBhvr>
                                        <p:cTn id="49" dur="166" decel="50000">
                                          <p:stCondLst>
                                            <p:cond delay="1338"/>
                                          </p:stCondLst>
                                        </p:cTn>
                                        <p:tgtEl>
                                          <p:spTgt spid="20"/>
                                        </p:tgtEl>
                                      </p:cBhvr>
                                      <p:to x="100000" y="100000"/>
                                    </p:animScale>
                                    <p:animScale>
                                      <p:cBhvr>
                                        <p:cTn id="50" dur="26">
                                          <p:stCondLst>
                                            <p:cond delay="1642"/>
                                          </p:stCondLst>
                                        </p:cTn>
                                        <p:tgtEl>
                                          <p:spTgt spid="20"/>
                                        </p:tgtEl>
                                      </p:cBhvr>
                                      <p:to x="100000" y="90000"/>
                                    </p:animScale>
                                    <p:animScale>
                                      <p:cBhvr>
                                        <p:cTn id="51" dur="166" decel="50000">
                                          <p:stCondLst>
                                            <p:cond delay="1668"/>
                                          </p:stCondLst>
                                        </p:cTn>
                                        <p:tgtEl>
                                          <p:spTgt spid="20"/>
                                        </p:tgtEl>
                                      </p:cBhvr>
                                      <p:to x="100000" y="100000"/>
                                    </p:animScale>
                                    <p:animScale>
                                      <p:cBhvr>
                                        <p:cTn id="52" dur="26">
                                          <p:stCondLst>
                                            <p:cond delay="1808"/>
                                          </p:stCondLst>
                                        </p:cTn>
                                        <p:tgtEl>
                                          <p:spTgt spid="20"/>
                                        </p:tgtEl>
                                      </p:cBhvr>
                                      <p:to x="100000" y="95000"/>
                                    </p:animScale>
                                    <p:animScale>
                                      <p:cBhvr>
                                        <p:cTn id="53"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920343" y="533401"/>
            <a:ext cx="95280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800" b="1" dirty="0" err="1">
                <a:solidFill>
                  <a:srgbClr val="0000FF"/>
                </a:solidFill>
                <a:latin typeface="Times New Roman" panose="02020603050405020304" pitchFamily="18" charset="0"/>
              </a:rPr>
              <a:t>Bài</a:t>
            </a:r>
            <a:r>
              <a:rPr lang="en-US" sz="4800" b="1" dirty="0">
                <a:solidFill>
                  <a:srgbClr val="0000FF"/>
                </a:solidFill>
                <a:latin typeface="Times New Roman" panose="02020603050405020304" pitchFamily="18" charset="0"/>
              </a:rPr>
              <a:t> 2: </a:t>
            </a:r>
            <a:r>
              <a:rPr lang="en-US" sz="4800" b="1" dirty="0" err="1">
                <a:solidFill>
                  <a:srgbClr val="0000FF"/>
                </a:solidFill>
                <a:latin typeface="Times New Roman" panose="02020603050405020304" pitchFamily="18" charset="0"/>
              </a:rPr>
              <a:t>Trả</a:t>
            </a:r>
            <a:r>
              <a:rPr lang="en-US" sz="4800" b="1" dirty="0">
                <a:solidFill>
                  <a:srgbClr val="0000FF"/>
                </a:solidFill>
                <a:latin typeface="Times New Roman" panose="02020603050405020304" pitchFamily="18" charset="0"/>
              </a:rPr>
              <a:t> </a:t>
            </a:r>
            <a:r>
              <a:rPr lang="en-US" sz="4800" b="1" dirty="0" err="1">
                <a:solidFill>
                  <a:srgbClr val="0000FF"/>
                </a:solidFill>
                <a:latin typeface="Times New Roman" panose="02020603050405020304" pitchFamily="18" charset="0"/>
              </a:rPr>
              <a:t>lời</a:t>
            </a:r>
            <a:r>
              <a:rPr lang="en-US" sz="4800" b="1" dirty="0">
                <a:solidFill>
                  <a:srgbClr val="0000FF"/>
                </a:solidFill>
                <a:latin typeface="Times New Roman" panose="02020603050405020304" pitchFamily="18" charset="0"/>
              </a:rPr>
              <a:t> </a:t>
            </a:r>
            <a:r>
              <a:rPr lang="en-US" sz="4800" b="1" dirty="0" err="1">
                <a:solidFill>
                  <a:srgbClr val="0000FF"/>
                </a:solidFill>
                <a:latin typeface="Times New Roman" panose="02020603050405020304" pitchFamily="18" charset="0"/>
              </a:rPr>
              <a:t>các</a:t>
            </a:r>
            <a:r>
              <a:rPr lang="en-US" sz="4800" b="1" dirty="0">
                <a:solidFill>
                  <a:srgbClr val="0000FF"/>
                </a:solidFill>
                <a:latin typeface="Times New Roman" panose="02020603050405020304" pitchFamily="18" charset="0"/>
              </a:rPr>
              <a:t> </a:t>
            </a:r>
            <a:r>
              <a:rPr lang="en-US" sz="4800" b="1" dirty="0" err="1">
                <a:solidFill>
                  <a:srgbClr val="0000FF"/>
                </a:solidFill>
                <a:latin typeface="Times New Roman" panose="02020603050405020304" pitchFamily="18" charset="0"/>
              </a:rPr>
              <a:t>câu</a:t>
            </a:r>
            <a:r>
              <a:rPr lang="en-US" sz="4800" b="1" dirty="0">
                <a:solidFill>
                  <a:srgbClr val="0000FF"/>
                </a:solidFill>
                <a:latin typeface="Times New Roman" panose="02020603050405020304" pitchFamily="18" charset="0"/>
              </a:rPr>
              <a:t> </a:t>
            </a:r>
            <a:r>
              <a:rPr lang="en-US" sz="4800" b="1" dirty="0" err="1">
                <a:solidFill>
                  <a:srgbClr val="0000FF"/>
                </a:solidFill>
                <a:latin typeface="Times New Roman" panose="02020603050405020304" pitchFamily="18" charset="0"/>
              </a:rPr>
              <a:t>hỏi</a:t>
            </a:r>
            <a:r>
              <a:rPr lang="en-US" sz="4800" b="1" dirty="0">
                <a:solidFill>
                  <a:srgbClr val="0000FF"/>
                </a:solidFill>
                <a:latin typeface="Times New Roman" panose="02020603050405020304" pitchFamily="18" charset="0"/>
              </a:rPr>
              <a:t> </a:t>
            </a:r>
            <a:r>
              <a:rPr lang="en-US" sz="4800" b="1" dirty="0" err="1">
                <a:solidFill>
                  <a:srgbClr val="0000FF"/>
                </a:solidFill>
                <a:latin typeface="Times New Roman" panose="02020603050405020304" pitchFamily="18" charset="0"/>
              </a:rPr>
              <a:t>sau</a:t>
            </a:r>
            <a:r>
              <a:rPr lang="en-US" sz="4800" b="1" dirty="0">
                <a:solidFill>
                  <a:srgbClr val="0000FF"/>
                </a:solidFill>
                <a:latin typeface="Times New Roman" panose="02020603050405020304" pitchFamily="18" charset="0"/>
              </a:rPr>
              <a:t>:</a:t>
            </a:r>
          </a:p>
        </p:txBody>
      </p:sp>
      <p:sp>
        <p:nvSpPr>
          <p:cNvPr id="17412" name="Text Box 4"/>
          <p:cNvSpPr txBox="1">
            <a:spLocks noChangeArrowheads="1"/>
          </p:cNvSpPr>
          <p:nvPr/>
        </p:nvSpPr>
        <p:spPr bwMode="auto">
          <a:xfrm>
            <a:off x="1555264" y="1480393"/>
            <a:ext cx="93393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800" b="1" dirty="0">
                <a:solidFill>
                  <a:srgbClr val="990000"/>
                </a:solidFill>
                <a:latin typeface="Times New Roman" panose="02020603050405020304" pitchFamily="18" charset="0"/>
              </a:rPr>
              <a:t>a) </a:t>
            </a:r>
            <a:r>
              <a:rPr lang="en-US" sz="4800" b="1" dirty="0" err="1">
                <a:solidFill>
                  <a:srgbClr val="990000"/>
                </a:solidFill>
                <a:latin typeface="Times New Roman" panose="02020603050405020304" pitchFamily="18" charset="0"/>
              </a:rPr>
              <a:t>Hằng</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ngày</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em</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viết</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bài</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bằng</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gì</a:t>
            </a:r>
            <a:r>
              <a:rPr lang="en-US" sz="4800" b="1" dirty="0">
                <a:solidFill>
                  <a:srgbClr val="990000"/>
                </a:solidFill>
                <a:latin typeface="Times New Roman" panose="02020603050405020304" pitchFamily="18" charset="0"/>
              </a:rPr>
              <a:t>?</a:t>
            </a:r>
          </a:p>
        </p:txBody>
      </p:sp>
      <p:sp>
        <p:nvSpPr>
          <p:cNvPr id="17413" name="Text Box 5"/>
          <p:cNvSpPr txBox="1">
            <a:spLocks noChangeArrowheads="1"/>
          </p:cNvSpPr>
          <p:nvPr/>
        </p:nvSpPr>
        <p:spPr bwMode="auto">
          <a:xfrm>
            <a:off x="1555264" y="2964619"/>
            <a:ext cx="91127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800" b="1" dirty="0">
                <a:solidFill>
                  <a:srgbClr val="990000"/>
                </a:solidFill>
                <a:latin typeface="Times New Roman" panose="02020603050405020304" pitchFamily="18" charset="0"/>
              </a:rPr>
              <a:t>b) </a:t>
            </a:r>
            <a:r>
              <a:rPr lang="en-US" sz="4800" b="1" dirty="0" err="1">
                <a:solidFill>
                  <a:srgbClr val="990000"/>
                </a:solidFill>
                <a:latin typeface="Times New Roman" panose="02020603050405020304" pitchFamily="18" charset="0"/>
              </a:rPr>
              <a:t>Chiếc</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bàn</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em</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ngồi</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học</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được</a:t>
            </a:r>
            <a:r>
              <a:rPr lang="en-US" sz="4800" b="1" dirty="0">
                <a:solidFill>
                  <a:srgbClr val="990000"/>
                </a:solidFill>
                <a:latin typeface="Times New Roman" panose="02020603050405020304" pitchFamily="18" charset="0"/>
              </a:rPr>
              <a:t> </a:t>
            </a:r>
          </a:p>
          <a:p>
            <a:pPr>
              <a:spcBef>
                <a:spcPct val="50000"/>
              </a:spcBef>
            </a:pPr>
            <a:r>
              <a:rPr lang="en-US" sz="4800" b="1" dirty="0" err="1">
                <a:solidFill>
                  <a:srgbClr val="990000"/>
                </a:solidFill>
                <a:latin typeface="Times New Roman" panose="02020603050405020304" pitchFamily="18" charset="0"/>
              </a:rPr>
              <a:t>làm</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bằng</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gì</a:t>
            </a:r>
            <a:r>
              <a:rPr lang="en-US" sz="4800" b="1" dirty="0">
                <a:solidFill>
                  <a:srgbClr val="990000"/>
                </a:solidFill>
                <a:latin typeface="Times New Roman" panose="02020603050405020304" pitchFamily="18" charset="0"/>
              </a:rPr>
              <a:t>?</a:t>
            </a:r>
          </a:p>
        </p:txBody>
      </p:sp>
      <p:sp>
        <p:nvSpPr>
          <p:cNvPr id="17414" name="Text Box 6"/>
          <p:cNvSpPr txBox="1">
            <a:spLocks noChangeArrowheads="1"/>
          </p:cNvSpPr>
          <p:nvPr/>
        </p:nvSpPr>
        <p:spPr bwMode="auto">
          <a:xfrm>
            <a:off x="1572325" y="5341204"/>
            <a:ext cx="53772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800" b="1" dirty="0">
                <a:solidFill>
                  <a:srgbClr val="990000"/>
                </a:solidFill>
                <a:latin typeface="Times New Roman" panose="02020603050405020304" pitchFamily="18" charset="0"/>
              </a:rPr>
              <a:t>c) </a:t>
            </a:r>
            <a:r>
              <a:rPr lang="en-US" sz="4800" b="1" dirty="0" err="1">
                <a:solidFill>
                  <a:srgbClr val="990000"/>
                </a:solidFill>
                <a:latin typeface="Times New Roman" panose="02020603050405020304" pitchFamily="18" charset="0"/>
              </a:rPr>
              <a:t>Cá</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thở</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bằng</a:t>
            </a:r>
            <a:r>
              <a:rPr lang="en-US" sz="4800" b="1" dirty="0">
                <a:solidFill>
                  <a:srgbClr val="990000"/>
                </a:solidFill>
                <a:latin typeface="Times New Roman" panose="02020603050405020304" pitchFamily="18" charset="0"/>
              </a:rPr>
              <a:t> </a:t>
            </a:r>
            <a:r>
              <a:rPr lang="en-US" sz="4800" b="1" dirty="0" err="1">
                <a:solidFill>
                  <a:srgbClr val="990000"/>
                </a:solidFill>
                <a:latin typeface="Times New Roman" panose="02020603050405020304" pitchFamily="18" charset="0"/>
              </a:rPr>
              <a:t>gì</a:t>
            </a:r>
            <a:r>
              <a:rPr lang="en-US" sz="4800" b="1" dirty="0">
                <a:solidFill>
                  <a:srgbClr val="990000"/>
                </a:solidFill>
                <a:latin typeface="Times New Roman" panose="02020603050405020304" pitchFamily="18" charset="0"/>
              </a:rPr>
              <a:t>?</a:t>
            </a:r>
          </a:p>
        </p:txBody>
      </p:sp>
    </p:spTree>
    <p:extLst>
      <p:ext uri="{BB962C8B-B14F-4D97-AF65-F5344CB8AC3E}">
        <p14:creationId xmlns:p14="http://schemas.microsoft.com/office/powerpoint/2010/main" val="4186300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11"/>
                                        </p:tgtEl>
                                        <p:attrNameLst>
                                          <p:attrName>style.visibility</p:attrName>
                                        </p:attrNameLst>
                                      </p:cBhvr>
                                      <p:to>
                                        <p:strVal val="visible"/>
                                      </p:to>
                                    </p:set>
                                    <p:anim calcmode="discrete" valueType="clr">
                                      <p:cBhvr override="childStyle">
                                        <p:cTn id="7" dur="80"/>
                                        <p:tgtEl>
                                          <p:spTgt spid="174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1"/>
                                        </p:tgtEl>
                                        <p:attrNameLst>
                                          <p:attrName>fillcolor</p:attrName>
                                        </p:attrNameLst>
                                      </p:cBhvr>
                                      <p:tavLst>
                                        <p:tav tm="0">
                                          <p:val>
                                            <p:clrVal>
                                              <a:schemeClr val="accent2"/>
                                            </p:clrVal>
                                          </p:val>
                                        </p:tav>
                                        <p:tav tm="50000">
                                          <p:val>
                                            <p:clrVal>
                                              <a:schemeClr val="hlink"/>
                                            </p:clrVal>
                                          </p:val>
                                        </p:tav>
                                      </p:tavLst>
                                    </p:anim>
                                    <p:set>
                                      <p:cBhvr>
                                        <p:cTn id="9" dur="80"/>
                                        <p:tgtEl>
                                          <p:spTgt spid="17411"/>
                                        </p:tgtEl>
                                        <p:attrNameLst>
                                          <p:attrName>fill.type</p:attrName>
                                        </p:attrNameLst>
                                      </p:cBhvr>
                                      <p:to>
                                        <p:strVal val="solid"/>
                                      </p:to>
                                    </p:se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p:cTn id="13" dur="1000" fill="hold"/>
                                        <p:tgtEl>
                                          <p:spTgt spid="17412"/>
                                        </p:tgtEl>
                                        <p:attrNameLst>
                                          <p:attrName>ppt_w</p:attrName>
                                        </p:attrNameLst>
                                      </p:cBhvr>
                                      <p:tavLst>
                                        <p:tav tm="0">
                                          <p:val>
                                            <p:strVal val="#ppt_w+.3"/>
                                          </p:val>
                                        </p:tav>
                                        <p:tav tm="100000">
                                          <p:val>
                                            <p:strVal val="#ppt_w"/>
                                          </p:val>
                                        </p:tav>
                                      </p:tavLst>
                                    </p:anim>
                                    <p:anim calcmode="lin" valueType="num">
                                      <p:cBhvr>
                                        <p:cTn id="14" dur="1000" fill="hold"/>
                                        <p:tgtEl>
                                          <p:spTgt spid="17412"/>
                                        </p:tgtEl>
                                        <p:attrNameLst>
                                          <p:attrName>ppt_h</p:attrName>
                                        </p:attrNameLst>
                                      </p:cBhvr>
                                      <p:tavLst>
                                        <p:tav tm="0">
                                          <p:val>
                                            <p:strVal val="#ppt_h"/>
                                          </p:val>
                                        </p:tav>
                                        <p:tav tm="100000">
                                          <p:val>
                                            <p:strVal val="#ppt_h"/>
                                          </p:val>
                                        </p:tav>
                                      </p:tavLst>
                                    </p:anim>
                                    <p:animEffect transition="in" filter="fade">
                                      <p:cBhvr>
                                        <p:cTn id="15" dur="1000"/>
                                        <p:tgtEl>
                                          <p:spTgt spid="17412"/>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fade">
                                      <p:cBhvr>
                                        <p:cTn id="19" dur="2000"/>
                                        <p:tgtEl>
                                          <p:spTgt spid="17413"/>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7414"/>
                                        </p:tgtEl>
                                        <p:attrNameLst>
                                          <p:attrName>style.visibility</p:attrName>
                                        </p:attrNameLst>
                                      </p:cBhvr>
                                      <p:to>
                                        <p:strVal val="visible"/>
                                      </p:to>
                                    </p:set>
                                    <p:animEffect transition="in" filter="fade">
                                      <p:cBhvr>
                                        <p:cTn id="23" dur="2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3" grpId="0"/>
      <p:bldP spid="174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7608" y="2780928"/>
            <a:ext cx="7416824" cy="1447800"/>
          </a:xfrm>
        </p:spPr>
        <p:txBody>
          <a:bodyPr>
            <a:noAutofit/>
          </a:bodyPr>
          <a:lstStyle/>
          <a:p>
            <a:r>
              <a:rPr lang="en-US" sz="6000" b="1" dirty="0">
                <a:solidFill>
                  <a:srgbClr val="002060"/>
                </a:solidFill>
                <a:latin typeface="Times New Roman" pitchFamily="18" charset="0"/>
                <a:cs typeface="Times New Roman" pitchFamily="18" charset="0"/>
              </a:rPr>
              <a:t>3. </a:t>
            </a:r>
            <a:r>
              <a:rPr lang="en-US" sz="6000" b="1" dirty="0" err="1">
                <a:solidFill>
                  <a:srgbClr val="002060"/>
                </a:solidFill>
                <a:latin typeface="Times New Roman" pitchFamily="18" charset="0"/>
                <a:cs typeface="Times New Roman" pitchFamily="18" charset="0"/>
              </a:rPr>
              <a:t>Trò</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chơi</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Hỏi</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đáp</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với</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bạn</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em</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bằng</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cách</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đặt</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và</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trả</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lời</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các</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câu</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hỏi</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có</a:t>
            </a:r>
            <a:r>
              <a:rPr lang="en-US" sz="6000" b="1" dirty="0">
                <a:solidFill>
                  <a:srgbClr val="002060"/>
                </a:solidFill>
                <a:latin typeface="Times New Roman" pitchFamily="18" charset="0"/>
                <a:cs typeface="Times New Roman" pitchFamily="18" charset="0"/>
              </a:rPr>
              <a:t> </a:t>
            </a:r>
            <a:r>
              <a:rPr lang="en-US" sz="6000" b="1" err="1">
                <a:solidFill>
                  <a:srgbClr val="002060"/>
                </a:solidFill>
                <a:latin typeface="Times New Roman" pitchFamily="18" charset="0"/>
                <a:cs typeface="Times New Roman" pitchFamily="18" charset="0"/>
              </a:rPr>
              <a:t>cụm</a:t>
            </a:r>
            <a:r>
              <a:rPr lang="en-US" sz="6000" b="1">
                <a:solidFill>
                  <a:srgbClr val="002060"/>
                </a:solidFill>
                <a:latin typeface="Times New Roman" pitchFamily="18" charset="0"/>
                <a:cs typeface="Times New Roman" pitchFamily="18" charset="0"/>
              </a:rPr>
              <a:t> từ</a:t>
            </a:r>
            <a:br>
              <a:rPr lang="en-US" sz="6000" b="1">
                <a:solidFill>
                  <a:srgbClr val="002060"/>
                </a:solidFill>
                <a:latin typeface="Times New Roman" pitchFamily="18" charset="0"/>
                <a:cs typeface="Times New Roman" pitchFamily="18" charset="0"/>
              </a:rPr>
            </a:br>
            <a:r>
              <a:rPr lang="en-US" sz="6000" b="1">
                <a:solidFill>
                  <a:srgbClr val="002060"/>
                </a:solidFill>
                <a:latin typeface="Times New Roman" pitchFamily="18" charset="0"/>
                <a:cs typeface="Times New Roman" pitchFamily="18" charset="0"/>
              </a:rPr>
              <a:t> </a:t>
            </a:r>
            <a:r>
              <a:rPr lang="en-US" sz="6000" b="1" dirty="0">
                <a:solidFill>
                  <a:srgbClr val="002060"/>
                </a:solidFill>
                <a:latin typeface="Times New Roman" pitchFamily="18" charset="0"/>
                <a:cs typeface="Times New Roman" pitchFamily="18" charset="0"/>
              </a:rPr>
              <a:t>“</a:t>
            </a:r>
            <a:r>
              <a:rPr lang="en-US" sz="6000" b="1" dirty="0" err="1">
                <a:solidFill>
                  <a:srgbClr val="002060"/>
                </a:solidFill>
                <a:latin typeface="Times New Roman" pitchFamily="18" charset="0"/>
                <a:cs typeface="Times New Roman" pitchFamily="18" charset="0"/>
              </a:rPr>
              <a:t>Bằng</a:t>
            </a:r>
            <a:r>
              <a:rPr lang="en-US" sz="6000" b="1" dirty="0">
                <a:solidFill>
                  <a:srgbClr val="002060"/>
                </a:solidFill>
                <a:latin typeface="Times New Roman" pitchFamily="18" charset="0"/>
                <a:cs typeface="Times New Roman" pitchFamily="18" charset="0"/>
              </a:rPr>
              <a:t> </a:t>
            </a:r>
            <a:r>
              <a:rPr lang="en-US" sz="6000" b="1" dirty="0" err="1">
                <a:solidFill>
                  <a:srgbClr val="002060"/>
                </a:solidFill>
                <a:latin typeface="Times New Roman" pitchFamily="18" charset="0"/>
                <a:cs typeface="Times New Roman" pitchFamily="18" charset="0"/>
              </a:rPr>
              <a:t>gì</a:t>
            </a:r>
            <a:r>
              <a:rPr lang="en-US" sz="6000" b="1" dirty="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9067800" cy="6430962"/>
          </a:xfrm>
          <a:ln>
            <a:noFill/>
          </a:ln>
        </p:spPr>
        <p:txBody>
          <a:bodyPr>
            <a:noAutofit/>
          </a:bodyPr>
          <a:lstStyle/>
          <a:p>
            <a:pPr algn="l"/>
            <a:r>
              <a:rPr lang="en-US" sz="4000" b="1" dirty="0">
                <a:solidFill>
                  <a:srgbClr val="002060"/>
                </a:solidFill>
                <a:latin typeface="Times New Roman" pitchFamily="18" charset="0"/>
                <a:cs typeface="Times New Roman" pitchFamily="18" charset="0"/>
              </a:rPr>
              <a:t>4</a:t>
            </a:r>
            <a:r>
              <a:rPr lang="en-US" sz="4000" b="1">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Em</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chọn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dấu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câu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nào</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để</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điền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vào</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mỗi</a:t>
            </a:r>
            <a:r>
              <a:rPr lang="en-US" sz="4000" b="1" dirty="0">
                <a:solidFill>
                  <a:srgbClr val="002060"/>
                </a:solidFill>
                <a:latin typeface="Times New Roman" pitchFamily="18" charset="0"/>
                <a:cs typeface="Times New Roman" pitchFamily="18" charset="0"/>
              </a:rPr>
              <a:t> ô </a:t>
            </a:r>
            <a:r>
              <a:rPr lang="en-US" sz="4000" b="1" dirty="0" err="1">
                <a:solidFill>
                  <a:srgbClr val="002060"/>
                </a:solidFill>
                <a:latin typeface="Times New Roman" pitchFamily="18" charset="0"/>
                <a:cs typeface="Times New Roman" pitchFamily="18" charset="0"/>
              </a:rPr>
              <a:t>trống</a:t>
            </a:r>
            <a:r>
              <a:rPr lang="en-US" sz="4000" b="1" dirty="0">
                <a:solidFill>
                  <a:srgbClr val="002060"/>
                </a:solidFill>
                <a:latin typeface="Times New Roman" pitchFamily="18" charset="0"/>
                <a:cs typeface="Times New Roman" pitchFamily="18" charset="0"/>
              </a:rPr>
              <a:t>? </a:t>
            </a:r>
            <a:br>
              <a:rPr lang="en-US" sz="4000" b="1" dirty="0">
                <a:latin typeface="Times New Roman" pitchFamily="18" charset="0"/>
                <a:cs typeface="Times New Roman" pitchFamily="18" charset="0"/>
              </a:rPr>
            </a:br>
            <a:r>
              <a:rPr lang="en-US" sz="4000" b="1" dirty="0">
                <a:latin typeface="Times New Roman" pitchFamily="18" charset="0"/>
                <a:cs typeface="Times New Roman" pitchFamily="18" charset="0"/>
              </a:rPr>
              <a:t>a)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kêu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lên</a:t>
            </a:r>
            <a:r>
              <a:rPr lang="en-US" sz="4000" b="1" dirty="0">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heo</a:t>
            </a:r>
            <a:r>
              <a:rPr lang="en-US" sz="4000" b="1" dirty="0">
                <a:latin typeface="Times New Roman" pitchFamily="18" charset="0"/>
                <a:cs typeface="Times New Roman" pitchFamily="18" charset="0"/>
              </a:rPr>
              <a:t>!” </a:t>
            </a:r>
            <a:br>
              <a:rPr lang="en-US" sz="4000" b="1" dirty="0">
                <a:latin typeface="Times New Roman" pitchFamily="18" charset="0"/>
                <a:cs typeface="Times New Roman" pitchFamily="18" charset="0"/>
              </a:rPr>
            </a:br>
            <a:r>
              <a:rPr lang="en-US" sz="4000" b="1" dirty="0">
                <a:latin typeface="Times New Roman" pitchFamily="18" charset="0"/>
                <a:cs typeface="Times New Roman" pitchFamily="18" charset="0"/>
              </a:rPr>
              <a:t>b) </a:t>
            </a:r>
            <a:r>
              <a:rPr lang="en-US" sz="4000" b="1" dirty="0" err="1">
                <a:latin typeface="Times New Roman" pitchFamily="18" charset="0"/>
                <a:cs typeface="Times New Roman" pitchFamily="18" charset="0"/>
              </a:rPr>
              <a:t>Nhà</a:t>
            </a:r>
            <a:r>
              <a:rPr lang="en-US" sz="4000" b="1" dirty="0">
                <a:latin typeface="Times New Roman" pitchFamily="18" charset="0"/>
                <a:cs typeface="Times New Roman" pitchFamily="18" charset="0"/>
              </a:rPr>
              <a:t> an </a:t>
            </a:r>
            <a:r>
              <a:rPr lang="en-US" sz="4000" b="1" dirty="0" err="1">
                <a:latin typeface="Times New Roman" pitchFamily="18" charset="0"/>
                <a:cs typeface="Times New Roman" pitchFamily="18" charset="0"/>
              </a:rPr>
              <a:t>dưỡng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trang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bị</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cụ</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những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thứ</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cần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thiết</a:t>
            </a:r>
            <a:r>
              <a:rPr lang="en-US" sz="4000" b="1" dirty="0">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chăn</a:t>
            </a:r>
            <a:r>
              <a:rPr lang="en-US" sz="4000" b="1" dirty="0">
                <a:solidFill>
                  <a:srgbClr val="9900CC"/>
                </a:solidFill>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màn</a:t>
            </a:r>
            <a:r>
              <a:rPr lang="en-US" sz="4000" b="1" dirty="0">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giường</a:t>
            </a:r>
            <a:r>
              <a:rPr lang="en-US" sz="4000" b="1" dirty="0">
                <a:solidFill>
                  <a:srgbClr val="9900CC"/>
                </a:solidFill>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chiếu</a:t>
            </a:r>
            <a:r>
              <a:rPr lang="en-US" sz="4000" b="1" dirty="0">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xoong</a:t>
            </a:r>
            <a:r>
              <a:rPr lang="en-US" sz="4000" b="1" dirty="0">
                <a:solidFill>
                  <a:srgbClr val="9900CC"/>
                </a:solidFill>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nồi</a:t>
            </a:r>
            <a:r>
              <a:rPr lang="en-US" sz="4000" b="1" dirty="0">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ấm</a:t>
            </a:r>
            <a:r>
              <a:rPr lang="en-US" sz="4000" b="1" dirty="0">
                <a:solidFill>
                  <a:srgbClr val="9900CC"/>
                </a:solidFill>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chén</a:t>
            </a:r>
            <a:r>
              <a:rPr lang="en-US" sz="4000" b="1" dirty="0">
                <a:solidFill>
                  <a:srgbClr val="9900CC"/>
                </a:solidFill>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pha</a:t>
            </a:r>
            <a:r>
              <a:rPr lang="en-US" sz="4000" b="1" dirty="0">
                <a:solidFill>
                  <a:srgbClr val="9900CC"/>
                </a:solidFill>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trà</a:t>
            </a:r>
            <a:r>
              <a:rPr lang="en-US" sz="4000" b="1" dirty="0">
                <a:latin typeface="Times New Roman" pitchFamily="18" charset="0"/>
                <a:cs typeface="Times New Roman" pitchFamily="18" charset="0"/>
              </a:rPr>
              <a:t>,...</a:t>
            </a:r>
            <a:br>
              <a:rPr lang="en-US" sz="4000" b="1" dirty="0">
                <a:latin typeface="Times New Roman" pitchFamily="18" charset="0"/>
                <a:cs typeface="Times New Roman" pitchFamily="18" charset="0"/>
              </a:rPr>
            </a:br>
            <a:r>
              <a:rPr lang="en-US" sz="4000" b="1" dirty="0">
                <a:latin typeface="Times New Roman" pitchFamily="18" charset="0"/>
                <a:cs typeface="Times New Roman" pitchFamily="18" charset="0"/>
              </a:rPr>
              <a:t>c) </a:t>
            </a:r>
            <a:r>
              <a:rPr lang="en-US" sz="4000" b="1" dirty="0" err="1">
                <a:latin typeface="Times New Roman" pitchFamily="18" charset="0"/>
                <a:cs typeface="Times New Roman" pitchFamily="18" charset="0"/>
              </a:rPr>
              <a:t>Đông</a:t>
            </a:r>
            <a:r>
              <a:rPr lang="en-US" sz="4000" b="1" dirty="0">
                <a:latin typeface="Times New Roman" pitchFamily="18" charset="0"/>
                <a:cs typeface="Times New Roman" pitchFamily="18" charset="0"/>
              </a:rPr>
              <a:t> Nam Á </a:t>
            </a:r>
            <a:r>
              <a:rPr lang="en-US" sz="4000" b="1" dirty="0" err="1">
                <a:latin typeface="Times New Roman" pitchFamily="18" charset="0"/>
                <a:cs typeface="Times New Roman" pitchFamily="18" charset="0"/>
              </a:rPr>
              <a:t>gồm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mười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Bru-nây</a:t>
            </a:r>
            <a:r>
              <a:rPr lang="en-US" sz="4000" b="1" dirty="0">
                <a:latin typeface="Times New Roman" pitchFamily="18" charset="0"/>
                <a:cs typeface="Times New Roman" pitchFamily="18" charset="0"/>
              </a:rPr>
              <a:t>, </a:t>
            </a:r>
            <a:r>
              <a:rPr lang="en-US" sz="4000" b="1" dirty="0">
                <a:solidFill>
                  <a:srgbClr val="9900CC"/>
                </a:solidFill>
                <a:latin typeface="Times New Roman" pitchFamily="18" charset="0"/>
                <a:cs typeface="Times New Roman" pitchFamily="18" charset="0"/>
              </a:rPr>
              <a:t>Cam-</a:t>
            </a:r>
            <a:r>
              <a:rPr lang="en-US" sz="4000" b="1" dirty="0" err="1">
                <a:solidFill>
                  <a:srgbClr val="9900CC"/>
                </a:solidFill>
                <a:latin typeface="Times New Roman" pitchFamily="18" charset="0"/>
                <a:cs typeface="Times New Roman" pitchFamily="18" charset="0"/>
              </a:rPr>
              <a:t>pu</a:t>
            </a:r>
            <a:r>
              <a:rPr lang="en-US" sz="4000" b="1" dirty="0">
                <a:solidFill>
                  <a:srgbClr val="9900CC"/>
                </a:solidFill>
                <a:latin typeface="Times New Roman" pitchFamily="18" charset="0"/>
                <a:cs typeface="Times New Roman" pitchFamily="18" charset="0"/>
              </a:rPr>
              <a:t>-chia</a:t>
            </a:r>
            <a:r>
              <a:rPr lang="en-US" sz="4000" b="1" dirty="0">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Đông</a:t>
            </a:r>
            <a:r>
              <a:rPr lang="en-US" sz="4000" b="1" dirty="0">
                <a:solidFill>
                  <a:srgbClr val="9900CC"/>
                </a:solidFill>
                <a:latin typeface="Times New Roman" pitchFamily="18" charset="0"/>
                <a:cs typeface="Times New Roman" pitchFamily="18" charset="0"/>
              </a:rPr>
              <a:t> Ti-mo</a:t>
            </a:r>
            <a:r>
              <a:rPr lang="en-US" sz="4000" b="1" dirty="0">
                <a:latin typeface="Times New Roman" pitchFamily="18" charset="0"/>
                <a:cs typeface="Times New Roman" pitchFamily="18" charset="0"/>
              </a:rPr>
              <a:t>, </a:t>
            </a:r>
            <a:br>
              <a:rPr lang="en-US" sz="4000" b="1" dirty="0">
                <a:latin typeface="Times New Roman" pitchFamily="18" charset="0"/>
                <a:cs typeface="Times New Roman" pitchFamily="18" charset="0"/>
              </a:rPr>
            </a:br>
            <a:r>
              <a:rPr lang="en-US" sz="4000" b="1" dirty="0">
                <a:solidFill>
                  <a:srgbClr val="9900CC"/>
                </a:solidFill>
                <a:latin typeface="Times New Roman" pitchFamily="18" charset="0"/>
                <a:cs typeface="Times New Roman" pitchFamily="18" charset="0"/>
              </a:rPr>
              <a:t>In-</a:t>
            </a:r>
            <a:r>
              <a:rPr lang="en-US" sz="4000" b="1" dirty="0" err="1">
                <a:solidFill>
                  <a:srgbClr val="9900CC"/>
                </a:solidFill>
                <a:latin typeface="Times New Roman" pitchFamily="18" charset="0"/>
                <a:cs typeface="Times New Roman" pitchFamily="18" charset="0"/>
              </a:rPr>
              <a:t>đô</a:t>
            </a:r>
            <a:r>
              <a:rPr lang="en-US" sz="4000" b="1" dirty="0">
                <a:solidFill>
                  <a:srgbClr val="9900CC"/>
                </a:solidFill>
                <a:latin typeface="Times New Roman" pitchFamily="18" charset="0"/>
                <a:cs typeface="Times New Roman" pitchFamily="18" charset="0"/>
              </a:rPr>
              <a:t>-</a:t>
            </a:r>
            <a:r>
              <a:rPr lang="en-US" sz="4000" b="1" dirty="0" err="1">
                <a:solidFill>
                  <a:srgbClr val="9900CC"/>
                </a:solidFill>
                <a:latin typeface="Times New Roman" pitchFamily="18" charset="0"/>
                <a:cs typeface="Times New Roman" pitchFamily="18" charset="0"/>
              </a:rPr>
              <a:t>nê</a:t>
            </a:r>
            <a:r>
              <a:rPr lang="en-US" sz="4000" b="1" dirty="0">
                <a:solidFill>
                  <a:srgbClr val="9900CC"/>
                </a:solidFill>
                <a:latin typeface="Times New Roman" pitchFamily="18" charset="0"/>
                <a:cs typeface="Times New Roman" pitchFamily="18" charset="0"/>
              </a:rPr>
              <a:t>-xi-a</a:t>
            </a:r>
            <a:r>
              <a:rPr lang="en-US" sz="4000" b="1" dirty="0">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Lào</a:t>
            </a:r>
            <a:r>
              <a:rPr lang="en-US" sz="4000" b="1" dirty="0">
                <a:latin typeface="Times New Roman" pitchFamily="18" charset="0"/>
                <a:cs typeface="Times New Roman" pitchFamily="18" charset="0"/>
              </a:rPr>
              <a:t>, </a:t>
            </a:r>
            <a:r>
              <a:rPr lang="en-US" sz="4000" b="1" dirty="0">
                <a:solidFill>
                  <a:srgbClr val="9900CC"/>
                </a:solidFill>
                <a:latin typeface="Times New Roman" pitchFamily="18" charset="0"/>
                <a:cs typeface="Times New Roman" pitchFamily="18" charset="0"/>
              </a:rPr>
              <a:t>Ma-</a:t>
            </a:r>
            <a:r>
              <a:rPr lang="en-US" sz="4000" b="1" dirty="0" err="1">
                <a:solidFill>
                  <a:srgbClr val="9900CC"/>
                </a:solidFill>
                <a:latin typeface="Times New Roman" pitchFamily="18" charset="0"/>
                <a:cs typeface="Times New Roman" pitchFamily="18" charset="0"/>
              </a:rPr>
              <a:t>lai</a:t>
            </a:r>
            <a:r>
              <a:rPr lang="en-US" sz="4000" b="1" dirty="0">
                <a:solidFill>
                  <a:srgbClr val="9900CC"/>
                </a:solidFill>
                <a:latin typeface="Times New Roman" pitchFamily="18" charset="0"/>
                <a:cs typeface="Times New Roman" pitchFamily="18" charset="0"/>
              </a:rPr>
              <a:t>-xi-a</a:t>
            </a:r>
            <a:r>
              <a:rPr lang="en-US" sz="4000" b="1" dirty="0">
                <a:latin typeface="Times New Roman" pitchFamily="18" charset="0"/>
                <a:cs typeface="Times New Roman" pitchFamily="18" charset="0"/>
              </a:rPr>
              <a:t>, </a:t>
            </a:r>
            <a:r>
              <a:rPr lang="en-US" sz="4000" b="1" dirty="0">
                <a:solidFill>
                  <a:srgbClr val="9900CC"/>
                </a:solidFill>
                <a:latin typeface="Times New Roman" pitchFamily="18" charset="0"/>
                <a:cs typeface="Times New Roman" pitchFamily="18" charset="0"/>
              </a:rPr>
              <a:t>Mi-an-ma</a:t>
            </a:r>
            <a:r>
              <a:rPr lang="en-US" sz="4000" b="1" dirty="0">
                <a:latin typeface="Times New Roman" pitchFamily="18" charset="0"/>
                <a:cs typeface="Times New Roman" pitchFamily="18" charset="0"/>
              </a:rPr>
              <a:t>, </a:t>
            </a:r>
            <a:r>
              <a:rPr lang="en-US" sz="4000" b="1" dirty="0">
                <a:solidFill>
                  <a:srgbClr val="9900CC"/>
                </a:solidFill>
                <a:latin typeface="Times New Roman" pitchFamily="18" charset="0"/>
                <a:cs typeface="Times New Roman" pitchFamily="18" charset="0"/>
              </a:rPr>
              <a:t>Phi-</a:t>
            </a:r>
            <a:r>
              <a:rPr lang="en-US" sz="4000" b="1" dirty="0" err="1">
                <a:solidFill>
                  <a:srgbClr val="9900CC"/>
                </a:solidFill>
                <a:latin typeface="Times New Roman" pitchFamily="18" charset="0"/>
                <a:cs typeface="Times New Roman" pitchFamily="18" charset="0"/>
              </a:rPr>
              <a:t>líp</a:t>
            </a:r>
            <a:r>
              <a:rPr lang="en-US" sz="4000" b="1" dirty="0">
                <a:solidFill>
                  <a:srgbClr val="9900CC"/>
                </a:solidFill>
                <a:latin typeface="Times New Roman" pitchFamily="18" charset="0"/>
                <a:cs typeface="Times New Roman" pitchFamily="18" charset="0"/>
              </a:rPr>
              <a:t>-pin</a:t>
            </a:r>
            <a:r>
              <a:rPr lang="en-US" sz="4000" b="1" dirty="0">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Thái</a:t>
            </a:r>
            <a:r>
              <a:rPr lang="en-US" sz="4000" b="1" dirty="0">
                <a:solidFill>
                  <a:srgbClr val="9900CC"/>
                </a:solidFill>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Lan</a:t>
            </a:r>
            <a:r>
              <a:rPr lang="en-US" sz="4000" b="1" dirty="0">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Việt</a:t>
            </a:r>
            <a:r>
              <a:rPr lang="en-US" sz="4000" b="1" dirty="0">
                <a:solidFill>
                  <a:srgbClr val="9900CC"/>
                </a:solidFill>
                <a:latin typeface="Times New Roman" pitchFamily="18" charset="0"/>
                <a:cs typeface="Times New Roman" pitchFamily="18" charset="0"/>
              </a:rPr>
              <a:t> Nam</a:t>
            </a:r>
            <a:r>
              <a:rPr lang="en-US" sz="4000" b="1" dirty="0">
                <a:latin typeface="Times New Roman" pitchFamily="18" charset="0"/>
                <a:cs typeface="Times New Roman" pitchFamily="18" charset="0"/>
              </a:rPr>
              <a:t>, </a:t>
            </a:r>
            <a:r>
              <a:rPr lang="en-US" sz="4000" b="1" dirty="0" err="1">
                <a:solidFill>
                  <a:srgbClr val="9900CC"/>
                </a:solidFill>
                <a:latin typeface="Times New Roman" pitchFamily="18" charset="0"/>
                <a:cs typeface="Times New Roman" pitchFamily="18" charset="0"/>
              </a:rPr>
              <a:t>Xin-ga-po</a:t>
            </a:r>
            <a:r>
              <a:rPr lang="en-US" sz="4000" b="1" dirty="0">
                <a:latin typeface="Times New Roman" pitchFamily="18" charset="0"/>
                <a:cs typeface="Times New Roman" pitchFamily="18" charset="0"/>
              </a:rPr>
              <a:t>.</a:t>
            </a:r>
            <a:br>
              <a:rPr lang="en-US" sz="4000" b="1" dirty="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4" name="Rounded Rectangle 3"/>
          <p:cNvSpPr/>
          <p:nvPr/>
        </p:nvSpPr>
        <p:spPr>
          <a:xfrm>
            <a:off x="10134600" y="3810000"/>
            <a:ext cx="533400" cy="5334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6" name="Rounded Rectangle 5"/>
          <p:cNvSpPr/>
          <p:nvPr/>
        </p:nvSpPr>
        <p:spPr>
          <a:xfrm>
            <a:off x="6019800" y="2590800"/>
            <a:ext cx="533400" cy="5334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15" name="TextBox 14"/>
          <p:cNvSpPr txBox="1"/>
          <p:nvPr/>
        </p:nvSpPr>
        <p:spPr>
          <a:xfrm>
            <a:off x="7239000" y="1273314"/>
            <a:ext cx="2362200" cy="707886"/>
          </a:xfrm>
          <a:prstGeom prst="rect">
            <a:avLst/>
          </a:prstGeom>
          <a:noFill/>
        </p:spPr>
        <p:txBody>
          <a:bodyPr wrap="square" rtlCol="0">
            <a:spAutoFit/>
          </a:bodyPr>
          <a:lstStyle/>
          <a:p>
            <a:r>
              <a:rPr lang="en-US" sz="4000" b="1" dirty="0" err="1">
                <a:solidFill>
                  <a:srgbClr val="7030A0"/>
                </a:solidFill>
                <a:latin typeface="Times New Roman" pitchFamily="18" charset="0"/>
                <a:cs typeface="Times New Roman" pitchFamily="18" charset="0"/>
              </a:rPr>
              <a:t>Cá</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heo</a:t>
            </a:r>
            <a:endParaRPr lang="en-US" sz="4000" b="1" dirty="0">
              <a:solidFill>
                <a:srgbClr val="7030A0"/>
              </a:solidFill>
            </a:endParaRPr>
          </a:p>
        </p:txBody>
      </p:sp>
      <p:sp>
        <p:nvSpPr>
          <p:cNvPr id="10" name="TextBox 9"/>
          <p:cNvSpPr txBox="1"/>
          <p:nvPr/>
        </p:nvSpPr>
        <p:spPr>
          <a:xfrm>
            <a:off x="6122416" y="2438401"/>
            <a:ext cx="354584" cy="830997"/>
          </a:xfrm>
          <a:prstGeom prst="rect">
            <a:avLst/>
          </a:prstGeom>
          <a:noFill/>
        </p:spPr>
        <p:txBody>
          <a:bodyPr wrap="none" rtlCol="0">
            <a:spAutoFit/>
          </a:bodyPr>
          <a:lstStyle/>
          <a:p>
            <a:r>
              <a:rPr lang="en-US" sz="4800" b="1" dirty="0">
                <a:solidFill>
                  <a:srgbClr val="FF0000"/>
                </a:solidFill>
              </a:rPr>
              <a:t>:</a:t>
            </a:r>
          </a:p>
        </p:txBody>
      </p:sp>
      <p:sp>
        <p:nvSpPr>
          <p:cNvPr id="11" name="TextBox 10"/>
          <p:cNvSpPr txBox="1"/>
          <p:nvPr/>
        </p:nvSpPr>
        <p:spPr>
          <a:xfrm>
            <a:off x="10134600" y="3657601"/>
            <a:ext cx="354584" cy="830997"/>
          </a:xfrm>
          <a:prstGeom prst="rect">
            <a:avLst/>
          </a:prstGeom>
          <a:noFill/>
        </p:spPr>
        <p:txBody>
          <a:bodyPr wrap="none" rtlCol="0">
            <a:spAutoFit/>
          </a:bodyPr>
          <a:lstStyle/>
          <a:p>
            <a:r>
              <a:rPr lang="en-US" sz="4800" b="1" dirty="0">
                <a:solidFill>
                  <a:srgbClr val="FF0000"/>
                </a:solidFill>
              </a:rPr>
              <a:t>:</a:t>
            </a:r>
          </a:p>
        </p:txBody>
      </p:sp>
      <p:sp>
        <p:nvSpPr>
          <p:cNvPr id="5" name="Rounded Rectangle 4"/>
          <p:cNvSpPr/>
          <p:nvPr/>
        </p:nvSpPr>
        <p:spPr>
          <a:xfrm>
            <a:off x="6400800" y="1371601"/>
            <a:ext cx="609600" cy="50634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sp>
        <p:nvSpPr>
          <p:cNvPr id="7" name="TextBox 6"/>
          <p:cNvSpPr txBox="1"/>
          <p:nvPr/>
        </p:nvSpPr>
        <p:spPr>
          <a:xfrm>
            <a:off x="6477000" y="1219201"/>
            <a:ext cx="354584" cy="830997"/>
          </a:xfrm>
          <a:prstGeom prst="rect">
            <a:avLst/>
          </a:prstGeom>
          <a:noFill/>
        </p:spPr>
        <p:txBody>
          <a:bodyPr wrap="none" rtlCol="0">
            <a:spAutoFit/>
          </a:bodyPr>
          <a:lstStyle/>
          <a:p>
            <a:r>
              <a:rPr lang="en-US" sz="48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guoivietukraina.com/wp-content/uploads/2015/05/1816.jpg"/>
          <p:cNvPicPr>
            <a:picLocks noChangeAspect="1" noChangeArrowheads="1"/>
          </p:cNvPicPr>
          <p:nvPr/>
        </p:nvPicPr>
        <p:blipFill>
          <a:blip r:embed="rId2"/>
          <a:srcRect/>
          <a:stretch>
            <a:fillRect/>
          </a:stretch>
        </p:blipFill>
        <p:spPr bwMode="auto">
          <a:xfrm>
            <a:off x="1498600" y="0"/>
            <a:ext cx="9143998"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sque_bsb_brunei.jpg"/>
          <p:cNvPicPr>
            <a:picLocks noChangeAspect="1"/>
          </p:cNvPicPr>
          <p:nvPr/>
        </p:nvPicPr>
        <p:blipFill>
          <a:blip r:embed="rId2"/>
          <a:stretch>
            <a:fillRect/>
          </a:stretch>
        </p:blipFill>
        <p:spPr>
          <a:xfrm>
            <a:off x="1981200" y="228600"/>
            <a:ext cx="8001000" cy="5486400"/>
          </a:xfrm>
          <a:prstGeom prst="rect">
            <a:avLst/>
          </a:prstGeom>
        </p:spPr>
      </p:pic>
      <p:sp>
        <p:nvSpPr>
          <p:cNvPr id="6" name="TextBox 5"/>
          <p:cNvSpPr txBox="1"/>
          <p:nvPr/>
        </p:nvSpPr>
        <p:spPr>
          <a:xfrm>
            <a:off x="3886200" y="5707560"/>
            <a:ext cx="4419600" cy="769441"/>
          </a:xfrm>
          <a:prstGeom prst="rect">
            <a:avLst/>
          </a:prstGeom>
          <a:noFill/>
        </p:spPr>
        <p:txBody>
          <a:bodyPr wrap="square" rtlCol="0">
            <a:spAutoFit/>
          </a:bodyPr>
          <a:lstStyle/>
          <a:p>
            <a:pPr algn="ctr"/>
            <a:r>
              <a:rPr lang="en-US" sz="4400" b="1" dirty="0" err="1">
                <a:solidFill>
                  <a:srgbClr val="FF0000"/>
                </a:solidFill>
                <a:latin typeface="Times New Roman" pitchFamily="18" charset="0"/>
                <a:cs typeface="Times New Roman" pitchFamily="18" charset="0"/>
              </a:rPr>
              <a:t>Bru-nây</a:t>
            </a:r>
            <a:endParaRPr lang="en-US" sz="4400" b="1" dirty="0">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820-dich-thuat-tieng-indonesia-anh-2.jpg"/>
          <p:cNvPicPr>
            <a:picLocks noChangeAspect="1"/>
          </p:cNvPicPr>
          <p:nvPr/>
        </p:nvPicPr>
        <p:blipFill>
          <a:blip r:embed="rId2"/>
          <a:stretch>
            <a:fillRect/>
          </a:stretch>
        </p:blipFill>
        <p:spPr>
          <a:xfrm>
            <a:off x="1981200" y="457200"/>
            <a:ext cx="8579296" cy="5420072"/>
          </a:xfrm>
          <a:prstGeom prst="rect">
            <a:avLst/>
          </a:prstGeom>
        </p:spPr>
      </p:pic>
      <p:sp>
        <p:nvSpPr>
          <p:cNvPr id="5" name="TextBox 4"/>
          <p:cNvSpPr txBox="1"/>
          <p:nvPr/>
        </p:nvSpPr>
        <p:spPr>
          <a:xfrm>
            <a:off x="3287688" y="5877273"/>
            <a:ext cx="6096000" cy="769441"/>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In – </a:t>
            </a:r>
            <a:r>
              <a:rPr lang="en-US" sz="4400" b="1" dirty="0" err="1">
                <a:solidFill>
                  <a:srgbClr val="FF0000"/>
                </a:solidFill>
                <a:latin typeface="Times New Roman" pitchFamily="18" charset="0"/>
                <a:cs typeface="Times New Roman" pitchFamily="18" charset="0"/>
              </a:rPr>
              <a:t>đô</a:t>
            </a:r>
            <a:r>
              <a:rPr lang="en-US" sz="4400" b="1" dirty="0">
                <a:solidFill>
                  <a:srgbClr val="FF0000"/>
                </a:solidFill>
                <a:latin typeface="Times New Roman" pitchFamily="18" charset="0"/>
                <a:cs typeface="Times New Roman" pitchFamily="18" charset="0"/>
              </a:rPr>
              <a:t> – </a:t>
            </a:r>
            <a:r>
              <a:rPr lang="en-US" sz="4400" b="1" dirty="0" err="1">
                <a:solidFill>
                  <a:srgbClr val="FF0000"/>
                </a:solidFill>
                <a:latin typeface="Times New Roman" pitchFamily="18" charset="0"/>
                <a:cs typeface="Times New Roman" pitchFamily="18" charset="0"/>
              </a:rPr>
              <a:t>nê</a:t>
            </a:r>
            <a:r>
              <a:rPr lang="en-US" sz="4400" b="1" dirty="0">
                <a:solidFill>
                  <a:srgbClr val="FF0000"/>
                </a:solidFill>
                <a:latin typeface="Times New Roman" pitchFamily="18" charset="0"/>
                <a:cs typeface="Times New Roman" pitchFamily="18" charset="0"/>
              </a:rPr>
              <a:t> – xi - 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lich-campuchia2.jpg"/>
          <p:cNvPicPr>
            <a:picLocks noChangeAspect="1"/>
          </p:cNvPicPr>
          <p:nvPr/>
        </p:nvPicPr>
        <p:blipFill>
          <a:blip r:embed="rId2"/>
          <a:stretch>
            <a:fillRect/>
          </a:stretch>
        </p:blipFill>
        <p:spPr>
          <a:xfrm>
            <a:off x="2209800" y="304801"/>
            <a:ext cx="7772400" cy="5379435"/>
          </a:xfrm>
          <a:prstGeom prst="rect">
            <a:avLst/>
          </a:prstGeom>
        </p:spPr>
      </p:pic>
      <p:sp>
        <p:nvSpPr>
          <p:cNvPr id="5" name="TextBox 4"/>
          <p:cNvSpPr txBox="1"/>
          <p:nvPr/>
        </p:nvSpPr>
        <p:spPr>
          <a:xfrm>
            <a:off x="2590800" y="5791201"/>
            <a:ext cx="6858000" cy="769441"/>
          </a:xfrm>
          <a:prstGeom prst="rect">
            <a:avLst/>
          </a:prstGeom>
          <a:noFill/>
        </p:spPr>
        <p:txBody>
          <a:bodyPr wrap="square" rtlCol="0">
            <a:spAutoFit/>
          </a:bodyPr>
          <a:lstStyle/>
          <a:p>
            <a:pPr algn="ctr"/>
            <a:r>
              <a:rPr lang="en-US" sz="4400" b="1" dirty="0">
                <a:solidFill>
                  <a:srgbClr val="C00000"/>
                </a:solidFill>
                <a:latin typeface="Times New Roman" pitchFamily="18" charset="0"/>
                <a:cs typeface="Times New Roman" pitchFamily="18" charset="0"/>
              </a:rPr>
              <a:t>Cam – </a:t>
            </a:r>
            <a:r>
              <a:rPr lang="en-US" sz="4400" b="1" dirty="0" err="1">
                <a:solidFill>
                  <a:srgbClr val="C00000"/>
                </a:solidFill>
                <a:latin typeface="Times New Roman" pitchFamily="18" charset="0"/>
                <a:cs typeface="Times New Roman" pitchFamily="18" charset="0"/>
              </a:rPr>
              <a:t>pu</a:t>
            </a:r>
            <a:r>
              <a:rPr lang="en-US" sz="4400" b="1" dirty="0">
                <a:solidFill>
                  <a:srgbClr val="C00000"/>
                </a:solidFill>
                <a:latin typeface="Times New Roman" pitchFamily="18" charset="0"/>
                <a:cs typeface="Times New Roman" pitchFamily="18" charset="0"/>
              </a:rPr>
              <a:t> - </a:t>
            </a:r>
            <a:r>
              <a:rPr lang="en-US" sz="4400" b="1" dirty="0" err="1">
                <a:solidFill>
                  <a:srgbClr val="C00000"/>
                </a:solidFill>
                <a:latin typeface="Times New Roman" pitchFamily="18" charset="0"/>
                <a:cs typeface="Times New Roman" pitchFamily="18" charset="0"/>
              </a:rPr>
              <a:t>chia</a:t>
            </a:r>
            <a:endParaRPr lang="en-US" sz="4400" b="1" dirty="0">
              <a:solidFill>
                <a:srgbClr val="C0000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867401"/>
            <a:ext cx="7239000" cy="769441"/>
          </a:xfrm>
          <a:prstGeom prst="rect">
            <a:avLst/>
          </a:prstGeom>
          <a:noFill/>
        </p:spPr>
        <p:txBody>
          <a:bodyPr wrap="square" rtlCol="0">
            <a:spAutoFit/>
          </a:bodyPr>
          <a:lstStyle/>
          <a:p>
            <a:pPr algn="ctr"/>
            <a:r>
              <a:rPr lang="en-US" sz="4400" b="1" dirty="0" err="1">
                <a:solidFill>
                  <a:srgbClr val="FF0000"/>
                </a:solidFill>
                <a:latin typeface="Times New Roman" pitchFamily="18" charset="0"/>
                <a:cs typeface="Times New Roman" pitchFamily="18" charset="0"/>
              </a:rPr>
              <a:t>Xin</a:t>
            </a:r>
            <a:r>
              <a:rPr lang="en-US" sz="4400" b="1" dirty="0">
                <a:solidFill>
                  <a:srgbClr val="FF0000"/>
                </a:solidFill>
                <a:latin typeface="Times New Roman" pitchFamily="18" charset="0"/>
                <a:cs typeface="Times New Roman" pitchFamily="18" charset="0"/>
              </a:rPr>
              <a:t> - </a:t>
            </a:r>
            <a:r>
              <a:rPr lang="en-US" sz="4400" b="1" dirty="0" err="1">
                <a:solidFill>
                  <a:srgbClr val="FF0000"/>
                </a:solidFill>
                <a:latin typeface="Times New Roman" pitchFamily="18" charset="0"/>
                <a:cs typeface="Times New Roman" pitchFamily="18" charset="0"/>
              </a:rPr>
              <a:t>ga</a:t>
            </a:r>
            <a:r>
              <a:rPr lang="en-US" sz="4400" b="1" dirty="0">
                <a:solidFill>
                  <a:srgbClr val="FF0000"/>
                </a:solidFill>
                <a:latin typeface="Times New Roman" pitchFamily="18" charset="0"/>
                <a:cs typeface="Times New Roman" pitchFamily="18" charset="0"/>
              </a:rPr>
              <a:t> - </a:t>
            </a:r>
            <a:r>
              <a:rPr lang="en-US" sz="4400" b="1" dirty="0" err="1">
                <a:solidFill>
                  <a:srgbClr val="FF0000"/>
                </a:solidFill>
                <a:latin typeface="Times New Roman" pitchFamily="18" charset="0"/>
                <a:cs typeface="Times New Roman" pitchFamily="18" charset="0"/>
              </a:rPr>
              <a:t>po</a:t>
            </a:r>
            <a:endParaRPr lang="en-US" sz="4400" b="1" dirty="0">
              <a:solidFill>
                <a:srgbClr val="FF0000"/>
              </a:solidFill>
              <a:latin typeface="Times New Roman" pitchFamily="18" charset="0"/>
              <a:cs typeface="Times New Roman" pitchFamily="18" charset="0"/>
            </a:endParaRPr>
          </a:p>
        </p:txBody>
      </p:sp>
      <p:pic>
        <p:nvPicPr>
          <p:cNvPr id="1026" name="Picture 2" descr="http://topasiatours.com/wp-content/uploads/2014/04/singapore-merlion-park.jpg"/>
          <p:cNvPicPr>
            <a:picLocks noChangeAspect="1" noChangeArrowheads="1"/>
          </p:cNvPicPr>
          <p:nvPr/>
        </p:nvPicPr>
        <p:blipFill>
          <a:blip r:embed="rId2"/>
          <a:srcRect/>
          <a:stretch>
            <a:fillRect/>
          </a:stretch>
        </p:blipFill>
        <p:spPr bwMode="auto">
          <a:xfrm>
            <a:off x="1855765" y="457200"/>
            <a:ext cx="8470265" cy="52939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470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10"/>
          <p:cNvPicPr>
            <a:picLocks noChangeAspect="1"/>
          </p:cNvPicPr>
          <p:nvPr/>
        </p:nvPicPr>
        <p:blipFill rotWithShape="1">
          <a:blip r:embed="rId2">
            <a:extLst>
              <a:ext uri="{28A0092B-C50C-407E-A947-70E740481C1C}">
                <a14:useLocalDpi xmlns:a14="http://schemas.microsoft.com/office/drawing/2010/main" val="0"/>
              </a:ext>
            </a:extLst>
          </a:blip>
          <a:srcRect l="63457" t="3512" r="13457" b="64444"/>
          <a:stretch/>
        </p:blipFill>
        <p:spPr>
          <a:xfrm>
            <a:off x="8610600" y="5181600"/>
            <a:ext cx="1866470" cy="1942992"/>
          </a:xfrm>
          <a:prstGeom prst="rect">
            <a:avLst/>
          </a:prstGeom>
        </p:spPr>
      </p:pic>
      <p:sp>
        <p:nvSpPr>
          <p:cNvPr id="3" name="Rectangle 2"/>
          <p:cNvSpPr/>
          <p:nvPr/>
        </p:nvSpPr>
        <p:spPr>
          <a:xfrm>
            <a:off x="4287672" y="1192690"/>
            <a:ext cx="5143220" cy="584775"/>
          </a:xfrm>
          <a:prstGeom prst="rect">
            <a:avLst/>
          </a:prstGeom>
        </p:spPr>
        <p:txBody>
          <a:bodyPr wrap="square">
            <a:spAutoFit/>
          </a:bodyPr>
          <a:lstStyle/>
          <a:p>
            <a:pPr>
              <a:spcBef>
                <a:spcPct val="50000"/>
              </a:spcBef>
            </a:pPr>
            <a:r>
              <a:rPr lang="vi-VN" altLang="vi-VN"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8" name="AutoShape 3"/>
          <p:cNvSpPr>
            <a:spLocks noChangeArrowheads="1"/>
          </p:cNvSpPr>
          <p:nvPr/>
        </p:nvSpPr>
        <p:spPr bwMode="auto">
          <a:xfrm rot="235032">
            <a:off x="2082841" y="184804"/>
            <a:ext cx="6275031" cy="1841556"/>
          </a:xfrm>
          <a:prstGeom prst="cloudCallout">
            <a:avLst>
              <a:gd name="adj1" fmla="val -45315"/>
              <a:gd name="adj2" fmla="val 11119"/>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lgn="ctr" eaLnBrk="1" hangingPunct="1"/>
            <a:endParaRPr lang="vi-VN" altLang="vi-VN" sz="44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52600" y="1981201"/>
            <a:ext cx="8915400" cy="4524315"/>
          </a:xfrm>
          <a:prstGeom prst="rect">
            <a:avLst/>
          </a:prstGeom>
          <a:noFill/>
        </p:spPr>
        <p:txBody>
          <a:bodyPr wrap="square" rtlCol="0">
            <a:spAutoFit/>
          </a:bodyPr>
          <a:lstStyle/>
          <a:p>
            <a:pPr>
              <a:lnSpc>
                <a:spcPct val="150000"/>
              </a:lnSpc>
            </a:pP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Dấu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hai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chấm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dùng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đê</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đặt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trước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nói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của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nhân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vật</a:t>
            </a:r>
            <a:r>
              <a:rPr lang="en-US" sz="4800" b="1" dirty="0">
                <a:latin typeface="Times New Roman" pitchFamily="18" charset="0"/>
                <a:cs typeface="Times New Roman" pitchFamily="18" charset="0"/>
              </a:rPr>
              <a:t>.</a:t>
            </a:r>
          </a:p>
          <a:p>
            <a:pPr>
              <a:lnSpc>
                <a:spcPct val="150000"/>
              </a:lnSpc>
            </a:pP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Dấu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hai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chấm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dùng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đê</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đặt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trước</a:t>
            </a:r>
            <a:r>
              <a:rPr lang="en-US" sz="4800" b="1" dirty="0">
                <a:latin typeface="Times New Roman" pitchFamily="18" charset="0"/>
                <a:cs typeface="Times New Roman" pitchFamily="18" charset="0"/>
              </a:rPr>
              <a:t> ý </a:t>
            </a:r>
            <a:r>
              <a:rPr lang="en-US" sz="4800" b="1" dirty="0" err="1">
                <a:latin typeface="Times New Roman" pitchFamily="18" charset="0"/>
                <a:cs typeface="Times New Roman" pitchFamily="18" charset="0"/>
              </a:rPr>
              <a:t>liệt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kê</a:t>
            </a:r>
            <a:r>
              <a:rPr lang="en-US" sz="4800" b="1" dirty="0">
                <a:latin typeface="Times New Roman" pitchFamily="18" charset="0"/>
                <a:cs typeface="Times New Roman" pitchFamily="18" charset="0"/>
              </a:rPr>
              <a:t>.</a:t>
            </a:r>
          </a:p>
        </p:txBody>
      </p:sp>
      <p:sp>
        <p:nvSpPr>
          <p:cNvPr id="5" name="TextBox 4"/>
          <p:cNvSpPr txBox="1"/>
          <p:nvPr/>
        </p:nvSpPr>
        <p:spPr>
          <a:xfrm>
            <a:off x="2559746" y="582216"/>
            <a:ext cx="5365055" cy="707886"/>
          </a:xfrm>
          <a:prstGeom prst="rect">
            <a:avLst/>
          </a:prstGeom>
          <a:noFill/>
        </p:spPr>
        <p:txBody>
          <a:bodyPr wrap="square" rtlCol="0">
            <a:spAutoFit/>
          </a:bodyPr>
          <a:lstStyle/>
          <a:p>
            <a:r>
              <a:rPr lang="en-US" sz="4000" b="1" i="1" u="sng" dirty="0" err="1">
                <a:latin typeface="Times New Roman" pitchFamily="18" charset="0"/>
                <a:cs typeface="Times New Roman" pitchFamily="18" charset="0"/>
              </a:rPr>
              <a:t>Tác</a:t>
            </a:r>
            <a:r>
              <a:rPr lang="en-US" sz="4000" b="1" i="1" u="sng" dirty="0">
                <a:latin typeface="Times New Roman" pitchFamily="18" charset="0"/>
                <a:cs typeface="Times New Roman" pitchFamily="18" charset="0"/>
              </a:rPr>
              <a:t> </a:t>
            </a:r>
            <a:r>
              <a:rPr lang="en-US" sz="4000" b="1" i="1" u="sng" dirty="0" err="1">
                <a:latin typeface="Times New Roman" pitchFamily="18" charset="0"/>
                <a:cs typeface="Times New Roman" pitchFamily="18" charset="0"/>
              </a:rPr>
              <a:t>dụng</a:t>
            </a:r>
            <a:r>
              <a:rPr lang="en-US" sz="4000" b="1" i="1" u="sng" dirty="0">
                <a:latin typeface="Times New Roman" pitchFamily="18" charset="0"/>
                <a:cs typeface="Times New Roman" pitchFamily="18" charset="0"/>
              </a:rPr>
              <a:t> </a:t>
            </a:r>
            <a:r>
              <a:rPr lang="en-US" sz="4000" b="1" i="1" u="sng" dirty="0" err="1">
                <a:latin typeface="Times New Roman" pitchFamily="18" charset="0"/>
                <a:cs typeface="Times New Roman" pitchFamily="18" charset="0"/>
              </a:rPr>
              <a:t>dấu</a:t>
            </a:r>
            <a:r>
              <a:rPr lang="en-US" sz="4000" b="1" i="1" u="sng" dirty="0">
                <a:latin typeface="Times New Roman" pitchFamily="18" charset="0"/>
                <a:cs typeface="Times New Roman" pitchFamily="18" charset="0"/>
              </a:rPr>
              <a:t> </a:t>
            </a:r>
            <a:r>
              <a:rPr lang="en-US" sz="4000" b="1" i="1" u="sng" dirty="0" err="1">
                <a:latin typeface="Times New Roman" pitchFamily="18" charset="0"/>
                <a:cs typeface="Times New Roman" pitchFamily="18" charset="0"/>
              </a:rPr>
              <a:t>hai</a:t>
            </a:r>
            <a:r>
              <a:rPr lang="en-US" sz="4000" b="1" i="1" u="sng" dirty="0">
                <a:latin typeface="Times New Roman" pitchFamily="18" charset="0"/>
                <a:cs typeface="Times New Roman" pitchFamily="18" charset="0"/>
              </a:rPr>
              <a:t> </a:t>
            </a:r>
            <a:r>
              <a:rPr lang="en-US" sz="4000" b="1" i="1" u="sng" dirty="0" err="1">
                <a:latin typeface="Times New Roman" pitchFamily="18" charset="0"/>
                <a:cs typeface="Times New Roman" pitchFamily="18" charset="0"/>
              </a:rPr>
              <a:t>chấm</a:t>
            </a:r>
            <a:endParaRPr lang="en-US" sz="40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178377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1524000" y="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solidFill>
                  <a:srgbClr val="000099"/>
                </a:solidFill>
              </a:rPr>
              <a:t>. </a:t>
            </a:r>
          </a:p>
        </p:txBody>
      </p:sp>
      <p:sp>
        <p:nvSpPr>
          <p:cNvPr id="62467" name="Rectangle 4"/>
          <p:cNvSpPr>
            <a:spLocks noChangeArrowheads="1"/>
          </p:cNvSpPr>
          <p:nvPr/>
        </p:nvSpPr>
        <p:spPr bwMode="auto">
          <a:xfrm>
            <a:off x="2374900" y="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b="1">
              <a:solidFill>
                <a:srgbClr val="A50021"/>
              </a:solidFill>
              <a:latin typeface="Times New Roman" panose="02020603050405020304" pitchFamily="18" charset="0"/>
            </a:endParaRPr>
          </a:p>
        </p:txBody>
      </p:sp>
      <p:sp>
        <p:nvSpPr>
          <p:cNvPr id="62468" name="Rectangle 2"/>
          <p:cNvSpPr>
            <a:spLocks noChangeArrowheads="1"/>
          </p:cNvSpPr>
          <p:nvPr/>
        </p:nvSpPr>
        <p:spPr bwMode="auto">
          <a:xfrm>
            <a:off x="3733800" y="1066801"/>
            <a:ext cx="5029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200" b="1" i="1">
              <a:solidFill>
                <a:schemeClr val="tx2"/>
              </a:solidFill>
              <a:latin typeface=".VnTime" panose="020B7200000000000000" pitchFamily="34" charset="0"/>
            </a:endParaRPr>
          </a:p>
        </p:txBody>
      </p:sp>
      <p:sp>
        <p:nvSpPr>
          <p:cNvPr id="10246" name="WordArt 5"/>
          <p:cNvSpPr>
            <a:spLocks noChangeArrowheads="1" noChangeShapeType="1" noTextEdit="1"/>
          </p:cNvSpPr>
          <p:nvPr/>
        </p:nvSpPr>
        <p:spPr bwMode="auto">
          <a:xfrm>
            <a:off x="2308425" y="3231480"/>
            <a:ext cx="5583237" cy="2209800"/>
          </a:xfrm>
          <a:prstGeom prst="rect">
            <a:avLst/>
          </a:prstGeom>
        </p:spPr>
        <p:txBody>
          <a:bodyPr wrap="none" fromWordArt="1">
            <a:prstTxWarp prst="textPlain">
              <a:avLst>
                <a:gd name="adj" fmla="val 50000"/>
              </a:avLst>
            </a:prstTxWarp>
          </a:bodyPr>
          <a:lstStyle/>
          <a:p>
            <a:pPr algn="ctr"/>
            <a:r>
              <a:rPr lang="en-US" sz="7200" kern="10" spc="-720" dirty="0" err="1">
                <a:ln w="12700">
                  <a:solidFill>
                    <a:srgbClr val="FF3300"/>
                  </a:solidFill>
                  <a:round/>
                  <a:headEnd/>
                  <a:tailEnd/>
                </a:ln>
                <a:solidFill>
                  <a:srgbClr val="FF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Vượt</a:t>
            </a:r>
            <a:r>
              <a:rPr lang="en-US" sz="7200" kern="10" spc="-720" dirty="0">
                <a:ln w="12700">
                  <a:solidFill>
                    <a:srgbClr val="FF3300"/>
                  </a:solidFill>
                  <a:round/>
                  <a:headEnd/>
                  <a:tailEnd/>
                </a:ln>
                <a:solidFill>
                  <a:srgbClr val="FF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qua </a:t>
            </a:r>
            <a:r>
              <a:rPr lang="en-US" sz="7200" kern="10" spc="-720" dirty="0" err="1">
                <a:ln w="12700">
                  <a:solidFill>
                    <a:srgbClr val="FF3300"/>
                  </a:solidFill>
                  <a:round/>
                  <a:headEnd/>
                  <a:tailEnd/>
                </a:ln>
                <a:solidFill>
                  <a:srgbClr val="FF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thử</a:t>
            </a:r>
            <a:r>
              <a:rPr lang="en-US" sz="7200" kern="10" spc="-720" dirty="0">
                <a:ln w="12700">
                  <a:solidFill>
                    <a:srgbClr val="FF3300"/>
                  </a:solidFill>
                  <a:round/>
                  <a:headEnd/>
                  <a:tailEnd/>
                </a:ln>
                <a:solidFill>
                  <a:srgbClr val="FF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r>
              <a:rPr lang="en-US" sz="7200" kern="10" spc="-720" dirty="0" err="1">
                <a:ln w="12700">
                  <a:solidFill>
                    <a:srgbClr val="FF3300"/>
                  </a:solidFill>
                  <a:round/>
                  <a:headEnd/>
                  <a:tailEnd/>
                </a:ln>
                <a:solidFill>
                  <a:srgbClr val="FF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thách</a:t>
            </a:r>
            <a:endParaRPr lang="en-US" sz="7200" kern="10" spc="-720" dirty="0">
              <a:ln w="12700">
                <a:solidFill>
                  <a:srgbClr val="FF3300"/>
                </a:solidFill>
                <a:round/>
                <a:headEnd/>
                <a:tailEnd/>
              </a:ln>
              <a:solidFill>
                <a:srgbClr val="FF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pic>
        <p:nvPicPr>
          <p:cNvPr id="9" name="图片 12292" descr="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500064"/>
            <a:ext cx="2517775"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1269" descr="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76" y="1"/>
            <a:ext cx="349726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8135" descr="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878514"/>
            <a:ext cx="22098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3"/>
          <p:cNvSpPr>
            <a:spLocks noChangeArrowheads="1" noChangeShapeType="1" noTextEdit="1"/>
          </p:cNvSpPr>
          <p:nvPr/>
        </p:nvSpPr>
        <p:spPr bwMode="auto">
          <a:xfrm>
            <a:off x="3541713" y="1782763"/>
            <a:ext cx="3281362" cy="1295400"/>
          </a:xfrm>
          <a:prstGeom prst="rect">
            <a:avLst/>
          </a:prstGeom>
        </p:spPr>
        <p:txBody>
          <a:bodyPr wrap="none" fromWordArt="1">
            <a:prstTxWarp prst="textCanDown">
              <a:avLst>
                <a:gd name="adj" fmla="val 33333"/>
              </a:avLst>
            </a:prstTxWarp>
          </a:bodyPr>
          <a:lstStyle/>
          <a:p>
            <a:pPr algn="ctr"/>
            <a:r>
              <a:rPr lang="vi-VN" sz="3600" b="1" kern="10">
                <a:ln w="9525">
                  <a:solidFill>
                    <a:srgbClr val="000000"/>
                  </a:solidFill>
                  <a:round/>
                  <a:headEnd/>
                  <a:tailEnd/>
                </a:ln>
                <a:solidFill>
                  <a:srgbClr val="0033CC"/>
                </a:solidFill>
                <a:latin typeface="Times New Roman" panose="02020603050405020304" pitchFamily="18" charset="0"/>
                <a:cs typeface="Times New Roman" panose="02020603050405020304" pitchFamily="18" charset="0"/>
              </a:rPr>
              <a:t>Trò chơi</a:t>
            </a:r>
            <a:endParaRPr lang="en-US" sz="3600" b="1" kern="10">
              <a:ln w="9525">
                <a:solidFill>
                  <a:srgbClr val="000000"/>
                </a:solidFill>
                <a:round/>
                <a:headEnd/>
                <a:tailEnd/>
              </a:ln>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50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checkerboard(across)">
                                      <p:cBhvr>
                                        <p:cTn id="7" dur="2000"/>
                                        <p:tgtEl>
                                          <p:spTgt spid="1024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nodeType="afterGroup">
                            <p:stCondLst>
                              <p:cond delay="4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15"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gtEl>
                                        <p:attrNameLst>
                                          <p:attrName>ppt_y</p:attrName>
                                        </p:attrNameLst>
                                      </p:cBhvr>
                                      <p:tavLst>
                                        <p:tav tm="0" fmla="#ppt_y+(sin(-2*pi*(1-$))*-#ppt_x+cos(-2*pi*(1-$))*(1-#ppt_y))*(1-$)">
                                          <p:val>
                                            <p:fltVal val="0"/>
                                          </p:val>
                                        </p:tav>
                                        <p:tav tm="100000">
                                          <p:val>
                                            <p:fltVal val="1"/>
                                          </p:val>
                                        </p:tav>
                                      </p:tavLst>
                                    </p:anim>
                                  </p:childTnLst>
                                </p:cTn>
                              </p:par>
                              <p:par>
                                <p:cTn id="23" presetID="3"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956"/>
            <a:ext cx="9144000" cy="5170646"/>
          </a:xfrm>
          <a:prstGeom prst="rect">
            <a:avLst/>
          </a:prstGeom>
          <a:noFill/>
        </p:spPr>
        <p:txBody>
          <a:bodyPr wrap="square" rtlCol="0">
            <a:spAutoFit/>
          </a:bodyPr>
          <a:lstStyle/>
          <a:p>
            <a:pPr>
              <a:lnSpc>
                <a:spcPct val="150000"/>
              </a:lnSpc>
            </a:pPr>
            <a:r>
              <a:rPr lang="en-US" sz="4400" b="1" u="sng" dirty="0" err="1">
                <a:solidFill>
                  <a:srgbClr val="FF0000"/>
                </a:solidFill>
                <a:latin typeface="Times New Roman" panose="02020603050405020304" pitchFamily="18" charset="0"/>
                <a:cs typeface="Times New Roman" panose="02020603050405020304" pitchFamily="18" charset="0"/>
              </a:rPr>
              <a:t>Thử</a:t>
            </a:r>
            <a:r>
              <a:rPr lang="en-US" sz="4400" b="1" u="sng" dirty="0">
                <a:solidFill>
                  <a:srgbClr val="FF0000"/>
                </a:solidFill>
                <a:latin typeface="Times New Roman" panose="02020603050405020304" pitchFamily="18" charset="0"/>
                <a:cs typeface="Times New Roman" panose="02020603050405020304" pitchFamily="18" charset="0"/>
              </a:rPr>
              <a:t> </a:t>
            </a:r>
            <a:r>
              <a:rPr lang="en-US" sz="4400" b="1" u="sng" dirty="0" err="1">
                <a:solidFill>
                  <a:srgbClr val="FF0000"/>
                </a:solidFill>
                <a:latin typeface="Times New Roman" panose="02020603050405020304" pitchFamily="18" charset="0"/>
                <a:cs typeface="Times New Roman" panose="02020603050405020304" pitchFamily="18" charset="0"/>
              </a:rPr>
              <a:t>thách</a:t>
            </a:r>
            <a:r>
              <a:rPr lang="en-US" sz="4400" b="1" u="sng" dirty="0">
                <a:solidFill>
                  <a:srgbClr val="FF0000"/>
                </a:solidFill>
                <a:latin typeface="Times New Roman" panose="02020603050405020304" pitchFamily="18" charset="0"/>
                <a:cs typeface="Times New Roman" panose="02020603050405020304" pitchFamily="18" charset="0"/>
              </a:rPr>
              <a:t> 1</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Tìm</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bộ</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phận</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trả</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lời</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câu</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hỏi</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i="1" dirty="0" err="1">
                <a:solidFill>
                  <a:srgbClr val="000099"/>
                </a:solidFill>
                <a:latin typeface="Times New Roman" panose="02020603050405020304" pitchFamily="18" charset="0"/>
                <a:cs typeface="Times New Roman" panose="02020603050405020304" pitchFamily="18" charset="0"/>
              </a:rPr>
              <a:t>Bằng</a:t>
            </a:r>
            <a:r>
              <a:rPr lang="en-US" sz="4400" b="1" i="1" dirty="0">
                <a:solidFill>
                  <a:srgbClr val="000099"/>
                </a:solidFill>
                <a:latin typeface="Times New Roman" panose="02020603050405020304" pitchFamily="18" charset="0"/>
                <a:cs typeface="Times New Roman" panose="02020603050405020304" pitchFamily="18" charset="0"/>
              </a:rPr>
              <a:t> </a:t>
            </a:r>
            <a:r>
              <a:rPr lang="en-US" sz="4400" b="1" i="1" dirty="0" err="1">
                <a:solidFill>
                  <a:srgbClr val="000099"/>
                </a:solidFill>
                <a:latin typeface="Times New Roman" panose="02020603050405020304" pitchFamily="18" charset="0"/>
                <a:cs typeface="Times New Roman" panose="02020603050405020304" pitchFamily="18" charset="0"/>
              </a:rPr>
              <a:t>gì</a:t>
            </a:r>
            <a:r>
              <a:rPr lang="en-US" sz="4400" b="1" i="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trong</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câu</a:t>
            </a:r>
            <a:r>
              <a:rPr lang="en-US" sz="4400" b="1" dirty="0">
                <a:solidFill>
                  <a:srgbClr val="000099"/>
                </a:solidFill>
                <a:latin typeface="Times New Roman" panose="02020603050405020304" pitchFamily="18" charset="0"/>
                <a:cs typeface="Times New Roman" panose="02020603050405020304" pitchFamily="18" charset="0"/>
              </a:rPr>
              <a:t>:</a:t>
            </a:r>
          </a:p>
          <a:p>
            <a:pPr marL="342900" indent="-342900">
              <a:lnSpc>
                <a:spcPct val="150000"/>
              </a:lnSpc>
              <a:buAutoNum type="alphaLcParenR"/>
            </a:pP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Cây</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hút</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chất</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dinh</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dưỡng</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bằng</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rễ</a:t>
            </a:r>
            <a:r>
              <a:rPr lang="en-US" sz="4400" b="1" dirty="0">
                <a:solidFill>
                  <a:srgbClr val="000099"/>
                </a:solidFill>
                <a:latin typeface="Times New Roman" panose="02020603050405020304" pitchFamily="18" charset="0"/>
                <a:cs typeface="Times New Roman" panose="02020603050405020304" pitchFamily="18" charset="0"/>
              </a:rPr>
              <a:t>.</a:t>
            </a:r>
          </a:p>
          <a:p>
            <a:pPr marL="342900" indent="-342900">
              <a:lnSpc>
                <a:spcPct val="150000"/>
              </a:lnSpc>
              <a:buAutoNum type="alphaLcParenR"/>
            </a:pP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Bà</a:t>
            </a:r>
            <a:r>
              <a:rPr lang="en-US" sz="4400" b="1" dirty="0">
                <a:solidFill>
                  <a:srgbClr val="000099"/>
                </a:solidFill>
                <a:latin typeface="Times New Roman" panose="02020603050405020304" pitchFamily="18" charset="0"/>
                <a:cs typeface="Times New Roman" panose="02020603050405020304" pitchFamily="18" charset="0"/>
              </a:rPr>
              <a:t> dang </a:t>
            </a:r>
            <a:r>
              <a:rPr lang="en-US" sz="4400" b="1" dirty="0" err="1">
                <a:solidFill>
                  <a:srgbClr val="000099"/>
                </a:solidFill>
                <a:latin typeface="Times New Roman" panose="02020603050405020304" pitchFamily="18" charset="0"/>
                <a:cs typeface="Times New Roman" panose="02020603050405020304" pitchFamily="18" charset="0"/>
              </a:rPr>
              <a:t>tay</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đón</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cháu</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bằng</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tất</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cả</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niềm</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mong</a:t>
            </a:r>
            <a:r>
              <a:rPr lang="en-US" sz="4400" b="1" dirty="0">
                <a:solidFill>
                  <a:srgbClr val="000099"/>
                </a:solidFill>
                <a:latin typeface="Times New Roman" panose="02020603050405020304" pitchFamily="18" charset="0"/>
                <a:cs typeface="Times New Roman" panose="02020603050405020304" pitchFamily="18" charset="0"/>
              </a:rPr>
              <a:t> </a:t>
            </a:r>
            <a:r>
              <a:rPr lang="en-US" sz="4400" b="1" dirty="0" err="1">
                <a:solidFill>
                  <a:srgbClr val="000099"/>
                </a:solidFill>
                <a:latin typeface="Times New Roman" panose="02020603050405020304" pitchFamily="18" charset="0"/>
                <a:cs typeface="Times New Roman" panose="02020603050405020304" pitchFamily="18" charset="0"/>
              </a:rPr>
              <a:t>nhớ</a:t>
            </a:r>
            <a:r>
              <a:rPr lang="en-US" sz="4400" b="1" dirty="0">
                <a:solidFill>
                  <a:srgbClr val="000099"/>
                </a:solidFill>
                <a:latin typeface="Times New Roman" panose="02020603050405020304" pitchFamily="18" charset="0"/>
                <a:cs typeface="Times New Roman" panose="02020603050405020304" pitchFamily="18" charset="0"/>
              </a:rPr>
              <a:t>.</a:t>
            </a:r>
          </a:p>
        </p:txBody>
      </p:sp>
      <p:pic>
        <p:nvPicPr>
          <p:cNvPr id="4" name="图片 11269" descr="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105" y="5013177"/>
            <a:ext cx="349726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8400256" y="2996952"/>
            <a:ext cx="18002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08168" y="4005064"/>
            <a:ext cx="2736304"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91544" y="5013176"/>
            <a:ext cx="3672408"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20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1154" y="1"/>
            <a:ext cx="9005367" cy="6640729"/>
          </a:xfrm>
          <a:prstGeom prst="rect">
            <a:avLst/>
          </a:prstGeom>
          <a:noFill/>
        </p:spPr>
        <p:txBody>
          <a:bodyPr wrap="square" rtlCol="0">
            <a:spAutoFit/>
          </a:bodyPr>
          <a:lstStyle/>
          <a:p>
            <a:pPr>
              <a:lnSpc>
                <a:spcPct val="150000"/>
              </a:lnSpc>
            </a:pPr>
            <a:r>
              <a:rPr lang="en-US" sz="3600" b="1" u="sng" dirty="0" err="1">
                <a:solidFill>
                  <a:srgbClr val="FF0000"/>
                </a:solidFill>
                <a:latin typeface="Times New Roman" panose="02020603050405020304" pitchFamily="18" charset="0"/>
                <a:cs typeface="Times New Roman" panose="02020603050405020304" pitchFamily="18" charset="0"/>
              </a:rPr>
              <a:t>Thử</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thách</a:t>
            </a:r>
            <a:r>
              <a:rPr lang="en-US" sz="3600" b="1" u="sng" dirty="0">
                <a:solidFill>
                  <a:srgbClr val="FF0000"/>
                </a:solidFill>
                <a:latin typeface="Times New Roman" panose="02020603050405020304" pitchFamily="18" charset="0"/>
                <a:cs typeface="Times New Roman" panose="02020603050405020304" pitchFamily="18" charset="0"/>
              </a:rPr>
              <a:t> 2</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Câu</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nào</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dùng</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đúng</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dấu</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câu</a:t>
            </a:r>
            <a:r>
              <a:rPr lang="en-US" sz="3600" b="1" dirty="0">
                <a:solidFill>
                  <a:srgbClr val="000099"/>
                </a:solidFill>
                <a:latin typeface="Times New Roman" panose="02020603050405020304" pitchFamily="18" charset="0"/>
                <a:cs typeface="Times New Roman" panose="02020603050405020304" pitchFamily="18" charset="0"/>
              </a:rPr>
              <a:t>?</a:t>
            </a:r>
          </a:p>
          <a:p>
            <a:pPr>
              <a:lnSpc>
                <a:spcPct val="150000"/>
              </a:lnSpc>
            </a:pPr>
            <a:r>
              <a:rPr lang="en-US" sz="3600" b="1" dirty="0">
                <a:solidFill>
                  <a:srgbClr val="000099"/>
                </a:solidFill>
                <a:latin typeface="Times New Roman" panose="02020603050405020304" pitchFamily="18" charset="0"/>
                <a:cs typeface="Times New Roman" panose="02020603050405020304" pitchFamily="18" charset="0"/>
              </a:rPr>
              <a:t>A. </a:t>
            </a:r>
            <a:r>
              <a:rPr lang="en-US" sz="3600" b="1" dirty="0" err="1">
                <a:solidFill>
                  <a:srgbClr val="000099"/>
                </a:solidFill>
                <a:latin typeface="Times New Roman" panose="02020603050405020304" pitchFamily="18" charset="0"/>
                <a:cs typeface="Times New Roman" panose="02020603050405020304" pitchFamily="18" charset="0"/>
              </a:rPr>
              <a:t>Người</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Việt</a:t>
            </a:r>
            <a:r>
              <a:rPr lang="en-US" sz="3600" b="1" dirty="0">
                <a:solidFill>
                  <a:srgbClr val="000099"/>
                </a:solidFill>
                <a:latin typeface="Times New Roman" panose="02020603050405020304" pitchFamily="18" charset="0"/>
                <a:cs typeface="Times New Roman" panose="02020603050405020304" pitchFamily="18" charset="0"/>
              </a:rPr>
              <a:t> Nam ta </a:t>
            </a:r>
            <a:r>
              <a:rPr lang="en-US" sz="3600" b="1" dirty="0" err="1">
                <a:solidFill>
                  <a:srgbClr val="000099"/>
                </a:solidFill>
                <a:latin typeface="Times New Roman" panose="02020603050405020304" pitchFamily="18" charset="0"/>
                <a:cs typeface="Times New Roman" panose="02020603050405020304" pitchFamily="18" charset="0"/>
              </a:rPr>
              <a:t>thường</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nói</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không</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thầy</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đố</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mày</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làm</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nên</a:t>
            </a:r>
            <a:r>
              <a:rPr lang="en-US" sz="3600" b="1" dirty="0">
                <a:solidFill>
                  <a:srgbClr val="000099"/>
                </a:solidFill>
                <a:latin typeface="Times New Roman" panose="02020603050405020304" pitchFamily="18" charset="0"/>
                <a:cs typeface="Times New Roman" panose="02020603050405020304" pitchFamily="18" charset="0"/>
              </a:rPr>
              <a:t>.</a:t>
            </a:r>
          </a:p>
          <a:p>
            <a:pPr>
              <a:lnSpc>
                <a:spcPct val="150000"/>
              </a:lnSpc>
            </a:pPr>
            <a:r>
              <a:rPr lang="en-US" sz="3600" b="1" dirty="0">
                <a:solidFill>
                  <a:srgbClr val="000099"/>
                </a:solidFill>
                <a:latin typeface="Times New Roman" panose="02020603050405020304" pitchFamily="18" charset="0"/>
                <a:cs typeface="Times New Roman" panose="02020603050405020304" pitchFamily="18" charset="0"/>
              </a:rPr>
              <a:t>B. </a:t>
            </a:r>
            <a:r>
              <a:rPr lang="en-US" sz="3600" b="1" dirty="0" err="1">
                <a:solidFill>
                  <a:srgbClr val="000099"/>
                </a:solidFill>
                <a:latin typeface="Times New Roman" panose="02020603050405020304" pitchFamily="18" charset="0"/>
                <a:cs typeface="Times New Roman" panose="02020603050405020304" pitchFamily="18" charset="0"/>
              </a:rPr>
              <a:t>Người</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Việt</a:t>
            </a:r>
            <a:r>
              <a:rPr lang="en-US" sz="3600" b="1" dirty="0">
                <a:solidFill>
                  <a:srgbClr val="000099"/>
                </a:solidFill>
                <a:latin typeface="Times New Roman" panose="02020603050405020304" pitchFamily="18" charset="0"/>
                <a:cs typeface="Times New Roman" panose="02020603050405020304" pitchFamily="18" charset="0"/>
              </a:rPr>
              <a:t> Nam ta </a:t>
            </a:r>
            <a:r>
              <a:rPr lang="en-US" sz="3600" b="1" dirty="0" err="1">
                <a:solidFill>
                  <a:srgbClr val="000099"/>
                </a:solidFill>
                <a:latin typeface="Times New Roman" panose="02020603050405020304" pitchFamily="18" charset="0"/>
                <a:cs typeface="Times New Roman" panose="02020603050405020304" pitchFamily="18" charset="0"/>
              </a:rPr>
              <a:t>thường</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nói</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không</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thầy</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đố</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mày</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làm</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nên</a:t>
            </a:r>
            <a:r>
              <a:rPr lang="en-US" sz="3600" b="1" dirty="0">
                <a:solidFill>
                  <a:srgbClr val="000099"/>
                </a:solidFill>
                <a:latin typeface="Times New Roman" panose="02020603050405020304" pitchFamily="18" charset="0"/>
                <a:cs typeface="Times New Roman" panose="02020603050405020304" pitchFamily="18" charset="0"/>
              </a:rPr>
              <a:t>.</a:t>
            </a:r>
          </a:p>
          <a:p>
            <a:pPr>
              <a:lnSpc>
                <a:spcPct val="150000"/>
              </a:lnSpc>
            </a:pPr>
            <a:r>
              <a:rPr lang="en-US" sz="3600" b="1" dirty="0">
                <a:solidFill>
                  <a:srgbClr val="000099"/>
                </a:solidFill>
                <a:latin typeface="Times New Roman" panose="02020603050405020304" pitchFamily="18" charset="0"/>
                <a:cs typeface="Times New Roman" panose="02020603050405020304" pitchFamily="18" charset="0"/>
              </a:rPr>
              <a:t>C. </a:t>
            </a:r>
            <a:r>
              <a:rPr lang="en-US" sz="3600" b="1" dirty="0" err="1">
                <a:solidFill>
                  <a:srgbClr val="000099"/>
                </a:solidFill>
                <a:latin typeface="Times New Roman" panose="02020603050405020304" pitchFamily="18" charset="0"/>
                <a:cs typeface="Times New Roman" panose="02020603050405020304" pitchFamily="18" charset="0"/>
              </a:rPr>
              <a:t>Người</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Việt</a:t>
            </a:r>
            <a:r>
              <a:rPr lang="en-US" sz="3600" b="1" dirty="0">
                <a:solidFill>
                  <a:srgbClr val="000099"/>
                </a:solidFill>
                <a:latin typeface="Times New Roman" panose="02020603050405020304" pitchFamily="18" charset="0"/>
                <a:cs typeface="Times New Roman" panose="02020603050405020304" pitchFamily="18" charset="0"/>
              </a:rPr>
              <a:t> Nam ta </a:t>
            </a:r>
            <a:r>
              <a:rPr lang="en-US" sz="3600" b="1" dirty="0" err="1">
                <a:solidFill>
                  <a:srgbClr val="000099"/>
                </a:solidFill>
                <a:latin typeface="Times New Roman" panose="02020603050405020304" pitchFamily="18" charset="0"/>
                <a:cs typeface="Times New Roman" panose="02020603050405020304" pitchFamily="18" charset="0"/>
              </a:rPr>
              <a:t>thường</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nói</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Không</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thầy</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đố</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mày</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làm</a:t>
            </a:r>
            <a:r>
              <a:rPr lang="en-US" sz="3600" b="1" dirty="0">
                <a:solidFill>
                  <a:srgbClr val="000099"/>
                </a:solidFill>
                <a:latin typeface="Times New Roman" panose="02020603050405020304" pitchFamily="18" charset="0"/>
                <a:cs typeface="Times New Roman" panose="02020603050405020304" pitchFamily="18" charset="0"/>
              </a:rPr>
              <a:t> </a:t>
            </a:r>
            <a:r>
              <a:rPr lang="en-US" sz="3600" b="1" dirty="0" err="1">
                <a:solidFill>
                  <a:srgbClr val="000099"/>
                </a:solidFill>
                <a:latin typeface="Times New Roman" panose="02020603050405020304" pitchFamily="18" charset="0"/>
                <a:cs typeface="Times New Roman" panose="02020603050405020304" pitchFamily="18" charset="0"/>
              </a:rPr>
              <a:t>nên</a:t>
            </a:r>
            <a:r>
              <a:rPr lang="en-US" sz="3600" b="1" dirty="0">
                <a:solidFill>
                  <a:srgbClr val="000099"/>
                </a:solidFill>
                <a:latin typeface="Times New Roman" panose="02020603050405020304" pitchFamily="18" charset="0"/>
                <a:cs typeface="Times New Roman" panose="02020603050405020304" pitchFamily="18" charset="0"/>
              </a:rPr>
              <a:t>”.</a:t>
            </a:r>
          </a:p>
          <a:p>
            <a:pPr marL="742950" indent="-742950">
              <a:lnSpc>
                <a:spcPct val="150000"/>
              </a:lnSpc>
              <a:buAutoNum type="alphaLcParenR"/>
            </a:pPr>
            <a:endParaRPr lang="en-US" sz="3600" b="1" dirty="0">
              <a:solidFill>
                <a:srgbClr val="000099"/>
              </a:solidFill>
              <a:latin typeface="Times New Roman" panose="02020603050405020304" pitchFamily="18" charset="0"/>
              <a:cs typeface="Times New Roman" panose="02020603050405020304" pitchFamily="18" charset="0"/>
            </a:endParaRPr>
          </a:p>
        </p:txBody>
      </p:sp>
      <p:pic>
        <p:nvPicPr>
          <p:cNvPr id="4" name="图片 11269" descr="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105" y="5167710"/>
            <a:ext cx="349726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771154" y="4360738"/>
            <a:ext cx="580431" cy="580431"/>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723" y="1268761"/>
            <a:ext cx="3216304" cy="5589239"/>
          </a:xfrm>
          <a:prstGeom prst="rect">
            <a:avLst/>
          </a:prstGeom>
        </p:spPr>
      </p:pic>
      <p:pic>
        <p:nvPicPr>
          <p:cNvPr id="31"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0052" b="11201"/>
          <a:stretch>
            <a:fillRect/>
          </a:stretch>
        </p:blipFill>
        <p:spPr bwMode="auto">
          <a:xfrm>
            <a:off x="2407403" y="5056277"/>
            <a:ext cx="155733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314300" y="2306880"/>
            <a:ext cx="1981500" cy="2554545"/>
          </a:xfrm>
          <a:prstGeom prst="rect">
            <a:avLst/>
          </a:prstGeom>
          <a:noFill/>
          <a:ln w="12700">
            <a:solidFill>
              <a:schemeClr val="accent6">
                <a:lumMod val="75000"/>
              </a:schemeClr>
            </a:solidFill>
            <a:prstDash val="lgDashDotDot"/>
          </a:ln>
        </p:spPr>
        <p:txBody>
          <a:bodyPr wrap="square" rtlCol="0">
            <a:spAutoFit/>
          </a:bodyPr>
          <a:lstStyle/>
          <a:p>
            <a:pPr algn="ctr"/>
            <a:r>
              <a:rPr lang="en-US" sz="4000" b="1" dirty="0">
                <a:solidFill>
                  <a:srgbClr val="0070C0"/>
                </a:solidFill>
                <a:latin typeface="Times New Roman" pitchFamily="18" charset="0"/>
                <a:cs typeface="Times New Roman" pitchFamily="18" charset="0"/>
              </a:rPr>
              <a:t>MẢNH GHÉP KÌ DIỆU</a:t>
            </a:r>
          </a:p>
        </p:txBody>
      </p:sp>
      <p:pic>
        <p:nvPicPr>
          <p:cNvPr id="1026" name="Picture 2" descr="BÓNG ĐÁ: NGAI &quot;VUA&quot; KHÔNG CHỈ TRONG THỂ THAO ~ TRUNG TÂM ĐÀO TẠO BÓNG ĐÁ  THIẾU NHI HỒ CHÍ M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008" y="1673987"/>
            <a:ext cx="4787786" cy="3718015"/>
          </a:xfrm>
          <a:prstGeom prst="rect">
            <a:avLst/>
          </a:prstGeom>
          <a:noFill/>
          <a:extLst>
            <a:ext uri="{909E8E84-426E-40DD-AFC4-6F175D3DCCD1}">
              <a14:hiddenFill xmlns:a14="http://schemas.microsoft.com/office/drawing/2010/main">
                <a:solidFill>
                  <a:srgbClr val="FFFFFF"/>
                </a:solidFill>
              </a14:hiddenFill>
            </a:ext>
          </a:extLst>
        </p:spPr>
      </p:pic>
      <p:sp>
        <p:nvSpPr>
          <p:cNvPr id="8" name="Round Diagonal Corner Rectangle 7">
            <a:hlinkClick r:id="rId6" action="ppaction://hlinksldjump"/>
          </p:cNvPr>
          <p:cNvSpPr/>
          <p:nvPr/>
        </p:nvSpPr>
        <p:spPr>
          <a:xfrm>
            <a:off x="5120716" y="1342091"/>
            <a:ext cx="2666563" cy="2353384"/>
          </a:xfrm>
          <a:prstGeom prst="round2DiagRect">
            <a:avLst/>
          </a:prstGeom>
          <a:solidFill>
            <a:srgbClr val="0070C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a:hlinkClick r:id="rId7" action="ppaction://hlinksldjump"/>
          </p:cNvPr>
          <p:cNvSpPr/>
          <p:nvPr/>
        </p:nvSpPr>
        <p:spPr>
          <a:xfrm>
            <a:off x="7469565" y="1342091"/>
            <a:ext cx="2666563" cy="2353384"/>
          </a:xfrm>
          <a:prstGeom prst="round2Diag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a:hlinkClick r:id="rId8" action="ppaction://hlinksldjump"/>
          </p:cNvPr>
          <p:cNvSpPr/>
          <p:nvPr/>
        </p:nvSpPr>
        <p:spPr>
          <a:xfrm>
            <a:off x="5120716" y="3238475"/>
            <a:ext cx="2666563" cy="2353384"/>
          </a:xfrm>
          <a:prstGeom prst="round2DiagRect">
            <a:avLst/>
          </a:prstGeom>
          <a:solidFill>
            <a:srgbClr val="9900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a:hlinkClick r:id="rId3" action="ppaction://hlinksldjump"/>
          </p:cNvPr>
          <p:cNvSpPr/>
          <p:nvPr/>
        </p:nvSpPr>
        <p:spPr>
          <a:xfrm>
            <a:off x="7469566" y="3238475"/>
            <a:ext cx="2666563" cy="2353384"/>
          </a:xfrm>
          <a:prstGeom prst="round2Diag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1765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3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 restart="whenNotActive" fill="hold" evtFilter="cancelBubble" nodeType="interactiveSeq">
                <p:stCondLst>
                  <p:cond evt="onClick" delay="0">
                    <p:tgtEl>
                      <p:spTgt spid="3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7" restart="whenNotActive" fill="hold" evtFilter="cancelBubble" nodeType="interactiveSeq">
                <p:stCondLst>
                  <p:cond evt="onClick" delay="0">
                    <p:tgtEl>
                      <p:spTgt spid="3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8" grpId="0" animBg="1"/>
      <p:bldP spid="34"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47528" y="129213"/>
            <a:ext cx="8460432" cy="5915694"/>
            <a:chOff x="323528" y="129213"/>
            <a:chExt cx="8460432" cy="5915694"/>
          </a:xfrm>
        </p:grpSpPr>
        <p:pic>
          <p:nvPicPr>
            <p:cNvPr id="2050" name="Picture 2" descr="Hướng dẫn: Trò chơi Kéo 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9213"/>
              <a:ext cx="8460432" cy="59156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07096" y="705277"/>
              <a:ext cx="1602089" cy="55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997624" y="5805265"/>
            <a:ext cx="2160240" cy="830997"/>
          </a:xfrm>
          <a:prstGeom prst="rect">
            <a:avLst/>
          </a:prstGeom>
          <a:noFill/>
        </p:spPr>
        <p:txBody>
          <a:bodyPr wrap="square" rtlCol="0">
            <a:spAutoFit/>
          </a:bodyPr>
          <a:lstStyle/>
          <a:p>
            <a:r>
              <a:rPr lang="en-US" sz="4800" b="1" dirty="0" err="1">
                <a:solidFill>
                  <a:srgbClr val="FF3300"/>
                </a:solidFill>
                <a:latin typeface="Times New Roman" panose="02020603050405020304" pitchFamily="18" charset="0"/>
                <a:cs typeface="Times New Roman" panose="02020603050405020304" pitchFamily="18" charset="0"/>
              </a:rPr>
              <a:t>Kéo</a:t>
            </a:r>
            <a:r>
              <a:rPr lang="en-US" sz="4800" b="1" dirty="0">
                <a:solidFill>
                  <a:srgbClr val="FF3300"/>
                </a:solidFill>
                <a:latin typeface="Times New Roman" panose="02020603050405020304" pitchFamily="18" charset="0"/>
                <a:cs typeface="Times New Roman" panose="02020603050405020304" pitchFamily="18" charset="0"/>
              </a:rPr>
              <a:t> co</a:t>
            </a:r>
          </a:p>
        </p:txBody>
      </p:sp>
      <p:pic>
        <p:nvPicPr>
          <p:cNvPr id="10"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0052" b="11201"/>
          <a:stretch>
            <a:fillRect/>
          </a:stretch>
        </p:blipFill>
        <p:spPr bwMode="auto">
          <a:xfrm rot="10800000">
            <a:off x="8750622" y="5947678"/>
            <a:ext cx="155733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97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ộ khung và bóng rổ tiêu chuẩn - có kèm lưới khung,túi đựng bóng và kim bơm  bóng | NAM HẰNG SPORT | T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0"/>
            <a:ext cx="6336704" cy="56235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99856" y="5637573"/>
            <a:ext cx="2664296" cy="830997"/>
          </a:xfrm>
          <a:prstGeom prst="rect">
            <a:avLst/>
          </a:prstGeom>
          <a:noFill/>
        </p:spPr>
        <p:txBody>
          <a:bodyPr wrap="square" rtlCol="0">
            <a:spAutoFit/>
          </a:bodyPr>
          <a:lstStyle/>
          <a:p>
            <a:r>
              <a:rPr lang="en-US" sz="4800" b="1" dirty="0" err="1">
                <a:solidFill>
                  <a:srgbClr val="FF3300"/>
                </a:solidFill>
                <a:latin typeface="Times New Roman" panose="02020603050405020304" pitchFamily="18" charset="0"/>
                <a:cs typeface="Times New Roman" panose="02020603050405020304" pitchFamily="18" charset="0"/>
              </a:rPr>
              <a:t>Bóng</a:t>
            </a:r>
            <a:r>
              <a:rPr lang="en-US" sz="4800" b="1" dirty="0">
                <a:solidFill>
                  <a:srgbClr val="FF3300"/>
                </a:solidFill>
                <a:latin typeface="Times New Roman" panose="02020603050405020304" pitchFamily="18" charset="0"/>
                <a:cs typeface="Times New Roman" panose="02020603050405020304" pitchFamily="18" charset="0"/>
              </a:rPr>
              <a:t> </a:t>
            </a:r>
            <a:r>
              <a:rPr lang="en-US" sz="4800" b="1" dirty="0" err="1">
                <a:solidFill>
                  <a:srgbClr val="FF3300"/>
                </a:solidFill>
                <a:latin typeface="Times New Roman" panose="02020603050405020304" pitchFamily="18" charset="0"/>
                <a:cs typeface="Times New Roman" panose="02020603050405020304" pitchFamily="18" charset="0"/>
              </a:rPr>
              <a:t>rổ</a:t>
            </a:r>
            <a:endParaRPr lang="en-US" sz="4800" b="1" dirty="0">
              <a:solidFill>
                <a:srgbClr val="FF3300"/>
              </a:solidFill>
              <a:latin typeface="Times New Roman" panose="02020603050405020304" pitchFamily="18" charset="0"/>
              <a:cs typeface="Times New Roman" panose="02020603050405020304" pitchFamily="18" charset="0"/>
            </a:endParaRPr>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0052" b="11201"/>
          <a:stretch>
            <a:fillRect/>
          </a:stretch>
        </p:blipFill>
        <p:spPr bwMode="auto">
          <a:xfrm rot="10800000">
            <a:off x="8750622" y="5947678"/>
            <a:ext cx="155733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91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ạy tiếp sức là gì? Tìm hiểu luật và kỹ thuật chạy tiếp s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260648"/>
            <a:ext cx="6120680" cy="52001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95800" y="5589241"/>
            <a:ext cx="4626768" cy="830997"/>
          </a:xfrm>
          <a:prstGeom prst="rect">
            <a:avLst/>
          </a:prstGeom>
          <a:noFill/>
        </p:spPr>
        <p:txBody>
          <a:bodyPr wrap="square" rtlCol="0">
            <a:spAutoFit/>
          </a:bodyPr>
          <a:lstStyle/>
          <a:p>
            <a:r>
              <a:rPr lang="en-US" sz="4800" b="1" dirty="0" err="1">
                <a:solidFill>
                  <a:srgbClr val="FF3300"/>
                </a:solidFill>
                <a:latin typeface="Times New Roman" panose="02020603050405020304" pitchFamily="18" charset="0"/>
                <a:cs typeface="Times New Roman" panose="02020603050405020304" pitchFamily="18" charset="0"/>
              </a:rPr>
              <a:t>Chạy</a:t>
            </a:r>
            <a:r>
              <a:rPr lang="en-US" sz="4800" b="1" dirty="0">
                <a:solidFill>
                  <a:srgbClr val="FF3300"/>
                </a:solidFill>
                <a:latin typeface="Times New Roman" panose="02020603050405020304" pitchFamily="18" charset="0"/>
                <a:cs typeface="Times New Roman" panose="02020603050405020304" pitchFamily="18" charset="0"/>
              </a:rPr>
              <a:t> </a:t>
            </a:r>
            <a:r>
              <a:rPr lang="en-US" sz="4800" b="1" dirty="0" err="1">
                <a:solidFill>
                  <a:srgbClr val="FF3300"/>
                </a:solidFill>
                <a:latin typeface="Times New Roman" panose="02020603050405020304" pitchFamily="18" charset="0"/>
                <a:cs typeface="Times New Roman" panose="02020603050405020304" pitchFamily="18" charset="0"/>
              </a:rPr>
              <a:t>tiếp</a:t>
            </a:r>
            <a:r>
              <a:rPr lang="en-US" sz="4800" b="1" dirty="0">
                <a:solidFill>
                  <a:srgbClr val="FF3300"/>
                </a:solidFill>
                <a:latin typeface="Times New Roman" panose="02020603050405020304" pitchFamily="18" charset="0"/>
                <a:cs typeface="Times New Roman" panose="02020603050405020304" pitchFamily="18" charset="0"/>
              </a:rPr>
              <a:t> </a:t>
            </a:r>
            <a:r>
              <a:rPr lang="en-US" sz="4800" b="1" dirty="0" err="1">
                <a:solidFill>
                  <a:srgbClr val="FF3300"/>
                </a:solidFill>
                <a:latin typeface="Times New Roman" panose="02020603050405020304" pitchFamily="18" charset="0"/>
                <a:cs typeface="Times New Roman" panose="02020603050405020304" pitchFamily="18" charset="0"/>
              </a:rPr>
              <a:t>sức</a:t>
            </a:r>
            <a:endParaRPr lang="en-US" sz="4800" b="1" dirty="0">
              <a:solidFill>
                <a:srgbClr val="FF3300"/>
              </a:solidFill>
              <a:latin typeface="Times New Roman" panose="02020603050405020304" pitchFamily="18" charset="0"/>
              <a:cs typeface="Times New Roman" panose="02020603050405020304" pitchFamily="18" charset="0"/>
            </a:endParaRPr>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0052" b="11201"/>
          <a:stretch>
            <a:fillRect/>
          </a:stretch>
        </p:blipFill>
        <p:spPr bwMode="auto">
          <a:xfrm rot="10800000">
            <a:off x="8750622" y="5947678"/>
            <a:ext cx="155733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95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Ễ HỘI ĐUA VOI Ở BẢN ĐÔN - 123tadi: Chia sẻ kinh nghiệm du l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116632"/>
            <a:ext cx="7800864" cy="54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71864" y="5661249"/>
            <a:ext cx="4626768" cy="830997"/>
          </a:xfrm>
          <a:prstGeom prst="rect">
            <a:avLst/>
          </a:prstGeom>
          <a:noFill/>
        </p:spPr>
        <p:txBody>
          <a:bodyPr wrap="square" rtlCol="0">
            <a:spAutoFit/>
          </a:bodyPr>
          <a:lstStyle/>
          <a:p>
            <a:r>
              <a:rPr lang="en-US" sz="4800" b="1" dirty="0" err="1">
                <a:solidFill>
                  <a:srgbClr val="FF3300"/>
                </a:solidFill>
                <a:latin typeface="Times New Roman" panose="02020603050405020304" pitchFamily="18" charset="0"/>
                <a:cs typeface="Times New Roman" panose="02020603050405020304" pitchFamily="18" charset="0"/>
              </a:rPr>
              <a:t>Đua</a:t>
            </a:r>
            <a:r>
              <a:rPr lang="en-US" sz="4800" b="1" dirty="0">
                <a:solidFill>
                  <a:srgbClr val="FF3300"/>
                </a:solidFill>
                <a:latin typeface="Times New Roman" panose="02020603050405020304" pitchFamily="18" charset="0"/>
                <a:cs typeface="Times New Roman" panose="02020603050405020304" pitchFamily="18" charset="0"/>
              </a:rPr>
              <a:t> </a:t>
            </a:r>
            <a:r>
              <a:rPr lang="en-US" sz="4800" b="1" dirty="0" err="1">
                <a:solidFill>
                  <a:srgbClr val="FF3300"/>
                </a:solidFill>
                <a:latin typeface="Times New Roman" panose="02020603050405020304" pitchFamily="18" charset="0"/>
                <a:cs typeface="Times New Roman" panose="02020603050405020304" pitchFamily="18" charset="0"/>
              </a:rPr>
              <a:t>voi</a:t>
            </a:r>
            <a:endParaRPr lang="en-US" sz="4800" b="1" dirty="0">
              <a:solidFill>
                <a:srgbClr val="FF3300"/>
              </a:solidFill>
              <a:latin typeface="Times New Roman" panose="02020603050405020304" pitchFamily="18" charset="0"/>
              <a:cs typeface="Times New Roman" panose="02020603050405020304" pitchFamily="18" charset="0"/>
            </a:endParaRPr>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0052" b="11201"/>
          <a:stretch>
            <a:fillRect/>
          </a:stretch>
        </p:blipFill>
        <p:spPr bwMode="auto">
          <a:xfrm rot="10800000">
            <a:off x="8750622" y="5947678"/>
            <a:ext cx="155733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13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4472" y="716340"/>
            <a:ext cx="9123529" cy="762000"/>
          </a:xfrm>
        </p:spPr>
        <p:txBody>
          <a:bodyPr>
            <a:noAutofit/>
          </a:bodyPr>
          <a:lstStyle/>
          <a:p>
            <a:pPr algn="l"/>
            <a:r>
              <a:rPr lang="en-US" sz="4800" b="1" dirty="0">
                <a:solidFill>
                  <a:srgbClr val="002060"/>
                </a:solidFill>
                <a:latin typeface="Times New Roman" pitchFamily="18" charset="0"/>
                <a:cs typeface="Times New Roman" pitchFamily="18" charset="0"/>
              </a:rPr>
              <a:t>1. </a:t>
            </a:r>
            <a:r>
              <a:rPr lang="en-US" sz="4800" b="1" dirty="0" err="1">
                <a:solidFill>
                  <a:srgbClr val="002060"/>
                </a:solidFill>
                <a:latin typeface="Times New Roman" pitchFamily="18" charset="0"/>
                <a:cs typeface="Times New Roman" pitchFamily="18" charset="0"/>
              </a:rPr>
              <a:t>Tìm</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bộ</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phận</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câu</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trả</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lời</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cho</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câu</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hỏi</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Bằng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gì</a:t>
            </a:r>
            <a:r>
              <a:rPr lang="en-US" sz="4800" b="1" dirty="0">
                <a:solidFill>
                  <a:srgbClr val="002060"/>
                </a:solidFill>
                <a:latin typeface="Times New Roman" pitchFamily="18" charset="0"/>
                <a:cs typeface="Times New Roman" pitchFamily="18" charset="0"/>
              </a:rPr>
              <a:t> ?”:</a:t>
            </a:r>
            <a:endParaRPr lang="en-US" sz="4800" b="1" dirty="0">
              <a:latin typeface="Times New Roman" pitchFamily="18" charset="0"/>
              <a:cs typeface="Times New Roman" pitchFamily="18" charset="0"/>
            </a:endParaRPr>
          </a:p>
        </p:txBody>
      </p:sp>
      <p:sp>
        <p:nvSpPr>
          <p:cNvPr id="3" name="Rectangle 2">
            <a:hlinkClick r:id="rId4" action="ppaction://hlinksldjump"/>
          </p:cNvPr>
          <p:cNvSpPr/>
          <p:nvPr/>
        </p:nvSpPr>
        <p:spPr>
          <a:xfrm>
            <a:off x="1752600" y="4983540"/>
            <a:ext cx="8915400" cy="1569660"/>
          </a:xfrm>
          <a:prstGeom prst="rect">
            <a:avLst/>
          </a:prstGeom>
        </p:spPr>
        <p:txBody>
          <a:bodyPr wrap="square">
            <a:spAutoFit/>
          </a:bodyPr>
          <a:lstStyle/>
          <a:p>
            <a:r>
              <a:rPr lang="en-US" sz="4800" b="1" dirty="0">
                <a:latin typeface="Times New Roman" pitchFamily="18" charset="0"/>
                <a:cs typeface="Times New Roman" pitchFamily="18" charset="0"/>
              </a:rPr>
              <a:t>c) </a:t>
            </a:r>
            <a:r>
              <a:rPr lang="en-US" sz="4800" b="1" dirty="0" err="1">
                <a:latin typeface="Times New Roman" pitchFamily="18" charset="0"/>
                <a:cs typeface="Times New Roman" pitchFamily="18" charset="0"/>
              </a:rPr>
              <a:t>Các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nghệ</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sĩ</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đã</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chinh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phục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khán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giả</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bằng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tài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năng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mình</a:t>
            </a:r>
            <a:r>
              <a:rPr lang="en-US" sz="4800" b="1" dirty="0">
                <a:latin typeface="Times New Roman" pitchFamily="18" charset="0"/>
                <a:cs typeface="Times New Roman" pitchFamily="18" charset="0"/>
              </a:rPr>
              <a:t>. </a:t>
            </a:r>
            <a:endParaRPr lang="en-US" sz="4800" b="1" dirty="0"/>
          </a:p>
        </p:txBody>
      </p:sp>
      <p:sp>
        <p:nvSpPr>
          <p:cNvPr id="4" name="Rectangle 3">
            <a:hlinkClick r:id="rId5" action="ppaction://hlinksldjump"/>
          </p:cNvPr>
          <p:cNvSpPr/>
          <p:nvPr/>
        </p:nvSpPr>
        <p:spPr>
          <a:xfrm>
            <a:off x="1782170" y="2819400"/>
            <a:ext cx="8885830" cy="2308324"/>
          </a:xfrm>
          <a:prstGeom prst="rect">
            <a:avLst/>
          </a:prstGeom>
        </p:spPr>
        <p:txBody>
          <a:bodyPr wrap="square">
            <a:spAutoFit/>
          </a:bodyPr>
          <a:lstStyle/>
          <a:p>
            <a:r>
              <a:rPr lang="en-US" sz="4800" b="1" dirty="0">
                <a:latin typeface="Times New Roman" pitchFamily="18" charset="0"/>
                <a:cs typeface="Times New Roman" pitchFamily="18" charset="0"/>
              </a:rPr>
              <a:t>b) </a:t>
            </a:r>
            <a:r>
              <a:rPr lang="en-US" sz="4800" b="1" dirty="0" err="1">
                <a:latin typeface="Times New Roman" pitchFamily="18" charset="0"/>
                <a:cs typeface="Times New Roman" pitchFamily="18" charset="0"/>
              </a:rPr>
              <a:t>Chiếc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đèn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sao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bé</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được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làm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bằng</a:t>
            </a:r>
            <a:r>
              <a:rPr lang="en-US" sz="4800" b="1" dirty="0">
                <a:latin typeface="Times New Roman" pitchFamily="18" charset="0"/>
                <a:cs typeface="Times New Roman" pitchFamily="18" charset="0"/>
              </a:rPr>
              <a:t> nan </a:t>
            </a:r>
            <a:r>
              <a:rPr lang="en-US" sz="4800" b="1" dirty="0" err="1">
                <a:latin typeface="Times New Roman" pitchFamily="18" charset="0"/>
                <a:cs typeface="Times New Roman" pitchFamily="18" charset="0"/>
              </a:rPr>
              <a:t>tre</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dán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giấy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bóng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kính</a:t>
            </a:r>
            <a:r>
              <a:rPr lang="en-US" sz="4800" b="1" dirty="0">
                <a:latin typeface="Times New Roman" pitchFamily="18" charset="0"/>
                <a:cs typeface="Times New Roman" pitchFamily="18" charset="0"/>
              </a:rPr>
              <a:t>.</a:t>
            </a:r>
            <a:endParaRPr lang="en-US" sz="4800" b="1" dirty="0"/>
          </a:p>
        </p:txBody>
      </p:sp>
      <p:sp>
        <p:nvSpPr>
          <p:cNvPr id="6" name="Rectangle 5">
            <a:hlinkClick r:id="rId6" action="ppaction://hlinksldjump"/>
          </p:cNvPr>
          <p:cNvSpPr/>
          <p:nvPr/>
        </p:nvSpPr>
        <p:spPr>
          <a:xfrm>
            <a:off x="1570630" y="1905001"/>
            <a:ext cx="8106770" cy="830997"/>
          </a:xfrm>
          <a:prstGeom prst="rect">
            <a:avLst/>
          </a:prstGeom>
        </p:spPr>
        <p:txBody>
          <a:bodyPr wrap="square">
            <a:spAutoFit/>
          </a:bodyPr>
          <a:lstStyle/>
          <a:p>
            <a:r>
              <a:rPr lang="en-US" sz="4800" b="1" dirty="0">
                <a:latin typeface="Times New Roman" pitchFamily="18" charset="0"/>
                <a:cs typeface="Times New Roman" pitchFamily="18" charset="0"/>
              </a:rPr>
              <a:t> a) </a:t>
            </a:r>
            <a:r>
              <a:rPr lang="en-US" sz="4800" b="1" dirty="0" err="1">
                <a:latin typeface="Times New Roman" pitchFamily="18" charset="0"/>
                <a:cs typeface="Times New Roman" pitchFamily="18" charset="0"/>
              </a:rPr>
              <a:t>Voi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uống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nước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bằng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vòi</a:t>
            </a:r>
            <a:r>
              <a:rPr lang="en-US" sz="4800" b="1" dirty="0">
                <a:latin typeface="Times New Roman" pitchFamily="18" charset="0"/>
                <a:cs typeface="Times New Roman" pitchFamily="18" charset="0"/>
              </a:rPr>
              <a:t>.</a:t>
            </a:r>
            <a:endParaRPr lang="en-US" sz="4800" b="1" dirty="0"/>
          </a:p>
        </p:txBody>
      </p:sp>
      <p:cxnSp>
        <p:nvCxnSpPr>
          <p:cNvPr id="9" name="Straight Connector 8"/>
          <p:cNvCxnSpPr/>
          <p:nvPr/>
        </p:nvCxnSpPr>
        <p:spPr>
          <a:xfrm>
            <a:off x="6456040" y="2735997"/>
            <a:ext cx="2088232"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57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oi uong nuoc">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9336" y="274638"/>
            <a:ext cx="11737304" cy="6281124"/>
          </a:xfrm>
        </p:spPr>
      </p:pic>
    </p:spTree>
    <p:extLst>
      <p:ext uri="{BB962C8B-B14F-4D97-AF65-F5344CB8AC3E}">
        <p14:creationId xmlns:p14="http://schemas.microsoft.com/office/powerpoint/2010/main" val="2516070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1569</TotalTime>
  <Words>505</Words>
  <Application>Microsoft Office PowerPoint</Application>
  <PresentationFormat>Màn hình rộng</PresentationFormat>
  <Paragraphs>51</Paragraphs>
  <Slides>23</Slides>
  <Notes>2</Notes>
  <HiddenSlides>0</HiddenSlides>
  <MMClips>1</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23</vt:i4>
      </vt:variant>
    </vt:vector>
  </HeadingPairs>
  <TitlesOfParts>
    <vt:vector size="28" baseType="lpstr">
      <vt:lpstr>.VnTime</vt:lpstr>
      <vt:lpstr>Arial</vt:lpstr>
      <vt:lpstr>Calibri</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1. Tìm bộ phận câu trả lời cho câu hỏi “Bằng gì ?”:</vt:lpstr>
      <vt:lpstr>Bản trình bày PowerPoint</vt:lpstr>
      <vt:lpstr>1. Tìm bộ phận câu trả lời cho câu hỏi “Bằng gì ?”:</vt:lpstr>
      <vt:lpstr>Bản trình bày PowerPoint</vt:lpstr>
      <vt:lpstr>Bản trình bày PowerPoint</vt:lpstr>
      <vt:lpstr>3. Trò chơi: Hỏi đáp với bạn em bằng cách đặt và trả lời các câu hỏi có cụm từ  “Bằng gì”?</vt:lpstr>
      <vt:lpstr>4. Em chọn dấu câu nào để điền vào mỗi ô trống?  a) Một người kêu lên       “Cá heo!”  b) Nhà an dưỡng trang bị cho các cụ những thứ cần thiết     chăn màn, giường chiếu, xoong nồi, ấm chén pha trà,... c) Đông Nam Á gồm mười một nước là          Bru-nây, Cam-pu-chia, Đông Ti-mo,  In-đô-nê-xi-a, Lào, Ma-lai-xi-a, Mi-an-ma, Phi-líp-pin, Thái Lan, Việt Nam, Xin-ga-po.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Tìm bộ phận câu trả lời cho câu hỏi “Bằng gì ?”</dc:title>
  <dc:creator>My computer</dc:creator>
  <cp:lastModifiedBy>Hà Nguyễn Thị Thu</cp:lastModifiedBy>
  <cp:revision>81</cp:revision>
  <dcterms:created xsi:type="dcterms:W3CDTF">2016-04-03T12:24:49Z</dcterms:created>
  <dcterms:modified xsi:type="dcterms:W3CDTF">2022-04-21T01:48:20Z</dcterms:modified>
</cp:coreProperties>
</file>