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1" r:id="rId1"/>
  </p:sldMasterIdLst>
  <p:notesMasterIdLst>
    <p:notesMasterId r:id="rId18"/>
  </p:notesMasterIdLst>
  <p:sldIdLst>
    <p:sldId id="294" r:id="rId2"/>
    <p:sldId id="412" r:id="rId3"/>
    <p:sldId id="403" r:id="rId4"/>
    <p:sldId id="386" r:id="rId5"/>
    <p:sldId id="413" r:id="rId6"/>
    <p:sldId id="414" r:id="rId7"/>
    <p:sldId id="390" r:id="rId8"/>
    <p:sldId id="418" r:id="rId9"/>
    <p:sldId id="374" r:id="rId10"/>
    <p:sldId id="400" r:id="rId11"/>
    <p:sldId id="381" r:id="rId12"/>
    <p:sldId id="397" r:id="rId13"/>
    <p:sldId id="416" r:id="rId14"/>
    <p:sldId id="415" r:id="rId15"/>
    <p:sldId id="419" r:id="rId16"/>
    <p:sldId id="421" r:id="rId17"/>
  </p:sldIdLst>
  <p:sldSz cx="12192000" cy="6858000"/>
  <p:notesSz cx="6858000" cy="9144000"/>
  <p:embeddedFontLst>
    <p:embeddedFont>
      <p:font typeface=".VnAristote" panose="020B7200000000000000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HP001" panose="020B0604020202020204" charset="0"/>
      <p:regular r:id="rId24"/>
    </p:embeddedFont>
    <p:embeddedFont>
      <p:font typeface="HP001 4 hàng" panose="020B0603050302020204" pitchFamily="34" charset="0"/>
      <p:regular r:id="rId25"/>
      <p:bold r:id="rId26"/>
    </p:embeddedFont>
    <p:embeddedFont>
      <p:font typeface="HP001 4H" panose="020B0603050302020204" pitchFamily="34" charset="0"/>
      <p:regular r:id="rId27"/>
      <p:bold r:id="rId28"/>
    </p:embeddedFont>
    <p:embeddedFont>
      <p:font typeface="HP001 5 hàng 1 ô ly" panose="020B0603050302020204" pitchFamily="34" charset="0"/>
      <p:bold r:id="rId29"/>
    </p:embeddedFont>
    <p:embeddedFont>
      <p:font typeface="HP001 5H" panose="020B0603050302020204" pitchFamily="34" charset="0"/>
      <p:regular r:id="rId30"/>
      <p:bold r:id="rId31"/>
    </p:embeddedFont>
    <p:embeddedFont>
      <p:font typeface="VNI-Times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5696"/>
    <a:srgbClr val="FF0000"/>
    <a:srgbClr val="FF0066"/>
    <a:srgbClr val="990099"/>
    <a:srgbClr val="FFFF99"/>
    <a:srgbClr val="006600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1313" autoAdjust="0"/>
  </p:normalViewPr>
  <p:slideViewPr>
    <p:cSldViewPr>
      <p:cViewPr varScale="1">
        <p:scale>
          <a:sx n="58" d="100"/>
          <a:sy n="58" d="100"/>
        </p:scale>
        <p:origin x="94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7F829F-A3E9-4440-94A6-0A8C70D21960}" type="datetimeFigureOut">
              <a:rPr lang="en-US"/>
              <a:pPr>
                <a:defRPr/>
              </a:pPr>
              <a:t>4/25/2022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56F91D-935B-49BD-B146-8702E0FB0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7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6F91D-935B-49BD-B146-8702E0FB09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DACE217-A5CA-4166-9639-BC4788651A99}" type="slidenum">
              <a:rPr lang="en-US" sz="1200">
                <a:latin typeface=".VnAristote" pitchFamily="34" charset="0"/>
              </a:rPr>
              <a:pPr algn="r"/>
              <a:t>13</a:t>
            </a:fld>
            <a:endParaRPr lang="en-US" sz="1200"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FD33-4D49-4C9F-A434-61F629CE3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31E2-13D5-4335-90D2-9E7D5076A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423C-32E3-4AB1-8FFC-5ABE0268D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6771-5617-488B-8EF8-038F5470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7B5A-8B47-4767-86D7-E035C230D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953D-6796-41F2-8AB6-1D0E67FA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E72C-3BDF-48B3-932B-21167C78C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348C-D12D-4486-9D2F-8F5F43A09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E72A-882D-44CA-8123-F40FB52D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29C4-B87C-4ACB-8589-9622A85DF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D9AE-6DF9-40BD-AD43-4DB744C7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CA00-A111-40AE-8E01-2F8784A44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8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C8C7-88E5-431A-A56A-1D58E3EA7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5F1CD-7C7C-4380-A892-50302B9F7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CF28F4B-2705-4AB3-A47B-C4848513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939989-3373-4DE6-9FFC-36B4CC9CB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27A1BD25-BEF6-4C17-AE66-92DD5D86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FD2C0E78-2800-4DAC-BDA0-81BE90A13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AE0668D0-7FF0-4FBE-9754-46371618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9E1B52E1-2E9A-4A06-871E-6EE347444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479E213C-DFD0-415B-BC7C-4895057504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2D71787E-DB42-4050-979C-81BCEA71B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01BE72-19C0-4DE0-A39F-A9B3F3F0BAD4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C45E6647-5158-482B-BF6C-742B8054B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538607A7-DACB-46A9-9596-D4750E5E1690}"/>
              </a:ext>
            </a:extLst>
          </p:cNvPr>
          <p:cNvSpPr/>
          <p:nvPr/>
        </p:nvSpPr>
        <p:spPr>
          <a:xfrm>
            <a:off x="2852161" y="4952471"/>
            <a:ext cx="64876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TẬP VIẾT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075267"/>
              </p:ext>
            </p:extLst>
          </p:nvPr>
        </p:nvGraphicFramePr>
        <p:xfrm>
          <a:off x="3733801" y="2271760"/>
          <a:ext cx="5224463" cy="2165352"/>
        </p:xfrm>
        <a:graphic>
          <a:graphicData uri="http://schemas.openxmlformats.org/drawingml/2006/table">
            <a:tbl>
              <a:tblPr/>
              <a:tblGrid>
                <a:gridCol w="74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3962400" y="2317798"/>
            <a:ext cx="41910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5400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5400" dirty="0" err="1">
                <a:solidFill>
                  <a:schemeClr val="hlink"/>
                </a:solidFill>
                <a:latin typeface="HP001 5 hàng 1 ô ly" pitchFamily="34" charset="0"/>
              </a:rPr>
              <a:t>Văn</a:t>
            </a:r>
            <a:r>
              <a:rPr lang="en-US" sz="5400" dirty="0">
                <a:solidFill>
                  <a:schemeClr val="hlink"/>
                </a:solidFill>
                <a:latin typeface="HP001 5 hàng 1 ô ly" pitchFamily="34" charset="0"/>
              </a:rPr>
              <a:t> Lang</a:t>
            </a:r>
          </a:p>
        </p:txBody>
      </p:sp>
      <p:sp>
        <p:nvSpPr>
          <p:cNvPr id="15437" name="Text Box 7"/>
          <p:cNvSpPr txBox="1">
            <a:spLocks noChangeArrowheads="1"/>
          </p:cNvSpPr>
          <p:nvPr/>
        </p:nvSpPr>
        <p:spPr bwMode="auto">
          <a:xfrm>
            <a:off x="1752600" y="1412776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töø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endParaRPr lang="en-US" sz="3600" b="1" u="sng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auto">
          <a:xfrm>
            <a:off x="1524000" y="4725144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hiểu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gì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Lang 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87"/>
          <p:cNvSpPr>
            <a:spLocks noChangeArrowheads="1"/>
          </p:cNvSpPr>
          <p:nvPr/>
        </p:nvSpPr>
        <p:spPr bwMode="auto">
          <a:xfrm>
            <a:off x="1524000" y="5279143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HP001 5H" charset="-127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HP001 5H" charset="-127"/>
              </a:rPr>
              <a:t> Lang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/>
        </p:nvGraphicFramePr>
        <p:xfrm>
          <a:off x="1692275" y="2532063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532" name="Rectangle 104"/>
          <p:cNvSpPr>
            <a:spLocks noChangeArrowheads="1"/>
          </p:cNvSpPr>
          <p:nvPr/>
        </p:nvSpPr>
        <p:spPr bwMode="auto">
          <a:xfrm>
            <a:off x="3215366" y="2636913"/>
            <a:ext cx="4536819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Vỗ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tay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ngón</a:t>
            </a:r>
            <a:endParaRPr lang="en-US" sz="34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16533" name="Rectangle 104"/>
          <p:cNvSpPr>
            <a:spLocks noChangeArrowheads="1"/>
          </p:cNvSpPr>
          <p:nvPr/>
        </p:nvSpPr>
        <p:spPr bwMode="auto">
          <a:xfrm>
            <a:off x="3143673" y="3387726"/>
            <a:ext cx="7215187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người</a:t>
            </a:r>
            <a:endParaRPr lang="en-US" sz="32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524000" y="4581129"/>
            <a:ext cx="91440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0" y="46560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/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536" name="Text Box 2"/>
          <p:cNvSpPr txBox="1">
            <a:spLocks noChangeArrowheads="1"/>
          </p:cNvSpPr>
          <p:nvPr/>
        </p:nvSpPr>
        <p:spPr bwMode="auto">
          <a:xfrm>
            <a:off x="1524000" y="1546225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c)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caâu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04950" y="3658344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1725"/>
          <p:cNvSpPr txBox="1">
            <a:spLocks noChangeArrowheads="1"/>
          </p:cNvSpPr>
          <p:nvPr/>
        </p:nvSpPr>
        <p:spPr bwMode="auto">
          <a:xfrm>
            <a:off x="1557297" y="3586336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526604" y="3717033"/>
            <a:ext cx="9105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     -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V, B, h, g, k 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2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röôõi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t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1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rưỡi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chöõ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coøn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laïi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1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li.</a:t>
            </a:r>
            <a:endParaRPr lang="en-US" sz="2800" b="1" u="sng" dirty="0">
              <a:solidFill>
                <a:srgbClr val="FF0000"/>
              </a:solidFill>
              <a:latin typeface="VNI-Times" pitchFamily="2" charset="0"/>
            </a:endParaRPr>
          </a:p>
        </p:txBody>
      </p:sp>
      <p:graphicFrame>
        <p:nvGraphicFramePr>
          <p:cNvPr id="1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03613"/>
              </p:ext>
            </p:extLst>
          </p:nvPr>
        </p:nvGraphicFramePr>
        <p:xfrm>
          <a:off x="1708150" y="1737792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559" name="Rectangle 104"/>
          <p:cNvSpPr>
            <a:spLocks noChangeArrowheads="1"/>
          </p:cNvSpPr>
          <p:nvPr/>
        </p:nvSpPr>
        <p:spPr bwMode="auto">
          <a:xfrm>
            <a:off x="3215680" y="1799706"/>
            <a:ext cx="480452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Vỗ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tay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ngón</a:t>
            </a:r>
            <a:endParaRPr lang="en-US" sz="3600" b="1" dirty="0">
              <a:solidFill>
                <a:schemeClr val="hlink"/>
              </a:solidFill>
              <a:latin typeface="HP001 4 hàng" charset="0"/>
            </a:endParaRPr>
          </a:p>
        </p:txBody>
      </p:sp>
      <p:sp>
        <p:nvSpPr>
          <p:cNvPr id="17560" name="Rectangle 104"/>
          <p:cNvSpPr>
            <a:spLocks noChangeArrowheads="1"/>
          </p:cNvSpPr>
          <p:nvPr/>
        </p:nvSpPr>
        <p:spPr bwMode="auto">
          <a:xfrm>
            <a:off x="3143673" y="2528368"/>
            <a:ext cx="520119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Bàn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kĩ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người</a:t>
            </a:r>
            <a:endParaRPr lang="en-US" sz="3600" b="1" dirty="0">
              <a:solidFill>
                <a:schemeClr val="hlink"/>
              </a:solidFill>
              <a:latin typeface="HP001 4 hàn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28800" y="457200"/>
            <a:ext cx="502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u="sng">
                <a:latin typeface="Times New Roman" pitchFamily="18" charset="0"/>
              </a:rPr>
              <a:t>1- Tư thế ngồi viết:</a:t>
            </a:r>
          </a:p>
          <a:p>
            <a:r>
              <a:rPr lang="en-US" sz="2400">
                <a:latin typeface="Times New Roman" pitchFamily="18" charset="0"/>
              </a:rPr>
              <a:t>- Lưng thẳng, không tì ngực vào bàn.</a:t>
            </a:r>
          </a:p>
          <a:p>
            <a:r>
              <a:rPr lang="en-US" sz="2400">
                <a:latin typeface="Times New Roman" pitchFamily="18" charset="0"/>
              </a:rPr>
              <a:t>- Đầu hơi cúi.</a:t>
            </a:r>
          </a:p>
          <a:p>
            <a:r>
              <a:rPr lang="en-US" sz="2400">
                <a:latin typeface="Times New Roman" pitchFamily="18" charset="0"/>
              </a:rPr>
              <a:t>- Mắt cách vở khoảng 25 đến 30 cm.</a:t>
            </a:r>
          </a:p>
          <a:p>
            <a:r>
              <a:rPr lang="en-US" sz="2400">
                <a:latin typeface="Times New Roman" pitchFamily="18" charset="0"/>
              </a:rPr>
              <a:t>- Tay phải cầm bút.</a:t>
            </a:r>
          </a:p>
          <a:p>
            <a:r>
              <a:rPr lang="en-US" sz="2400">
                <a:latin typeface="Times New Roman" pitchFamily="18" charset="0"/>
              </a:rPr>
              <a:t>- Tay trái tì nhẹ lên mép vở để giữ.</a:t>
            </a:r>
          </a:p>
          <a:p>
            <a:r>
              <a:rPr lang="en-US" sz="2400">
                <a:latin typeface="Times New Roman" pitchFamily="18" charset="0"/>
              </a:rPr>
              <a:t>- Hai chân để song song thoải mái.</a:t>
            </a:r>
          </a:p>
          <a:p>
            <a:pPr algn="just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3479800"/>
            <a:ext cx="556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u="sng">
                <a:latin typeface="Times New Roman" pitchFamily="18" charset="0"/>
              </a:rPr>
              <a:t>2-Cách cầm bút:</a:t>
            </a:r>
          </a:p>
          <a:p>
            <a:r>
              <a:rPr lang="en-US" sz="2400">
                <a:latin typeface="Times New Roman" pitchFamily="18" charset="0"/>
              </a:rPr>
              <a:t>- Cầm bút bằng 3 ngón tay: ngón cái, ngón trỏ, ngón giữa.</a:t>
            </a:r>
          </a:p>
          <a:p>
            <a:r>
              <a:rPr lang="en-US" sz="240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543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7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467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7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338388" y="2339391"/>
            <a:ext cx="5507831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Tiết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học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đến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đây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là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kết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thúc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itchFamily="34" charset="0"/>
              <a:ea typeface="+mn-lt"/>
              <a:cs typeface="Arial" pitchFamily="34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495600" y="3859942"/>
            <a:ext cx="7086600" cy="7350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Chào</a:t>
            </a:r>
            <a:r>
              <a:rPr lang="en-US" altLang="en-US" sz="4800" b="1" dirty="0">
                <a:solidFill>
                  <a:srgbClr val="FF0000"/>
                </a:solidFill>
                <a:latin typeface="HP001" charset="0"/>
                <a:ea typeface="HP001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tạm</a:t>
            </a:r>
            <a:r>
              <a:rPr lang="en-US" altLang="en-US" sz="4800" b="1" dirty="0">
                <a:solidFill>
                  <a:srgbClr val="FF0000"/>
                </a:solidFill>
                <a:latin typeface="HP001" charset="0"/>
                <a:ea typeface="HP001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biệt</a:t>
            </a:r>
            <a:endParaRPr lang="en-US" altLang="en-US" sz="4800" b="1" dirty="0">
              <a:solidFill>
                <a:srgbClr val="FF0000"/>
              </a:solidFill>
              <a:latin typeface="HP001" charset="0"/>
              <a:ea typeface="HP00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Mẫu chữ\mau-chu-2.5-o-ly-p2\mau chu 2.5 o ly p2\mau chu cao 2.5 o ly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-293948"/>
            <a:ext cx="5904656" cy="744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57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1"/>
          <p:cNvGraphicFramePr>
            <a:graphicFrameLocks noGrp="1"/>
          </p:cNvGraphicFramePr>
          <p:nvPr/>
        </p:nvGraphicFramePr>
        <p:xfrm>
          <a:off x="1708150" y="50895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44" name="Rectangle 104"/>
          <p:cNvSpPr>
            <a:spLocks noChangeArrowheads="1"/>
          </p:cNvSpPr>
          <p:nvPr/>
        </p:nvSpPr>
        <p:spPr bwMode="auto">
          <a:xfrm>
            <a:off x="3215680" y="5149851"/>
            <a:ext cx="480452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Vỗ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ngón</a:t>
            </a:r>
            <a:endParaRPr lang="en-US" sz="36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4245" name="Rectangle 104"/>
          <p:cNvSpPr>
            <a:spLocks noChangeArrowheads="1"/>
          </p:cNvSpPr>
          <p:nvPr/>
        </p:nvSpPr>
        <p:spPr bwMode="auto">
          <a:xfrm>
            <a:off x="3143673" y="5873751"/>
            <a:ext cx="538638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kĩ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người</a:t>
            </a:r>
            <a:endParaRPr lang="en-US" sz="3600" b="1" dirty="0">
              <a:solidFill>
                <a:srgbClr val="FF0000"/>
              </a:solidFill>
              <a:latin typeface="HP001 4 hàng" charset="0"/>
            </a:endParaRPr>
          </a:p>
        </p:txBody>
      </p:sp>
      <p:graphicFrame>
        <p:nvGraphicFramePr>
          <p:cNvPr id="1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00792"/>
              </p:ext>
            </p:extLst>
          </p:nvPr>
        </p:nvGraphicFramePr>
        <p:xfrm>
          <a:off x="1708150" y="21304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Group 11"/>
          <p:cNvGraphicFramePr>
            <a:graphicFrameLocks noGrp="1"/>
          </p:cNvGraphicFramePr>
          <p:nvPr/>
        </p:nvGraphicFramePr>
        <p:xfrm>
          <a:off x="1708150" y="3578225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38" name="Rectangle 104"/>
          <p:cNvSpPr>
            <a:spLocks noChangeArrowheads="1"/>
          </p:cNvSpPr>
          <p:nvPr/>
        </p:nvSpPr>
        <p:spPr bwMode="auto">
          <a:xfrm>
            <a:off x="2071832" y="2176464"/>
            <a:ext cx="56778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  <p:sp>
        <p:nvSpPr>
          <p:cNvPr id="4539" name="Rectangle 104"/>
          <p:cNvSpPr>
            <a:spLocks noChangeArrowheads="1"/>
          </p:cNvSpPr>
          <p:nvPr/>
        </p:nvSpPr>
        <p:spPr bwMode="auto">
          <a:xfrm>
            <a:off x="2054326" y="2930526"/>
            <a:ext cx="51328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L</a:t>
            </a:r>
          </a:p>
        </p:txBody>
      </p:sp>
      <p:sp>
        <p:nvSpPr>
          <p:cNvPr id="4540" name="Rectangle 104"/>
          <p:cNvSpPr>
            <a:spLocks noChangeArrowheads="1"/>
          </p:cNvSpPr>
          <p:nvPr/>
        </p:nvSpPr>
        <p:spPr bwMode="auto">
          <a:xfrm>
            <a:off x="1983668" y="3657601"/>
            <a:ext cx="65594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B</a:t>
            </a:r>
          </a:p>
        </p:txBody>
      </p:sp>
      <p:sp>
        <p:nvSpPr>
          <p:cNvPr id="4541" name="Rectangle 104"/>
          <p:cNvSpPr>
            <a:spLocks noChangeArrowheads="1"/>
          </p:cNvSpPr>
          <p:nvPr/>
        </p:nvSpPr>
        <p:spPr bwMode="auto">
          <a:xfrm>
            <a:off x="2187575" y="4371976"/>
            <a:ext cx="241604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Lang</a:t>
            </a:r>
          </a:p>
        </p:txBody>
      </p:sp>
      <p:sp>
        <p:nvSpPr>
          <p:cNvPr id="4544" name="Text Box 11"/>
          <p:cNvSpPr txBox="1">
            <a:spLocks noChangeArrowheads="1"/>
          </p:cNvSpPr>
          <p:nvPr/>
        </p:nvSpPr>
        <p:spPr bwMode="auto">
          <a:xfrm>
            <a:off x="1676400" y="1491506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a)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Luyeän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chöõ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hoa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ó thể là hình minh họa">
            <a:extLst>
              <a:ext uri="{FF2B5EF4-FFF2-40B4-BE49-F238E27FC236}">
                <a16:creationId xmlns:a16="http://schemas.microsoft.com/office/drawing/2014/main" id="{009D211D-7555-46BA-A140-52105C5F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68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1714500" y="2611606"/>
            <a:ext cx="8763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9600" b="1" dirty="0">
                <a:solidFill>
                  <a:srgbClr val="FF0000"/>
                </a:solidFill>
                <a:latin typeface="HP001" charset="0"/>
                <a:ea typeface="HP001" charset="0"/>
                <a:cs typeface="HP001" charset="0"/>
              </a:rPr>
              <a:t>V,  L, B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783632" y="2088386"/>
            <a:ext cx="51096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VNI-Times" pitchFamily="2" charset="0"/>
              </a:rPr>
              <a:t>a) </a:t>
            </a:r>
            <a:r>
              <a:rPr lang="en-US" sz="2800" b="1" dirty="0" err="1">
                <a:solidFill>
                  <a:srgbClr val="000099"/>
                </a:solidFill>
                <a:latin typeface="VNI-Times" pitchFamily="2" charset="0"/>
              </a:rPr>
              <a:t>Luyeän</a:t>
            </a:r>
            <a:r>
              <a:rPr 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VNI-Times" pitchFamily="2" charset="0"/>
              </a:rPr>
              <a:t>chöõ</a:t>
            </a:r>
            <a:r>
              <a:rPr lang="en-US" sz="28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VNI-Times" pitchFamily="2" charset="0"/>
              </a:rPr>
              <a:t>hoa</a:t>
            </a:r>
            <a:r>
              <a:rPr lang="en-US" sz="2800" b="1" dirty="0">
                <a:solidFill>
                  <a:srgbClr val="000099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531604" y="2842177"/>
            <a:ext cx="71287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0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Mẫu chữ\mau-chu-2.5-o-ly-p2\mau chu 2.5 o ly p2\mau chu cao 2.5 o ly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0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600200" y="3834826"/>
            <a:ext cx="11176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2,5 ô</a:t>
            </a: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6705600" y="2057400"/>
            <a:ext cx="3886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ngang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2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dọc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b="1" dirty="0" err="1"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xuôi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7"/>
          <p:cNvSpPr>
            <a:spLocks/>
          </p:cNvSpPr>
          <p:nvPr/>
        </p:nvSpPr>
        <p:spPr bwMode="auto">
          <a:xfrm>
            <a:off x="2763678" y="2819400"/>
            <a:ext cx="131922" cy="2819400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V - -KIẾN THỨC TIỂU HỌC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5440" y="0"/>
            <a:ext cx="10225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 flipV="1">
            <a:off x="9371384" y="8350424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639888" y="1961456"/>
            <a:ext cx="466692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vi-VN" sz="2800" dirty="0"/>
              <a:t>Nét 1 gần giống nét móc ngược trái nhưng phía trên hơi lượn sang phải, đầu móc cong vào phía trong. Nét 2 là kết hợp của 2 nét cơ bản cong trên và cong phải nối liến nhau, tạo vòng xoắn nhỏ giữa thân chữ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532934" y="2864024"/>
            <a:ext cx="4819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0" dirty="0">
                <a:solidFill>
                  <a:schemeClr val="hlink"/>
                </a:solidFill>
                <a:latin typeface="HP001 5 hàng 1 ô ly" pitchFamily="34" charset="0"/>
              </a:rPr>
              <a:t>B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 flipV="1">
            <a:off x="9371384" y="8350424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6532934" y="2864024"/>
            <a:ext cx="4819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0" dirty="0">
                <a:solidFill>
                  <a:schemeClr val="hlink"/>
                </a:solidFill>
                <a:latin typeface="HP001 5 hàng 1 ô ly" pitchFamily="34" charset="0"/>
              </a:rPr>
              <a:t>L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1639888" y="1961456"/>
            <a:ext cx="466692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</a:rPr>
              <a:t> L: </a:t>
            </a:r>
            <a:r>
              <a:rPr lang="en-US" sz="3000" dirty="0" err="1">
                <a:latin typeface="Times New Roman" pitchFamily="18" charset="0"/>
              </a:rPr>
              <a:t>Là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kết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hợp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</a:rPr>
              <a:t> 3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cơ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bản</a:t>
            </a:r>
            <a:r>
              <a:rPr lang="en-US" sz="3000" dirty="0">
                <a:latin typeface="Times New Roman" pitchFamily="18" charset="0"/>
              </a:rPr>
              <a:t>: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cong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dưới</a:t>
            </a:r>
            <a:r>
              <a:rPr lang="en-US" sz="3000" dirty="0">
                <a:latin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dọc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nét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lượn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ngang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nối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liền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tạo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vòng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xoắn</a:t>
            </a:r>
            <a:r>
              <a:rPr lang="en-US" sz="3000" dirty="0">
                <a:latin typeface="Times New Roman" pitchFamily="18" charset="0"/>
              </a:rPr>
              <a:t> to ở </a:t>
            </a:r>
            <a:r>
              <a:rPr lang="en-US" sz="3000" dirty="0" err="1">
                <a:latin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vòng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xoắn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nhỏ</a:t>
            </a:r>
            <a:r>
              <a:rPr lang="en-US" sz="3000" dirty="0">
                <a:latin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</a:rPr>
              <a:t>chân</a:t>
            </a:r>
            <a:r>
              <a:rPr lang="en-US" sz="3000" dirty="0">
                <a:latin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08053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261288"/>
              </p:ext>
            </p:extLst>
          </p:nvPr>
        </p:nvGraphicFramePr>
        <p:xfrm>
          <a:off x="3733801" y="2180010"/>
          <a:ext cx="5224463" cy="2165352"/>
        </p:xfrm>
        <a:graphic>
          <a:graphicData uri="http://schemas.openxmlformats.org/drawingml/2006/table">
            <a:tbl>
              <a:tblPr/>
              <a:tblGrid>
                <a:gridCol w="74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3962400" y="2226048"/>
            <a:ext cx="41910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5400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5400" dirty="0" err="1">
                <a:solidFill>
                  <a:schemeClr val="hlink"/>
                </a:solidFill>
                <a:latin typeface="HP001 5 hàng 1 ô ly" pitchFamily="34" charset="0"/>
              </a:rPr>
              <a:t>Văn</a:t>
            </a:r>
            <a:r>
              <a:rPr lang="en-US" sz="5400" dirty="0">
                <a:solidFill>
                  <a:schemeClr val="hlink"/>
                </a:solidFill>
                <a:latin typeface="HP001 5 hàng 1 ô ly" pitchFamily="34" charset="0"/>
              </a:rPr>
              <a:t> Lang</a:t>
            </a:r>
          </a:p>
        </p:txBody>
      </p:sp>
      <p:sp>
        <p:nvSpPr>
          <p:cNvPr id="12367" name="Text Box 7"/>
          <p:cNvSpPr txBox="1">
            <a:spLocks noChangeArrowheads="1"/>
          </p:cNvSpPr>
          <p:nvPr/>
        </p:nvSpPr>
        <p:spPr bwMode="auto">
          <a:xfrm>
            <a:off x="1752600" y="1548082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töø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endParaRPr lang="en-US" sz="32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20" name="Text Box 94"/>
          <p:cNvSpPr txBox="1">
            <a:spLocks noChangeArrowheads="1"/>
          </p:cNvSpPr>
          <p:nvPr/>
        </p:nvSpPr>
        <p:spPr bwMode="auto">
          <a:xfrm>
            <a:off x="1487488" y="5069759"/>
            <a:ext cx="91805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87"/>
          <p:cNvSpPr>
            <a:spLocks noChangeArrowheads="1"/>
          </p:cNvSpPr>
          <p:nvPr/>
        </p:nvSpPr>
        <p:spPr bwMode="auto">
          <a:xfrm>
            <a:off x="1523998" y="4550646"/>
            <a:ext cx="914400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1725"/>
          <p:cNvSpPr txBox="1">
            <a:spLocks noChangeArrowheads="1"/>
          </p:cNvSpPr>
          <p:nvPr/>
        </p:nvSpPr>
        <p:spPr bwMode="auto">
          <a:xfrm>
            <a:off x="1524000" y="579521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Lang?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20" grpId="0"/>
      <p:bldP spid="21" grpId="0"/>
      <p:bldP spid="22" grpId="1"/>
    </p:bldLst>
  </p:timing>
</p:sld>
</file>

<file path=ppt/theme/theme1.xml><?xml version="1.0" encoding="utf-8"?>
<a:theme xmlns:a="http://schemas.openxmlformats.org/drawingml/2006/main" name="ôn chữ hoa N tiếp theo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ôn chữ hoa N tiếp theo</Template>
  <TotalTime>77</TotalTime>
  <Words>562</Words>
  <Application>Microsoft Office PowerPoint</Application>
  <PresentationFormat>Màn hình rộng</PresentationFormat>
  <Paragraphs>60</Paragraphs>
  <Slides>16</Slides>
  <Notes>2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7" baseType="lpstr">
      <vt:lpstr>HP001 5 hàng 1 ô ly</vt:lpstr>
      <vt:lpstr>HP001</vt:lpstr>
      <vt:lpstr>Times New Roman</vt:lpstr>
      <vt:lpstr>.VnAristote</vt:lpstr>
      <vt:lpstr>HP001 5H</vt:lpstr>
      <vt:lpstr>VNI-Times</vt:lpstr>
      <vt:lpstr>HP001 4 hàng</vt:lpstr>
      <vt:lpstr>Arial</vt:lpstr>
      <vt:lpstr>Calibri</vt:lpstr>
      <vt:lpstr>HP001 4H</vt:lpstr>
      <vt:lpstr>ôn chữ hoa N tiếp theo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ktv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Hơn .</dc:creator>
  <cp:lastModifiedBy>Hà Nguyễn Thị Thu</cp:lastModifiedBy>
  <cp:revision>15</cp:revision>
  <dcterms:created xsi:type="dcterms:W3CDTF">2022-03-27T02:27:27Z</dcterms:created>
  <dcterms:modified xsi:type="dcterms:W3CDTF">2022-04-25T05:08:41Z</dcterms:modified>
</cp:coreProperties>
</file>