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4" r:id="rId3"/>
    <p:sldId id="261" r:id="rId4"/>
    <p:sldId id="320" r:id="rId5"/>
    <p:sldId id="317" r:id="rId6"/>
    <p:sldId id="259" r:id="rId7"/>
    <p:sldId id="31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CC"/>
    <a:srgbClr val="CCFF33"/>
    <a:srgbClr val="FF0000"/>
    <a:srgbClr val="FF9900"/>
    <a:srgbClr val="F6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7F821-5C84-4390-BC38-E46E25BEB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3576A-E1E0-4891-8E12-CDF14C97F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F366D-661D-47E6-9F6E-E0A9CD23E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19200" y="1717105"/>
            <a:ext cx="4547600" cy="2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799800" y="4750109"/>
            <a:ext cx="45964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3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207102" y="121814"/>
            <a:ext cx="11777797" cy="652583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950800" y="3959017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950800" y="4496541"/>
            <a:ext cx="3486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6902300" y="3959017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902300" y="4496541"/>
            <a:ext cx="3486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1048500" y="29530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7011567" y="29530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87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785000" y="2130067"/>
            <a:ext cx="8619600" cy="1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787400" y="4133915"/>
            <a:ext cx="8619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0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207102" y="121814"/>
            <a:ext cx="11777797" cy="652583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2017500" y="2525000"/>
            <a:ext cx="2658000" cy="1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8159369" y="567144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6972400" y="955200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8159369" y="105619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8159369" y="1976336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6972400" y="237590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8159369" y="247187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8159369" y="3385528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6972400" y="3796613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8159369" y="388755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8159369" y="4794720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972400" y="5217319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8159369" y="530323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1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207102" y="121814"/>
            <a:ext cx="11777797" cy="652583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465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465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7181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7181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7181733" y="15792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7181733" y="21223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4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7A3-630A-4FAB-BDB2-6CC48DFEEF1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43585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436" name="Google Shape;436;p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0" name="Google Shape;480;p8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481" name="Google Shape;481;p8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180967" y="87019"/>
            <a:ext cx="11966755" cy="6692645"/>
            <a:chOff x="135725" y="65263"/>
            <a:chExt cx="8975066" cy="5019484"/>
          </a:xfrm>
        </p:grpSpPr>
        <p:sp>
          <p:nvSpPr>
            <p:cNvPr id="493" name="Google Shape;493;p8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2333367" y="2450705"/>
            <a:ext cx="7525200" cy="18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600542"/>
      </p:ext>
    </p:extLst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5136-11F3-4E98-BB6C-8E400B482A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53A53-B28A-4B28-BFFE-AF9D24726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15E6B-2500-4267-98D6-D17F1C229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2F022-1E01-4BD2-82EF-6C9601B62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45981-8E71-4022-876A-AFB21E4C1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72CCE-03B1-4DFA-8267-FDFB0F64E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2EA46-80BD-4253-97F7-1D8A25F5E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541C6-7378-4384-91F4-53778DD8D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689FA90A-35F9-4D27-B9D8-7BD41C4745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6152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735947" y="4952471"/>
            <a:ext cx="6720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CHÍNH TẢ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3886200" y="1981200"/>
            <a:ext cx="47053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Chính tả (Nghe - viết)</a:t>
            </a: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4038600" y="2819400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3505200" y="3276600"/>
            <a:ext cx="487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 Hạt mưa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1646DE4-A63A-4A21-B086-E8F43702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9E435AD-7DAA-432D-B766-13EE336B4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F335C252-CC11-48D8-BCC5-DD1E64F4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1061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0">
                <a:solidFill>
                  <a:srgbClr val="7030A0"/>
                </a:solidFill>
                <a:latin typeface="HP001 4 hàng" panose="020B0603050302020204" pitchFamily="34" charset="0"/>
              </a:rPr>
              <a:t>Mây mang đầy mình nước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9124B0FB-944B-4E58-8CFA-00443B090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35007"/>
            <a:ext cx="48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Gió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thổi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thành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hạt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mưa</a:t>
            </a:r>
            <a:endParaRPr lang="en-US" sz="2300" b="1" i="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9D434BCF-BA23-41EF-9806-059DCBC0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275124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Rồi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chia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đều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đất</a:t>
            </a:r>
            <a:endParaRPr lang="en-US" sz="2300" b="1" i="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68C43845-FA0B-49EA-870A-9B827A016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71" y="1686642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Cho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cỏ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cây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sông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hồ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C891906B-506C-474E-AE0C-0C08036DF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126593"/>
            <a:ext cx="4876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0">
                <a:solidFill>
                  <a:srgbClr val="7030A0"/>
                </a:solidFill>
                <a:latin typeface="HP001 4 hàng" panose="020B0603050302020204" pitchFamily="34" charset="0"/>
              </a:rPr>
              <a:t>Hạt mưa ủ trong vườn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1AD1546E-0E9A-42AA-A8FF-6382497F6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2569037"/>
            <a:ext cx="46482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0">
                <a:solidFill>
                  <a:srgbClr val="7030A0"/>
                </a:solidFill>
                <a:latin typeface="HP001 4 hàng" panose="020B0603050302020204" pitchFamily="34" charset="0"/>
              </a:rPr>
              <a:t>Thành mỡ màu của đất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8114F49E-E55F-407E-93F5-EE0FD792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0886" y="3006103"/>
            <a:ext cx="44196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0">
                <a:solidFill>
                  <a:srgbClr val="7030A0"/>
                </a:solidFill>
                <a:latin typeface="HP001 4 hàng" panose="020B0603050302020204" pitchFamily="34" charset="0"/>
              </a:rPr>
              <a:t>Hạt mưa trang mặt nước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4B52F47B-50C4-4920-A05C-6BD90161D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0886" y="3429847"/>
            <a:ext cx="4876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0">
                <a:solidFill>
                  <a:srgbClr val="7030A0"/>
                </a:solidFill>
                <a:latin typeface="HP001 4 hàng" panose="020B0603050302020204" pitchFamily="34" charset="0"/>
              </a:rPr>
              <a:t>Làm gương cho trăng soi.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28C3CB97-9969-4578-A2E5-33C2A713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71" y="3853989"/>
            <a:ext cx="4191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0">
                <a:solidFill>
                  <a:srgbClr val="7030A0"/>
                </a:solidFill>
                <a:latin typeface="HP001 4 hàng" panose="020B0603050302020204" pitchFamily="34" charset="0"/>
              </a:rPr>
              <a:t>Hạt mưa đến là nghịch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E65B5A69-A2A4-47FA-85A6-B428526D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71" y="4300674"/>
            <a:ext cx="4191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0">
                <a:solidFill>
                  <a:srgbClr val="7030A0"/>
                </a:solidFill>
                <a:latin typeface="HP001 4 hàng" panose="020B0603050302020204" pitchFamily="34" charset="0"/>
              </a:rPr>
              <a:t>Có hôm chẳng cần mây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91A297ED-2D4D-47E9-92FB-EC89675D1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71" y="4724400"/>
            <a:ext cx="4191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Bất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chợt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ào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ào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xuống</a:t>
            </a:r>
            <a:endParaRPr lang="en-US" sz="2300" b="1" i="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F2EC4A58-B7B1-45AB-ABC7-2B67A1310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71" y="5171989"/>
            <a:ext cx="39624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Rồi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ào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ào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đi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i="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ngay</a:t>
            </a:r>
            <a:r>
              <a:rPr lang="en-US" sz="2300" b="1" i="0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11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42df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878060mzmb0yx9v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114800"/>
            <a:ext cx="114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878060mzmb0yx9v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200" y="3886200"/>
            <a:ext cx="106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WordArt 5">
            <a:extLst>
              <a:ext uri="{FF2B5EF4-FFF2-40B4-BE49-F238E27FC236}">
                <a16:creationId xmlns:a16="http://schemas.microsoft.com/office/drawing/2014/main" id="{F62AC35B-FFC9-44A6-B549-4DACCC6533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64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Chính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tả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(Nghe -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viết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2" name="Line 6">
            <a:extLst>
              <a:ext uri="{FF2B5EF4-FFF2-40B4-BE49-F238E27FC236}">
                <a16:creationId xmlns:a16="http://schemas.microsoft.com/office/drawing/2014/main" id="{DF46FD5C-4FC3-46F1-9639-A2DB683A8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143000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WordArt 7" descr="Paper bag">
            <a:extLst>
              <a:ext uri="{FF2B5EF4-FFF2-40B4-BE49-F238E27FC236}">
                <a16:creationId xmlns:a16="http://schemas.microsoft.com/office/drawing/2014/main" id="{D04C5E59-A13C-4CDB-B87D-946044C50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600200"/>
            <a:ext cx="487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 Hạt mưa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98D22BD4-A01B-4E6E-BEA0-494A7AAF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14601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 - Những câu thơ nào nói lên tác dụng của hạt mưa?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DC776169-3415-4FAA-8B45-60191A77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9144000" cy="94615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chemeClr val="accent2"/>
                </a:solidFill>
              </a:rPr>
              <a:t>+ Hạt mưa ủ trong vườn,Thành mỡ màu của đất./Hạt mưa trang mặt nước, Làm gương cho trăng soi.</a:t>
            </a: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7F7E79B2-D977-43C6-A199-F79C2AB8F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- Những câu thơ nào nói lên tính cách tinh nghịch của hạt mưa ?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51581EDC-D72B-416E-8D23-C54B0B0D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24400"/>
            <a:ext cx="9144000" cy="94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solidFill>
                  <a:schemeClr val="accent2"/>
                </a:solidFill>
              </a:rPr>
              <a:t>+ </a:t>
            </a:r>
            <a:r>
              <a:rPr lang="en-US" sz="2800" b="1" i="0" dirty="0" err="1">
                <a:solidFill>
                  <a:schemeClr val="accent2"/>
                </a:solidFill>
              </a:rPr>
              <a:t>Hạt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mưa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đến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là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nghịch</a:t>
            </a:r>
            <a:r>
              <a:rPr lang="en-US" sz="2800" b="1" i="0" dirty="0">
                <a:solidFill>
                  <a:schemeClr val="accent2"/>
                </a:solidFill>
              </a:rPr>
              <a:t>, </a:t>
            </a:r>
            <a:r>
              <a:rPr lang="en-US" sz="2800" b="1" i="0" dirty="0" err="1">
                <a:solidFill>
                  <a:schemeClr val="accent2"/>
                </a:solidFill>
              </a:rPr>
              <a:t>có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hôm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chẳng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cần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mây</a:t>
            </a:r>
            <a:r>
              <a:rPr lang="en-US" sz="2800" b="1" i="0" dirty="0">
                <a:solidFill>
                  <a:schemeClr val="accent2"/>
                </a:solidFill>
              </a:rPr>
              <a:t>./ </a:t>
            </a:r>
            <a:r>
              <a:rPr lang="en-US" sz="2800" b="1" i="0" dirty="0" err="1">
                <a:solidFill>
                  <a:schemeClr val="accent2"/>
                </a:solidFill>
              </a:rPr>
              <a:t>Bất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chợt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ào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ào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xuống</a:t>
            </a:r>
            <a:r>
              <a:rPr lang="en-US" sz="2800" b="1" i="0" dirty="0">
                <a:solidFill>
                  <a:schemeClr val="accent2"/>
                </a:solidFill>
              </a:rPr>
              <a:t>, </a:t>
            </a:r>
            <a:r>
              <a:rPr lang="en-US" sz="2800" b="1" i="0" dirty="0" err="1">
                <a:solidFill>
                  <a:schemeClr val="accent2"/>
                </a:solidFill>
              </a:rPr>
              <a:t>Rồi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ào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ào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đi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ngay</a:t>
            </a:r>
            <a:r>
              <a:rPr lang="en-US" sz="2800" b="1" i="0" dirty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  - Bài thơ có mấy khổ? Cách trình bày như thế nào cho đẹp 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0" y="1066801"/>
            <a:ext cx="937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+ Bài thơ có 3 khổ. Giữa 2 khổ thơ ta để cách 1 dòng.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52600" y="1676401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24000" y="1524001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/>
              <a:t>  </a:t>
            </a:r>
            <a:r>
              <a:rPr lang="en-US" sz="2800" b="1" i="0">
                <a:solidFill>
                  <a:srgbClr val="FF0000"/>
                </a:solidFill>
              </a:rPr>
              <a:t>- Các dòng thơ được trình bày như thế nào?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524000" y="1981201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/>
              <a:t> </a:t>
            </a:r>
            <a:r>
              <a:rPr lang="en-US" sz="2800" b="1" i="0"/>
              <a:t>+ Chữ đầu dòng thơ phải viết hoa và viết lùi vào 2 ô.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429000" y="2514600"/>
            <a:ext cx="4762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LUYỆN VIẾT TỪ KHÓ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524000" y="3048001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- HS viết từ khó bảng lớp, cả lớp viết bảng con.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524000" y="3505201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</a:t>
            </a:r>
            <a:r>
              <a:rPr lang="en-US" sz="2800" b="1" i="0">
                <a:solidFill>
                  <a:schemeClr val="accent2"/>
                </a:solidFill>
              </a:rPr>
              <a:t>* HS1 viết :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048000" y="3962401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- Gió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048000" y="4419601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- sông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048000" y="4876801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- mỡ màu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6934200" y="3581401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638800" y="3505201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chemeClr val="accent2"/>
                </a:solidFill>
              </a:rPr>
              <a:t>* HS 2 viết :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010400" y="4419601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 - trăng soi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7010400" y="396240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</a:t>
            </a:r>
            <a:r>
              <a:rPr lang="en-US" sz="2800" b="1" i="0">
                <a:solidFill>
                  <a:srgbClr val="FF0000"/>
                </a:solidFill>
              </a:rPr>
              <a:t>- mặt nước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7086600" y="480060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- nghịch</a:t>
            </a:r>
          </a:p>
        </p:txBody>
      </p:sp>
      <p:pic>
        <p:nvPicPr>
          <p:cNvPr id="4" name="Picture 21" descr="42df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878060mzmb0yx9v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114800"/>
            <a:ext cx="114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878060mzmb0yx9v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200" y="3886200"/>
            <a:ext cx="106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16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7" grpId="0"/>
      <p:bldP spid="5128" grpId="0"/>
      <p:bldP spid="5130" grpId="0" animBg="1"/>
      <p:bldP spid="5131" grpId="0"/>
      <p:bldP spid="5132" grpId="0"/>
      <p:bldP spid="5133" grpId="0"/>
      <p:bldP spid="5134" grpId="0"/>
      <p:bldP spid="5135" grpId="0"/>
      <p:bldP spid="5137" grpId="0"/>
      <p:bldP spid="5138" grpId="0"/>
      <p:bldP spid="5139" grpId="0"/>
      <p:bldP spid="5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676400" y="457201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581400" y="2286001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   Mây mang đầy mình nước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429000" y="2743201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    Gió thổi thành hạt mưa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657600" y="3200401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  Rồi chia đều cho đất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886200" y="3657601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Cho cỏ cây, sông hồ.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1524000" y="4343401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 Hạt mưa ủ trong vườn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524000" y="4800601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Thành mỡ màu của đất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1524000" y="5257801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Hạt mưa trang mặt nước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1524000" y="5715001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Làm gương cho trăng soi.</a:t>
            </a: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6477000" y="4343401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Hạt mưa đến là nghịch</a:t>
            </a: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6477000" y="4800601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Có hôm chẳng cần mây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6477000" y="5257801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Bất chợt ào ào xuống</a:t>
            </a: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6477000" y="5715001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Rồi ào ào đi ngay.</a:t>
            </a:r>
          </a:p>
        </p:txBody>
      </p:sp>
      <p:sp>
        <p:nvSpPr>
          <p:cNvPr id="6159" name="WordArt 18"/>
          <p:cNvSpPr>
            <a:spLocks noChangeArrowheads="1" noChangeShapeType="1" noTextEdit="1"/>
          </p:cNvSpPr>
          <p:nvPr/>
        </p:nvSpPr>
        <p:spPr bwMode="auto">
          <a:xfrm>
            <a:off x="7772400" y="6324600"/>
            <a:ext cx="2667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NGUYỄN KHẮC HÀO</a:t>
            </a:r>
          </a:p>
        </p:txBody>
      </p:sp>
      <p:sp>
        <p:nvSpPr>
          <p:cNvPr id="6160" name="WordArt 20"/>
          <p:cNvSpPr>
            <a:spLocks noChangeArrowheads="1" noChangeShapeType="1" noTextEdit="1"/>
          </p:cNvSpPr>
          <p:nvPr/>
        </p:nvSpPr>
        <p:spPr bwMode="auto">
          <a:xfrm>
            <a:off x="3886200" y="762000"/>
            <a:ext cx="47053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Chính tả (Nghe - viết)</a:t>
            </a:r>
          </a:p>
        </p:txBody>
      </p:sp>
      <p:sp>
        <p:nvSpPr>
          <p:cNvPr id="6161" name="Line 21"/>
          <p:cNvSpPr>
            <a:spLocks noChangeShapeType="1"/>
          </p:cNvSpPr>
          <p:nvPr/>
        </p:nvSpPr>
        <p:spPr bwMode="auto">
          <a:xfrm>
            <a:off x="4038600" y="1295400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WordArt 22" descr="Paper bag"/>
          <p:cNvSpPr>
            <a:spLocks noChangeArrowheads="1" noChangeShapeType="1" noTextEdit="1"/>
          </p:cNvSpPr>
          <p:nvPr/>
        </p:nvSpPr>
        <p:spPr bwMode="auto">
          <a:xfrm>
            <a:off x="3505200" y="1828800"/>
            <a:ext cx="487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 Hạt mưa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63" name="Picture 23" descr="CDAGreenWorld%20(13)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858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4" descr="CDAGreenWorld%20(13)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200" y="6096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Text Box 25"/>
          <p:cNvSpPr txBox="1">
            <a:spLocks noChangeArrowheads="1"/>
          </p:cNvSpPr>
          <p:nvPr/>
        </p:nvSpPr>
        <p:spPr bwMode="auto">
          <a:xfrm>
            <a:off x="2209800" y="311626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3810000" y="27432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 Gió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6096000" y="36576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sông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819400" y="48006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mỡ màu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191000" y="5257801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mặt nước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419600" y="5715001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trăng soi </a:t>
            </a:r>
          </a:p>
        </p:txBody>
      </p:sp>
      <p:pic>
        <p:nvPicPr>
          <p:cNvPr id="2" name="Picture 31" descr="878060mzmb0yx9v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828800"/>
            <a:ext cx="114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9144000" y="4343401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nghịch</a:t>
            </a:r>
          </a:p>
        </p:txBody>
      </p:sp>
      <p:pic>
        <p:nvPicPr>
          <p:cNvPr id="3" name="Picture 33" descr="878060mzmb0yx9v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2057400"/>
            <a:ext cx="114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thpink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419025">
            <a:off x="9525000" y="1447800"/>
            <a:ext cx="1333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37" descr="thpink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83837">
            <a:off x="2819400" y="1600200"/>
            <a:ext cx="10668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" grpId="0"/>
      <p:bldP spid="6171" grpId="0"/>
      <p:bldP spid="6173" grpId="0"/>
      <p:bldP spid="6174" grpId="0"/>
      <p:bldP spid="61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0" y="1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- HS đọc các từ khó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0" y="457201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- GV đọc, HS viết bài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0" y="838201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/>
              <a:t>  </a:t>
            </a:r>
            <a:r>
              <a:rPr lang="en-US" sz="2800" b="1" i="0"/>
              <a:t>- GV đọc, HS soát lại bài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24000" y="1219201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- Chấm bài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24000" y="1600201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/>
              <a:t> </a:t>
            </a:r>
            <a:r>
              <a:rPr lang="en-US" sz="2800" b="1" i="0"/>
              <a:t>+ Chấm vở 5 - 7 bài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24000" y="19812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+ Nhận xét tuyên dương những HS viết đúng   chính tả, trình bày đúng các khổ thơ. 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2667001" y="2895600"/>
            <a:ext cx="60864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HƯỚNG DẪN HS LÀM  BÀI TẬP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828800" y="3276601"/>
            <a:ext cx="1981200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6FDA1"/>
                </a:solidFill>
              </a:rPr>
              <a:t>BÀI TẬP 2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86200" y="3352801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FF0000"/>
                </a:solidFill>
              </a:rPr>
              <a:t>Tìm và viết các từ :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524000" y="38100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   </a:t>
            </a:r>
            <a:r>
              <a:rPr lang="en-US" sz="2800" b="1" i="0">
                <a:solidFill>
                  <a:srgbClr val="FF0000"/>
                </a:solidFill>
              </a:rPr>
              <a:t>b)</a:t>
            </a:r>
            <a:r>
              <a:rPr lang="en-US" sz="2800" b="1" i="0"/>
              <a:t> Chứa tiếng bắt đầu bằng </a:t>
            </a:r>
            <a:r>
              <a:rPr lang="en-US" sz="2800" b="1" i="0">
                <a:solidFill>
                  <a:srgbClr val="FF0000"/>
                </a:solidFill>
              </a:rPr>
              <a:t>v </a:t>
            </a:r>
            <a:r>
              <a:rPr lang="en-US" sz="2800" b="1" i="0"/>
              <a:t>hoặc </a:t>
            </a:r>
            <a:r>
              <a:rPr lang="en-US" sz="2800" b="1" i="0">
                <a:solidFill>
                  <a:srgbClr val="FF0000"/>
                </a:solidFill>
              </a:rPr>
              <a:t>d</a:t>
            </a:r>
            <a:r>
              <a:rPr lang="en-US" sz="2800" b="1" i="0"/>
              <a:t>, có nghĩa như sau: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524000" y="4648201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- Màu của cánh đồng lúa chín.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858000" y="4648201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chemeClr val="accent2"/>
                </a:solidFill>
              </a:rPr>
              <a:t>(màu vàng)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524000" y="5105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 - Cây cùng họ với cau, lá to, quả chứa nước ngọt, có cùi. 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819400" y="5562601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chemeClr val="accent2"/>
                </a:solidFill>
              </a:rPr>
              <a:t>(cây dừa)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524000" y="6019801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- Loài thú lớn ở rừng nhiệt đới, có vòi và ngà.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8915400" y="63388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chemeClr val="accent2"/>
                </a:solidFill>
              </a:rPr>
              <a:t>(con voi)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2" grpId="0"/>
      <p:bldP spid="8203" grpId="0" animBg="1"/>
      <p:bldP spid="8204" grpId="0" animBg="1"/>
      <p:bldP spid="8205" grpId="0"/>
      <p:bldP spid="8206" grpId="0"/>
      <p:bldP spid="8207" grpId="0"/>
      <p:bldP spid="8208" grpId="0"/>
      <p:bldP spid="8209" grpId="0"/>
      <p:bldP spid="8210" grpId="0"/>
      <p:bldP spid="8211" grpId="0"/>
      <p:bldP spid="82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/>
          <p:cNvSpPr>
            <a:spLocks noChangeArrowheads="1" noChangeShapeType="1" noTextEdit="1"/>
          </p:cNvSpPr>
          <p:nvPr/>
        </p:nvSpPr>
        <p:spPr bwMode="auto">
          <a:xfrm>
            <a:off x="3886200" y="609600"/>
            <a:ext cx="4648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Chính tả (Nghe - viết)</a:t>
            </a:r>
          </a:p>
        </p:txBody>
      </p:sp>
      <p:sp>
        <p:nvSpPr>
          <p:cNvPr id="8195" name="Line 6"/>
          <p:cNvSpPr>
            <a:spLocks noChangeShapeType="1"/>
          </p:cNvSpPr>
          <p:nvPr/>
        </p:nvSpPr>
        <p:spPr bwMode="auto">
          <a:xfrm>
            <a:off x="4038600" y="1066800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3505200" y="1295400"/>
            <a:ext cx="487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 Hạt mưa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48000" y="1676401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0" u="sng">
                <a:solidFill>
                  <a:srgbClr val="FF0000"/>
                </a:solidFill>
              </a:rPr>
              <a:t>CỦNG CỐ - DẶN DÒ: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905000" y="2133601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* Giáo dục bảo vệ môi trường: 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524000" y="25908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- Sự hình thành và “tính cách” đáng yêu của nhân vật </a:t>
            </a:r>
            <a:r>
              <a:rPr lang="en-US" sz="2800" b="1"/>
              <a:t>Mưa</a:t>
            </a:r>
            <a:r>
              <a:rPr lang="en-US" sz="2800" b="1" i="0"/>
              <a:t> được tả như thế nào?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524000" y="3505201"/>
            <a:ext cx="9144000" cy="1800225"/>
          </a:xfrm>
          <a:prstGeom prst="rect">
            <a:avLst/>
          </a:prstGeom>
          <a:solidFill>
            <a:srgbClr val="F6FDA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chemeClr val="accent2"/>
                </a:solidFill>
              </a:rPr>
              <a:t>+ Từ những đám mây mang đầy nước được gió thổi đi thành hạt mưa đến </a:t>
            </a:r>
            <a:r>
              <a:rPr lang="en-US" sz="2800" b="1">
                <a:solidFill>
                  <a:schemeClr val="accent2"/>
                </a:solidFill>
              </a:rPr>
              <a:t>ủ trong vườn, trang mặt nước,</a:t>
            </a:r>
            <a:r>
              <a:rPr lang="en-US" sz="2800" b="1" i="0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làm gương cho trăng soi,</a:t>
            </a:r>
            <a:r>
              <a:rPr lang="en-US" sz="2800" b="1" i="0">
                <a:solidFill>
                  <a:schemeClr val="accent2"/>
                </a:solidFill>
              </a:rPr>
              <a:t> rất tinh nghịch.Từ đó các em càng thêm yêu quý môi trường thiên nhiên hơn.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524000" y="5181601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- Nhận xét tiết học, chữ viết của HS.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524000" y="5562601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- Các em có thể về nhà HTL bài thơ </a:t>
            </a:r>
            <a:r>
              <a:rPr lang="en-US" sz="2800" b="1">
                <a:solidFill>
                  <a:schemeClr val="accent2"/>
                </a:solidFill>
              </a:rPr>
              <a:t>Hạt mưa</a:t>
            </a:r>
            <a:r>
              <a:rPr lang="en-US" sz="2800" b="1"/>
              <a:t>.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524000" y="59118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/>
              <a:t>- Em nào viết xấu, sai 3 lỗi CT trở lên phải viết lại bài cho đúng. CB bài: </a:t>
            </a:r>
            <a:r>
              <a:rPr lang="en-US" sz="2800" b="1" i="0">
                <a:solidFill>
                  <a:srgbClr val="FF0000"/>
                </a:solidFill>
              </a:rPr>
              <a:t>Cóc kiện Trời (SGK/ 124).</a:t>
            </a:r>
          </a:p>
        </p:txBody>
      </p:sp>
      <p:pic>
        <p:nvPicPr>
          <p:cNvPr id="8204" name="Picture 19" descr="CDAGreenWorld%20(13)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144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0" descr="CDAGreenWorld%20(13)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200" y="9144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8" grpId="0"/>
      <p:bldP spid="9229" grpId="0"/>
      <p:bldP spid="9231" grpId="0" animBg="1"/>
      <p:bldP spid="9232" grpId="0"/>
      <p:bldP spid="9233" grpId="0"/>
      <p:bldP spid="92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686</Words>
  <Application>Microsoft Office PowerPoint</Application>
  <PresentationFormat>Màn hình rộng</PresentationFormat>
  <Paragraphs>85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Arial</vt:lpstr>
      <vt:lpstr>Delius</vt:lpstr>
      <vt:lpstr>HP001 4 hàng</vt:lpstr>
      <vt:lpstr>Nunito</vt:lpstr>
      <vt:lpstr>Times New Roman</vt:lpstr>
      <vt:lpstr>Default Design</vt:lpstr>
      <vt:lpstr>Teacher Binder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Mobile.0979.822.550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Mr.Le Minh Khai</dc:creator>
  <cp:lastModifiedBy>Hà Nguyễn Thị Thu</cp:lastModifiedBy>
  <cp:revision>41</cp:revision>
  <dcterms:created xsi:type="dcterms:W3CDTF">2011-04-09T08:23:32Z</dcterms:created>
  <dcterms:modified xsi:type="dcterms:W3CDTF">2022-05-04T02:55:21Z</dcterms:modified>
</cp:coreProperties>
</file>