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7"/>
  </p:notesMasterIdLst>
  <p:sldIdLst>
    <p:sldId id="294" r:id="rId2"/>
    <p:sldId id="427" r:id="rId3"/>
    <p:sldId id="347" r:id="rId4"/>
    <p:sldId id="348" r:id="rId5"/>
    <p:sldId id="349" r:id="rId6"/>
    <p:sldId id="328" r:id="rId7"/>
    <p:sldId id="260" r:id="rId8"/>
    <p:sldId id="329" r:id="rId9"/>
    <p:sldId id="446" r:id="rId10"/>
    <p:sldId id="330" r:id="rId11"/>
    <p:sldId id="432" r:id="rId12"/>
    <p:sldId id="442" r:id="rId13"/>
    <p:sldId id="439" r:id="rId14"/>
    <p:sldId id="443" r:id="rId15"/>
    <p:sldId id="440" r:id="rId16"/>
    <p:sldId id="441" r:id="rId17"/>
    <p:sldId id="336" r:id="rId18"/>
    <p:sldId id="337" r:id="rId19"/>
    <p:sldId id="315" r:id="rId20"/>
    <p:sldId id="304" r:id="rId21"/>
    <p:sldId id="305" r:id="rId22"/>
    <p:sldId id="306" r:id="rId23"/>
    <p:sldId id="317" r:id="rId24"/>
    <p:sldId id="338" r:id="rId25"/>
    <p:sldId id="271" r:id="rId26"/>
  </p:sldIdLst>
  <p:sldSz cx="16276638" cy="9144000"/>
  <p:notesSz cx="6858000" cy="9144000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33FF"/>
    <a:srgbClr val="0000FF"/>
    <a:srgbClr val="F7D8BB"/>
    <a:srgbClr val="0000CC"/>
    <a:srgbClr val="FF0066"/>
    <a:srgbClr val="E1EEC1"/>
    <a:srgbClr val="FF7C8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72424" autoAdjust="0"/>
  </p:normalViewPr>
  <p:slideViewPr>
    <p:cSldViewPr>
      <p:cViewPr varScale="1">
        <p:scale>
          <a:sx n="34" d="100"/>
          <a:sy n="34" d="100"/>
        </p:scale>
        <p:origin x="1424" y="4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97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57257A-6D80-A1FF-ED03-77C43087D405}"/>
              </a:ext>
            </a:extLst>
          </p:cNvPr>
          <p:cNvSpPr/>
          <p:nvPr userDrawn="1"/>
        </p:nvSpPr>
        <p:spPr>
          <a:xfrm>
            <a:off x="0" y="1983874"/>
            <a:ext cx="10742581" cy="4193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6F915E6-73B1-5A14-BCDA-C8359F2FD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339" y="129310"/>
            <a:ext cx="1172898" cy="148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83DC2-94CE-F607-42CA-32ECC939BF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3276" y="297234"/>
            <a:ext cx="10743512" cy="158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622EF-6F9F-EF70-5C82-CC54E0043F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29307" y="2179565"/>
            <a:ext cx="11506185" cy="29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4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" y="0"/>
            <a:ext cx="16270281" cy="9144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F55D22D-3693-B4A4-C6E5-C212489D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345" y="110836"/>
            <a:ext cx="784905" cy="9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0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C8E120-D1EA-8165-90FE-5139EA23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1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519B87-14FA-A826-07C6-3F1CC82C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0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994DCDD-7ED7-AC2B-EC0C-916785051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5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64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67" r:id="rId6"/>
    <p:sldLayoutId id="2147483668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microsoft.com/office/2007/relationships/hdphoto" Target="../media/hdphoto2.wdp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3.xml"/><Relationship Id="rId3" Type="http://schemas.openxmlformats.org/officeDocument/2006/relationships/image" Target="../media/image47.jpeg"/><Relationship Id="rId7" Type="http://schemas.microsoft.com/office/2007/relationships/hdphoto" Target="../media/hdphoto1.wdp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slide" Target="slide21.xml"/><Relationship Id="rId5" Type="http://schemas.openxmlformats.org/officeDocument/2006/relationships/slide" Target="slide20.xml"/><Relationship Id="rId15" Type="http://schemas.openxmlformats.org/officeDocument/2006/relationships/slide" Target="slide25.xml"/><Relationship Id="rId10" Type="http://schemas.microsoft.com/office/2007/relationships/hdphoto" Target="../media/hdphoto2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GIF"/><Relationship Id="rId5" Type="http://schemas.openxmlformats.org/officeDocument/2006/relationships/audio" Target="../media/audio4.wav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slide" Target="slide1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GIF"/><Relationship Id="rId5" Type="http://schemas.openxmlformats.org/officeDocument/2006/relationships/audio" Target="../media/audio4.wav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GIF"/><Relationship Id="rId5" Type="http://schemas.openxmlformats.org/officeDocument/2006/relationships/audio" Target="../media/audio4.wav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slide" Target="slide19.xml"/><Relationship Id="rId5" Type="http://schemas.openxmlformats.org/officeDocument/2006/relationships/audio" Target="../media/audio4.wav"/><Relationship Id="rId10" Type="http://schemas.openxmlformats.org/officeDocument/2006/relationships/image" Target="../media/image60.GIF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slide" Target="slide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GIF"/><Relationship Id="rId5" Type="http://schemas.openxmlformats.org/officeDocument/2006/relationships/audio" Target="../media/audio4.wav"/><Relationship Id="rId10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emf"/><Relationship Id="rId7" Type="http://schemas.openxmlformats.org/officeDocument/2006/relationships/image" Target="../media/image70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openxmlformats.org/officeDocument/2006/relationships/slide" Target="slide5.xml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475" y="968023"/>
            <a:ext cx="10972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58431" y="1857023"/>
            <a:ext cx="5181600" cy="7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1519" y="4800602"/>
            <a:ext cx="1016000" cy="380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0230" y="6719712"/>
            <a:ext cx="1016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31" y="4775201"/>
            <a:ext cx="5994400" cy="164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805732" y="4321672"/>
            <a:ext cx="10287002" cy="38989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2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64" y="699912"/>
            <a:ext cx="1746955" cy="17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874384" y="6603295"/>
            <a:ext cx="10527882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>
              <a:defRPr/>
            </a:pPr>
            <a:r>
              <a:rPr lang="en-US" sz="88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88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089" y="3145413"/>
            <a:ext cx="8722100" cy="2853175"/>
          </a:xfrm>
          <a:prstGeom prst="rect">
            <a:avLst/>
          </a:prstGeom>
        </p:spPr>
      </p:pic>
      <p:pic>
        <p:nvPicPr>
          <p:cNvPr id="8" name="Hình ảnh 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07D742C5-44C9-B28F-9E17-B387BCF7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50" y="4671079"/>
            <a:ext cx="3848637" cy="406456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F812C12-3CA2-5E2F-C6AD-A3B678765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09" y="-861682"/>
            <a:ext cx="11065521" cy="11065521"/>
          </a:xfrm>
          <a:prstGeom prst="rect">
            <a:avLst/>
          </a:prstGeom>
        </p:spPr>
      </p:pic>
      <p:pic>
        <p:nvPicPr>
          <p:cNvPr id="16" name="Hình ảnh 15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96D72020-3154-5B39-4CDF-AFDD89BFD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3" y="1"/>
            <a:ext cx="2074604" cy="3108391"/>
          </a:xfrm>
          <a:prstGeom prst="rect">
            <a:avLst/>
          </a:prstGeom>
        </p:spPr>
      </p:pic>
      <p:pic>
        <p:nvPicPr>
          <p:cNvPr id="18" name="Hình ảnh 17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B0C9E7EA-2D83-E1DA-56B6-4A49B19B6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5" y="2790267"/>
            <a:ext cx="1479424" cy="131685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C92B4BAE-6720-5C55-EA34-E06FDBD89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52" y="5998587"/>
            <a:ext cx="1983404" cy="46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63 L 0.00117 0.00463 C 0.00417 -0.00023 0.00742 -0.00486 0.01042 -0.01018 C 0.02005 -0.02801 0.02682 -0.04768 0.03906 -0.06111 C 0.04818 -0.07129 0.05833 -0.0787 0.06849 -0.08518 C 0.07669 -0.09027 0.08542 -0.09189 0.09388 -0.0956 C 0.11836 -0.10625 0.12461 -0.10833 0.14701 -0.12407 C 0.1513 -0.12708 0.1556 -0.13032 0.15964 -0.13449 C 0.16797 -0.14328 0.17135 -0.15347 0.17643 -0.16898 C 0.18099 -0.18264 0.18607 -0.19606 0.18906 -0.21088 C 0.20221 -0.275 0.18997 -0.21921 0.20091 -0.2618 C 0.20221 -0.26689 0.20313 -0.27176 0.2043 -0.27685 C 0.20599 -0.28495 0.20651 -0.29398 0.20938 -0.30092 C 0.21107 -0.30486 0.21276 -0.30879 0.21445 -0.31273 C 0.22018 -0.32754 0.2224 -0.33727 0.23125 -0.35023 C 0.24375 -0.36875 0.22839 -0.34514 0.24141 -0.36828 C 0.24323 -0.37152 0.24557 -0.37384 0.24727 -0.37708 C 0.24831 -0.37916 0.24896 -0.38194 0.24974 -0.38449 C 0.25208 -0.39213 0.25287 -0.39583 0.25482 -0.40393 C 0.25586 -0.4125 0.25573 -0.40902 0.25573 -0.41458 L 0.26419 -0.40555 " pathEditMode="relative" ptsTypes="AA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15116 L 0.01797 -0.15116 C 0.04192 -0.16458 0.07617 -0.18102 0.09804 -0.2037 C 0.11744 -0.22384 0.13841 -0.25903 0.15026 -0.29352 C 0.1569 -0.31273 0.16093 -0.33449 0.16627 -0.35509 C 0.17161 -0.40301 0.17877 -0.45208 0.17643 -0.50185 C 0.17539 -0.52338 0.16992 -0.54352 0.16718 -0.56458 C 0.1638 -0.59005 0.16106 -0.61574 0.15794 -0.64097 C 0.15312 -0.67847 0.15143 -0.70417 0.13763 -0.73542 C 0.13242 -0.74745 0.12526 -0.75671 0.11823 -0.76551 C 0.09401 -0.79583 0.07356 -0.82245 0.04583 -0.83727 C 0.03841 -0.8412 0.0306 -0.84236 0.02304 -0.84468 C 0.00599 -0.84306 0.01289 -0.84468 0.00208 -0.8419 L 0.00208 -0.8419 " pathEditMode="relative" ptsTypes="AAAAAAAAAAAA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998750" y="152400"/>
            <a:ext cx="10498805" cy="677108"/>
            <a:chOff x="1508918" y="1888664"/>
            <a:chExt cx="935348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35348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1. Một số loại đèn học.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39792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-243681" y="6799926"/>
            <a:ext cx="13788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Loại đèn thứ nhất: công tắc chỉ có thể bật hoặc tắt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750A5-5AD2-CBD8-DC6C-55ECD661FD38}"/>
              </a:ext>
            </a:extLst>
          </p:cNvPr>
          <p:cNvSpPr txBox="1"/>
          <p:nvPr/>
        </p:nvSpPr>
        <p:spPr>
          <a:xfrm>
            <a:off x="1432719" y="1383621"/>
            <a:ext cx="12295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So sánh điểm giống nhau và khác nhau của hai loại đèn.</a:t>
            </a:r>
            <a:endParaRPr lang="en-US" sz="3600" b="1" i="1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9777EF-5DF1-EC14-B105-519094BBAA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9681" y="2752164"/>
            <a:ext cx="3749698" cy="40133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E77916-6928-B02E-8AEF-C02403161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936" y="3509330"/>
            <a:ext cx="4662055" cy="191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96958E-0ACB-0B8E-7AB7-CEF268F1F1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442"/>
          <a:stretch/>
        </p:blipFill>
        <p:spPr>
          <a:xfrm>
            <a:off x="7303155" y="3336644"/>
            <a:ext cx="5285142" cy="16414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68223C-4700-F6EF-C77A-7F0B86B94B5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33586" y="3049682"/>
            <a:ext cx="4146231" cy="38066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D47F9E5-9B75-7196-2427-1132CBDAE8F0}"/>
              </a:ext>
            </a:extLst>
          </p:cNvPr>
          <p:cNvSpPr txBox="1"/>
          <p:nvPr/>
        </p:nvSpPr>
        <p:spPr>
          <a:xfrm>
            <a:off x="823119" y="7690880"/>
            <a:ext cx="1516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Loại đèn thứ hai: công tắc vừa bật, tắt vừa điều chỉnh được độ sáng</a:t>
            </a:r>
            <a:r>
              <a:rPr lang="en-US" sz="3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947319" y="147712"/>
            <a:ext cx="10498805" cy="677108"/>
            <a:chOff x="1508918" y="1888664"/>
            <a:chExt cx="935348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35348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1. Một số loại đèn học.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39792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0D490B1-57DB-99FF-D47B-59F3CEF43695}"/>
              </a:ext>
            </a:extLst>
          </p:cNvPr>
          <p:cNvSpPr txBox="1"/>
          <p:nvPr/>
        </p:nvSpPr>
        <p:spPr>
          <a:xfrm>
            <a:off x="1356519" y="3733800"/>
            <a:ext cx="814014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800" b="1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Chúng ta thấy có rất nhiều các loại đèn học: có loại tích hợp cả hộp bút, có loại nút tắt bật bằng cảm ứng,....</a:t>
            </a:r>
            <a:endParaRPr lang="en-US" sz="38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F40B1-4EF6-DB3E-350B-487813E584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86" b="4643"/>
          <a:stretch/>
        </p:blipFill>
        <p:spPr>
          <a:xfrm>
            <a:off x="9805644" y="1828800"/>
            <a:ext cx="4810472" cy="3078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287A32-3267-33B2-6EA4-9F20B5C1C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644" y="5181600"/>
            <a:ext cx="4790678" cy="347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599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947319" y="97972"/>
            <a:ext cx="9736805" cy="677108"/>
            <a:chOff x="1508918" y="1888664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Các bộ phận chính của đèn học.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599846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A750AE2-3E46-4829-6E97-23EE92A0A1A3}"/>
              </a:ext>
            </a:extLst>
          </p:cNvPr>
          <p:cNvSpPr txBox="1"/>
          <p:nvPr/>
        </p:nvSpPr>
        <p:spPr>
          <a:xfrm>
            <a:off x="302918" y="1070343"/>
            <a:ext cx="1597372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1" i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Dựa vào hình và các thông tin dưới đây, hãy chỉ các bộ phận chính của đèn học và nêu tác dụng của từng bộ phận?</a:t>
            </a:r>
            <a:endParaRPr lang="en-US" sz="3800" b="1" i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02BC27-53BA-A09F-9FC9-7495230EA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119" y="3628548"/>
            <a:ext cx="4114800" cy="54746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159C57-2FFD-B1EF-0D75-92BFA701D5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4" t="18273" r="86974" b="73170"/>
          <a:stretch>
            <a:fillRect/>
          </a:stretch>
        </p:blipFill>
        <p:spPr>
          <a:xfrm>
            <a:off x="1071771" y="3868244"/>
            <a:ext cx="619795" cy="610900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92D4A3-7A3A-5BB5-FE65-73B6EB6E45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4" t="33727" r="86974" b="57716"/>
          <a:stretch>
            <a:fillRect/>
          </a:stretch>
        </p:blipFill>
        <p:spPr>
          <a:xfrm>
            <a:off x="1104326" y="4936492"/>
            <a:ext cx="554687" cy="531436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BBADC7-FFA6-7763-A884-DBFCD1F694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6" t="48805" r="86772" b="42639"/>
          <a:stretch>
            <a:fillRect/>
          </a:stretch>
        </p:blipFill>
        <p:spPr>
          <a:xfrm>
            <a:off x="1117405" y="5951614"/>
            <a:ext cx="544244" cy="610900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BFDF55E-792F-FB32-A6C0-47DBFDF764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5" t="66864" r="87153" b="24580"/>
          <a:stretch>
            <a:fillRect/>
          </a:stretch>
        </p:blipFill>
        <p:spPr>
          <a:xfrm>
            <a:off x="1117405" y="7396561"/>
            <a:ext cx="544244" cy="610900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55500C-937A-E523-8F59-B2C3D14164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5" t="84923" r="87153" b="6521"/>
          <a:stretch>
            <a:fillRect/>
          </a:stretch>
        </p:blipFill>
        <p:spPr>
          <a:xfrm>
            <a:off x="1148828" y="8368490"/>
            <a:ext cx="544244" cy="610900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82F0C2E-6316-0E1A-7C5E-0338BB532AD1}"/>
              </a:ext>
            </a:extLst>
          </p:cNvPr>
          <p:cNvSpPr/>
          <p:nvPr/>
        </p:nvSpPr>
        <p:spPr>
          <a:xfrm>
            <a:off x="1805862" y="4762500"/>
            <a:ext cx="8082727" cy="799235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</a:t>
            </a:r>
            <a:r>
              <a:rPr lang="en-US" sz="3200" b="1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 đèn</a:t>
            </a:r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phát ra ánh sáng.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6D90B52-FD49-6F49-D360-58942C5925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6" t="2819" r="86974" b="88624"/>
          <a:stretch>
            <a:fillRect/>
          </a:stretch>
        </p:blipFill>
        <p:spPr>
          <a:xfrm>
            <a:off x="1032604" y="2763011"/>
            <a:ext cx="619795" cy="610901"/>
          </a:xfrm>
          <a:custGeom>
            <a:avLst/>
            <a:gdLst>
              <a:gd name="connsiteX0" fmla="*/ 266700 w 533400"/>
              <a:gd name="connsiteY0" fmla="*/ 0 h 527744"/>
              <a:gd name="connsiteX1" fmla="*/ 533400 w 533400"/>
              <a:gd name="connsiteY1" fmla="*/ 263872 h 527744"/>
              <a:gd name="connsiteX2" fmla="*/ 266700 w 533400"/>
              <a:gd name="connsiteY2" fmla="*/ 527744 h 527744"/>
              <a:gd name="connsiteX3" fmla="*/ 0 w 533400"/>
              <a:gd name="connsiteY3" fmla="*/ 263872 h 527744"/>
              <a:gd name="connsiteX4" fmla="*/ 266700 w 533400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527744">
                <a:moveTo>
                  <a:pt x="266700" y="0"/>
                </a:moveTo>
                <a:cubicBezTo>
                  <a:pt x="413994" y="0"/>
                  <a:pt x="533400" y="118140"/>
                  <a:pt x="533400" y="263872"/>
                </a:cubicBezTo>
                <a:cubicBezTo>
                  <a:pt x="533400" y="409604"/>
                  <a:pt x="413994" y="527744"/>
                  <a:pt x="266700" y="527744"/>
                </a:cubicBezTo>
                <a:cubicBezTo>
                  <a:pt x="119406" y="527744"/>
                  <a:pt x="0" y="409604"/>
                  <a:pt x="0" y="263872"/>
                </a:cubicBezTo>
                <a:cubicBezTo>
                  <a:pt x="0" y="118140"/>
                  <a:pt x="119406" y="0"/>
                  <a:pt x="266700" y="0"/>
                </a:cubicBezTo>
                <a:close/>
              </a:path>
            </a:pathLst>
          </a:cu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6582838-F384-C78B-7CB5-F3A6086AABC4}"/>
              </a:ext>
            </a:extLst>
          </p:cNvPr>
          <p:cNvSpPr/>
          <p:nvPr/>
        </p:nvSpPr>
        <p:spPr>
          <a:xfrm>
            <a:off x="1777856" y="2582100"/>
            <a:ext cx="8031510" cy="1019257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 đèn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giúp đèn đứng vững trên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mặt bàn.</a:t>
            </a:r>
            <a:r>
              <a:rPr lang="en-US" sz="320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673273D-A001-AEE4-3167-3E8654946016}"/>
              </a:ext>
            </a:extLst>
          </p:cNvPr>
          <p:cNvSpPr/>
          <p:nvPr/>
        </p:nvSpPr>
        <p:spPr>
          <a:xfrm>
            <a:off x="1813719" y="3628548"/>
            <a:ext cx="8067015" cy="1110052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 tác</a:t>
            </a:r>
            <a:r>
              <a:rPr lang="en-US" sz="320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Bật, tắt, điều chỉnh độ sáng của đèn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2F5219D-333B-EBD6-87DC-75C414687BE6}"/>
              </a:ext>
            </a:extLst>
          </p:cNvPr>
          <p:cNvSpPr/>
          <p:nvPr/>
        </p:nvSpPr>
        <p:spPr>
          <a:xfrm>
            <a:off x="1823904" y="5562600"/>
            <a:ext cx="8114014" cy="1221316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Chụp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đèn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 vệ bóng đèn, tập trung ánh sáng và chống chói mắt</a:t>
            </a:r>
            <a:r>
              <a:rPr lang="en-US" sz="320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1053B4D-2733-60BA-39E8-6977E3CDEE1F}"/>
              </a:ext>
            </a:extLst>
          </p:cNvPr>
          <p:cNvSpPr/>
          <p:nvPr/>
        </p:nvSpPr>
        <p:spPr>
          <a:xfrm>
            <a:off x="1813719" y="6807200"/>
            <a:ext cx="8124199" cy="1513803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đèn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 bóng đèn và chụp đèn, có thể điều chỉnh hướng chiếu sáng của đèn.</a:t>
            </a:r>
            <a:endParaRPr lang="en-US" sz="320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98B3226-4F1F-26CD-6B2F-85DB707957C8}"/>
              </a:ext>
            </a:extLst>
          </p:cNvPr>
          <p:cNvSpPr/>
          <p:nvPr/>
        </p:nvSpPr>
        <p:spPr>
          <a:xfrm>
            <a:off x="1816550" y="8343090"/>
            <a:ext cx="8124199" cy="610900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 nguồn</a:t>
            </a:r>
            <a:r>
              <a:rPr lang="en-US" sz="32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phát ra ánh sáng.</a:t>
            </a:r>
          </a:p>
        </p:txBody>
      </p:sp>
    </p:spTree>
    <p:extLst>
      <p:ext uri="{BB962C8B-B14F-4D97-AF65-F5344CB8AC3E}">
        <p14:creationId xmlns:p14="http://schemas.microsoft.com/office/powerpoint/2010/main" val="15342879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 animBg="1"/>
      <p:bldP spid="46" grpId="0" animBg="1"/>
      <p:bldP spid="47" grpId="0" animBg="1"/>
      <p:bldP spid="48" grpId="0" animBg="1"/>
      <p:bldP spid="49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943332" y="61550"/>
            <a:ext cx="9736805" cy="677108"/>
            <a:chOff x="1508918" y="1888664"/>
            <a:chExt cx="867460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Các bộ phận chính của đèn học.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599846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A750AE2-3E46-4829-6E97-23EE92A0A1A3}"/>
              </a:ext>
            </a:extLst>
          </p:cNvPr>
          <p:cNvSpPr txBox="1"/>
          <p:nvPr/>
        </p:nvSpPr>
        <p:spPr>
          <a:xfrm>
            <a:off x="518319" y="1153951"/>
            <a:ext cx="1554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i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 phận nào dùng để bật, tắt và điều chỉnh độ sáng của đèn?</a:t>
            </a:r>
            <a:endParaRPr lang="en-US" sz="3800" b="1" i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02BC27-53BA-A09F-9FC9-7495230EA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433" y="1880452"/>
            <a:ext cx="5115685" cy="6806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AE18AC-C8EA-7E1B-0C48-9CF9D5408A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4" t="18273" r="86974" b="73170"/>
          <a:stretch>
            <a:fillRect/>
          </a:stretch>
        </p:blipFill>
        <p:spPr>
          <a:xfrm>
            <a:off x="837866" y="2735668"/>
            <a:ext cx="961664" cy="970843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C4F6EC-C99E-4913-C7D9-34E348AB3439}"/>
              </a:ext>
            </a:extLst>
          </p:cNvPr>
          <p:cNvSpPr/>
          <p:nvPr/>
        </p:nvSpPr>
        <p:spPr>
          <a:xfrm>
            <a:off x="1799530" y="2668296"/>
            <a:ext cx="8067015" cy="1143000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i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 tác</a:t>
            </a:r>
            <a:r>
              <a:rPr lang="en-US" sz="360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Bật, tắt, điều chỉnh độ sáng của 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A313F2-FC99-433C-4A86-3C4FEE7702B0}"/>
              </a:ext>
            </a:extLst>
          </p:cNvPr>
          <p:cNvSpPr txBox="1"/>
          <p:nvPr/>
        </p:nvSpPr>
        <p:spPr>
          <a:xfrm>
            <a:off x="531287" y="4453273"/>
            <a:ext cx="9454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i="1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 đèn có tác dụng như thế nào?</a:t>
            </a:r>
            <a:endParaRPr lang="en-US" sz="3600" b="1" i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D76C52-5881-ED01-D3DF-56F3E73E70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5" t="66864" r="87153" b="24580"/>
          <a:stretch>
            <a:fillRect/>
          </a:stretch>
        </p:blipFill>
        <p:spPr>
          <a:xfrm>
            <a:off x="837867" y="6511310"/>
            <a:ext cx="961663" cy="970842"/>
          </a:xfrm>
          <a:custGeom>
            <a:avLst/>
            <a:gdLst>
              <a:gd name="connsiteX0" fmla="*/ 272122 w 544244"/>
              <a:gd name="connsiteY0" fmla="*/ 0 h 527744"/>
              <a:gd name="connsiteX1" fmla="*/ 544244 w 544244"/>
              <a:gd name="connsiteY1" fmla="*/ 263872 h 527744"/>
              <a:gd name="connsiteX2" fmla="*/ 272122 w 544244"/>
              <a:gd name="connsiteY2" fmla="*/ 527744 h 527744"/>
              <a:gd name="connsiteX3" fmla="*/ 0 w 544244"/>
              <a:gd name="connsiteY3" fmla="*/ 263872 h 527744"/>
              <a:gd name="connsiteX4" fmla="*/ 272122 w 544244"/>
              <a:gd name="connsiteY4" fmla="*/ 0 h 52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244" h="527744">
                <a:moveTo>
                  <a:pt x="272122" y="0"/>
                </a:moveTo>
                <a:cubicBezTo>
                  <a:pt x="422411" y="0"/>
                  <a:pt x="544244" y="118140"/>
                  <a:pt x="544244" y="263872"/>
                </a:cubicBezTo>
                <a:cubicBezTo>
                  <a:pt x="544244" y="409604"/>
                  <a:pt x="422411" y="527744"/>
                  <a:pt x="272122" y="527744"/>
                </a:cubicBezTo>
                <a:cubicBezTo>
                  <a:pt x="121833" y="527744"/>
                  <a:pt x="0" y="409604"/>
                  <a:pt x="0" y="263872"/>
                </a:cubicBezTo>
                <a:cubicBezTo>
                  <a:pt x="0" y="118140"/>
                  <a:pt x="121833" y="0"/>
                  <a:pt x="272122" y="0"/>
                </a:cubicBezTo>
                <a:close/>
              </a:path>
            </a:pathLst>
          </a:cu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B1DBF24-0650-F583-7643-B27AE88C21ED}"/>
              </a:ext>
            </a:extLst>
          </p:cNvPr>
          <p:cNvSpPr/>
          <p:nvPr/>
        </p:nvSpPr>
        <p:spPr>
          <a:xfrm>
            <a:off x="1799530" y="5941044"/>
            <a:ext cx="8124199" cy="2049005"/>
          </a:xfrm>
          <a:prstGeom prst="roundRect">
            <a:avLst/>
          </a:prstGeom>
          <a:solidFill>
            <a:srgbClr val="F7D8BB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600" i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 bóng đèn và chụp đèn, có thể điều chỉnh hướng chiếu sáng của đèn.</a:t>
            </a:r>
            <a:endParaRPr lang="en-US" sz="360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2530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69265A86-7ECB-9989-0F37-E6C72E2B518A}"/>
              </a:ext>
            </a:extLst>
          </p:cNvPr>
          <p:cNvSpPr/>
          <p:nvPr/>
        </p:nvSpPr>
        <p:spPr>
          <a:xfrm>
            <a:off x="963293" y="2406248"/>
            <a:ext cx="8089425" cy="4299351"/>
          </a:xfrm>
          <a:prstGeom prst="plaque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algn="ctr">
              <a:lnSpc>
                <a:spcPct val="120000"/>
              </a:lnSpc>
            </a:pPr>
            <a:r>
              <a:rPr lang="nl-NL" sz="3600" b="1" i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tìm hiểu về các bộ phận của đèn học chúng ta thấy đèn học có 6 bộ phận: Đế đèn, công tắc, bóng đèn, chụp đèn, thân đèn, dây nguồn.</a:t>
            </a:r>
            <a:endParaRPr lang="en-US" sz="3600" b="1" i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3163D-BA1A-CFBF-C96B-6BF7910D8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919" y="866738"/>
            <a:ext cx="5975501" cy="7950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32EA49-0E9C-D149-3158-B76421FC05BB}"/>
              </a:ext>
            </a:extLst>
          </p:cNvPr>
          <p:cNvGrpSpPr/>
          <p:nvPr/>
        </p:nvGrpSpPr>
        <p:grpSpPr>
          <a:xfrm>
            <a:off x="3947319" y="0"/>
            <a:ext cx="9736805" cy="677108"/>
            <a:chOff x="1508918" y="1888664"/>
            <a:chExt cx="8674608" cy="6771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E38A3E-0C1C-7E42-1922-530BAE0F4D06}"/>
                </a:ext>
              </a:extLst>
            </p:cNvPr>
            <p:cNvSpPr/>
            <p:nvPr/>
          </p:nvSpPr>
          <p:spPr>
            <a:xfrm>
              <a:off x="1508918" y="1888664"/>
              <a:ext cx="8674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Các bộ phận chính của đèn học.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E55CF1-3FE4-211C-FEA7-95FC24C97EFE}"/>
                </a:ext>
              </a:extLst>
            </p:cNvPr>
            <p:cNvCxnSpPr>
              <a:cxnSpLocks/>
            </p:cNvCxnSpPr>
            <p:nvPr/>
          </p:nvCxnSpPr>
          <p:spPr>
            <a:xfrm>
              <a:off x="1673234" y="2519755"/>
              <a:ext cx="599846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00983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26BBAD-7807-D454-7A9A-D9561A979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19" y="1143000"/>
            <a:ext cx="4800600" cy="640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67183-2255-8742-7C19-F512A989B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719" y="1143000"/>
            <a:ext cx="4953000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FF9E2-30D4-B9E1-9F32-2E10F3DBC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0119" y="1143000"/>
            <a:ext cx="4305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836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66C8BDFC-53AA-3924-B7EF-84F79EAD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3" y="294632"/>
            <a:ext cx="16093472" cy="8046736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EDD4703F-7C25-3F6C-ED27-82077BECD70D}"/>
              </a:ext>
            </a:extLst>
          </p:cNvPr>
          <p:cNvSpPr txBox="1"/>
          <p:nvPr/>
        </p:nvSpPr>
        <p:spPr>
          <a:xfrm rot="192740">
            <a:off x="4526517" y="2477708"/>
            <a:ext cx="813803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V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ậ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n 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d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ụ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SVN-Poky's" panose="020B0606040200020203" pitchFamily="34" charset="0"/>
              </a:rPr>
              <a:t>n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latin typeface="SVN-Poky's" panose="020B0606040200020203" pitchFamily="34" charset="0"/>
              </a:rPr>
              <a:t>g</a:t>
            </a:r>
            <a:endParaRPr lang="en-US" sz="10666" b="1" dirty="0">
              <a:ln>
                <a:solidFill>
                  <a:sysClr val="windowText" lastClr="000000"/>
                </a:solidFill>
              </a:ln>
              <a:solidFill>
                <a:srgbClr val="FF9933"/>
              </a:solidFill>
              <a:latin typeface="SVN-Poky's" panose="020B0606040200020203" pitchFamily="34" charset="0"/>
            </a:endParaRP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EDEA49-9849-DF39-EB78-B094FC93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82" y="4122555"/>
            <a:ext cx="4344007" cy="51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89" r="157" b="21355"/>
          <a:stretch/>
        </p:blipFill>
        <p:spPr>
          <a:xfrm>
            <a:off x="-23548" y="-1"/>
            <a:ext cx="16289867" cy="9144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58995" y="775460"/>
            <a:ext cx="7010400" cy="1727200"/>
          </a:xfrm>
          <a:prstGeom prst="roundRect">
            <a:avLst/>
          </a:prstGeom>
          <a:solidFill>
            <a:srgbClr val="595959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b="1" ker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sym typeface="Arial" panose="020B0604020202020204"/>
              </a:rPr>
              <a:t>GAME 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b="1" ker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9763919" y="2456881"/>
            <a:ext cx="2540000" cy="38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12152579" y="3657600"/>
            <a:ext cx="2540000" cy="38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679" y="9132689"/>
            <a:ext cx="1441403" cy="1441403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66413" y="4096736"/>
            <a:ext cx="2610908" cy="25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21" y="4493649"/>
            <a:ext cx="2208697" cy="4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940721" y="6351513"/>
            <a:ext cx="2610908" cy="25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6839215" y="4157979"/>
            <a:ext cx="2623608" cy="143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4338568" y="4285723"/>
            <a:ext cx="1596495" cy="21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752" y="6883401"/>
            <a:ext cx="4064000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0"/>
          <a:stretch/>
        </p:blipFill>
        <p:spPr>
          <a:xfrm>
            <a:off x="10319" y="0"/>
            <a:ext cx="16230600" cy="9220200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9210411" y="2161568"/>
            <a:ext cx="2540000" cy="38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10785211" y="2619133"/>
            <a:ext cx="2540000" cy="38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66413" y="4096736"/>
            <a:ext cx="2610908" cy="25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21" y="4493649"/>
            <a:ext cx="2208697" cy="4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940721" y="6351513"/>
            <a:ext cx="2610908" cy="25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6839215" y="4157979"/>
            <a:ext cx="2623608" cy="143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4037518" y="3859790"/>
            <a:ext cx="2208696" cy="300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413" y="-13521"/>
            <a:ext cx="8547100" cy="53455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685783" indent="-685783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42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Click vào từng bụi cỏ để đi đến câu hỏi (Giúp HS phần biệt bụi cỏ 2 lá, 3 lá… để chọn.</a:t>
            </a:r>
          </a:p>
          <a:p>
            <a:pPr marL="685783" indent="-685783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42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Tại slide câu hỏi, click vào xu ở góc phải để quay về đây.</a:t>
            </a:r>
          </a:p>
          <a:p>
            <a:pPr marL="685783" indent="-685783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42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Nhổ hết cỏ thì click vào mũi tên để tới bài học. </a:t>
            </a:r>
          </a:p>
          <a:p>
            <a:pPr marL="685783" indent="-685783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42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Đọc xong thầy cô xoá ô này đi.</a:t>
            </a:r>
          </a:p>
        </p:txBody>
      </p:sp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568" y="8074803"/>
            <a:ext cx="1671108" cy="939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A0C32DC-F84A-8A95-2080-707A82261ADF}"/>
              </a:ext>
            </a:extLst>
          </p:cNvPr>
          <p:cNvSpPr txBox="1"/>
          <p:nvPr/>
        </p:nvSpPr>
        <p:spPr>
          <a:xfrm>
            <a:off x="1280319" y="4724400"/>
            <a:ext cx="8046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B0F0"/>
                </a:solidFill>
                <a:latin typeface="HP-087" panose="020B0803050302020204" pitchFamily="34" charset="0"/>
              </a:rPr>
              <a:t>TUẦN 4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E34EDE5-8438-ADF6-8BD5-ABBF9A8AD49E}"/>
              </a:ext>
            </a:extLst>
          </p:cNvPr>
          <p:cNvSpPr txBox="1"/>
          <p:nvPr/>
        </p:nvSpPr>
        <p:spPr>
          <a:xfrm>
            <a:off x="137319" y="6293335"/>
            <a:ext cx="10439400" cy="267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>
                <a:solidFill>
                  <a:schemeClr val="bg1"/>
                </a:solidFill>
                <a:latin typeface="#9Slide05 Legendaria" panose="03030000000007000000" pitchFamily="66" charset="0"/>
              </a:rPr>
              <a:t>Bài 2: Sử dụng đèn học</a:t>
            </a:r>
          </a:p>
          <a:p>
            <a:pPr algn="ctr">
              <a:lnSpc>
                <a:spcPct val="150000"/>
              </a:lnSpc>
            </a:pPr>
            <a:r>
              <a:rPr lang="en-US" sz="600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783066" y="3703321"/>
            <a:ext cx="10273869" cy="163883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314795" y="7356893"/>
            <a:ext cx="10760945" cy="1260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382" y="4061101"/>
            <a:ext cx="967391" cy="9487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311" y="7326080"/>
            <a:ext cx="978856" cy="9434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320388" y="5746246"/>
            <a:ext cx="10679364" cy="12248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Cho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507" y="5746246"/>
            <a:ext cx="978856" cy="943457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514586" y="192883"/>
            <a:ext cx="9753600" cy="26416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5333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5437330" y="937818"/>
            <a:ext cx="761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2705" y="3447687"/>
            <a:ext cx="1819045" cy="20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4682" y="7073586"/>
            <a:ext cx="1615091" cy="179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1776" y="5500206"/>
            <a:ext cx="791300" cy="140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08" y="214530"/>
            <a:ext cx="2899548" cy="321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721" y="7781904"/>
            <a:ext cx="106094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3223625" y="5094292"/>
            <a:ext cx="10679364" cy="163883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lang="en-US" sz="6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3019452" y="7046788"/>
            <a:ext cx="10760945" cy="1260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Rất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077" y="5357868"/>
            <a:ext cx="967391" cy="948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560" y="7187694"/>
            <a:ext cx="978856" cy="9434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3293294" y="3481999"/>
            <a:ext cx="10679364" cy="12248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918" y="3622684"/>
            <a:ext cx="978856" cy="943457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517863" y="189356"/>
            <a:ext cx="9753600" cy="26416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5333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5440607" y="709936"/>
            <a:ext cx="761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3362" y="4907565"/>
            <a:ext cx="1819045" cy="20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9339" y="6763481"/>
            <a:ext cx="1615091" cy="179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7293" y="3442166"/>
            <a:ext cx="791300" cy="140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74" y="206069"/>
            <a:ext cx="2813717" cy="31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521" y="7854021"/>
            <a:ext cx="106094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3206692" y="5043612"/>
            <a:ext cx="10679364" cy="163883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6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6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lang="en-US" sz="6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3002519" y="6996108"/>
            <a:ext cx="10760945" cy="1260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 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397" y="5309565"/>
            <a:ext cx="967391" cy="9487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570" y="7069912"/>
            <a:ext cx="978856" cy="94345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3276361" y="3431319"/>
            <a:ext cx="10679364" cy="12248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58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966" y="3554538"/>
            <a:ext cx="978856" cy="943457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517863" y="226257"/>
            <a:ext cx="9753600" cy="26416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5333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5440607" y="746838"/>
            <a:ext cx="761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5891" y="4807691"/>
            <a:ext cx="1819045" cy="20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2406" y="6712801"/>
            <a:ext cx="1615091" cy="179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5392" y="3388438"/>
            <a:ext cx="791300" cy="140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01" y="1"/>
            <a:ext cx="2813717" cy="31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521" y="7854021"/>
            <a:ext cx="106094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05834" y="4113421"/>
            <a:ext cx="8238643" cy="122873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446" y="4113421"/>
            <a:ext cx="967391" cy="9487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2522" y="5746246"/>
            <a:ext cx="8238643" cy="12248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5867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867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lang="en-US" sz="5867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736" y="5886930"/>
            <a:ext cx="978856" cy="943457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302522" y="104367"/>
            <a:ext cx="9753600" cy="2826333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5333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0026" y="440349"/>
            <a:ext cx="7618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1959" y="3397755"/>
            <a:ext cx="1819045" cy="20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3909" y="5500206"/>
            <a:ext cx="791300" cy="140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77" y="104367"/>
            <a:ext cx="2646476" cy="293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521" y="7854021"/>
            <a:ext cx="106094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07468" y="6989530"/>
            <a:ext cx="9874947" cy="122873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5333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5333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5333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5333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5333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5333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7249" y="3155621"/>
            <a:ext cx="10086261" cy="1260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333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lang="en-US" sz="5333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214" y="7116888"/>
            <a:ext cx="967391" cy="948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360" y="3296530"/>
            <a:ext cx="978856" cy="9434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87248" y="5073445"/>
            <a:ext cx="10091855" cy="122482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62300" tIns="81149" rIns="162300" bIns="81149" rtlCol="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lang="en-US" sz="53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lang="en-US" sz="53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lang="en-US" sz="53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lang="en-US" sz="53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lang="en-US" sz="53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5333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328" y="5223225"/>
            <a:ext cx="978856" cy="943457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25502" y="194329"/>
            <a:ext cx="9753600" cy="26416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5333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9902" y="714911"/>
            <a:ext cx="761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7302" y="6436660"/>
            <a:ext cx="1144427" cy="203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408" y="2835930"/>
            <a:ext cx="1659153" cy="14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406" y="4833452"/>
            <a:ext cx="1420843" cy="160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48" y="203632"/>
            <a:ext cx="2543071" cy="281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521" y="7854021"/>
            <a:ext cx="1060940" cy="11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93064" y="116433"/>
            <a:ext cx="15690507" cy="9100457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62" y="1574622"/>
            <a:ext cx="10506192" cy="4031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298" y="619775"/>
            <a:ext cx="797748" cy="782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4999868" y="7130497"/>
            <a:ext cx="1481840" cy="1453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3926676" y="892623"/>
            <a:ext cx="1481840" cy="1453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5458045" y="-798922"/>
            <a:ext cx="691557" cy="6785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80370" y="6216414"/>
            <a:ext cx="691557" cy="6785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856556" y="-1230956"/>
            <a:ext cx="2968940" cy="9170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731612" y="4170747"/>
            <a:ext cx="8859691" cy="307776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Tạm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biệt</a:t>
            </a:r>
            <a:endParaRPr lang="en-US" sz="9600" dirty="0">
              <a:solidFill>
                <a:srgbClr val="FF4C4C"/>
              </a:solidFill>
              <a:latin typeface="SVN-Poky's" panose="020B0606040200020203" pitchFamily="34" charset="0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và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hẹn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gặp</a:t>
            </a:r>
            <a:r>
              <a:rPr lang="en-US" sz="9600" dirty="0">
                <a:solidFill>
                  <a:srgbClr val="FF4C4C"/>
                </a:solidFill>
                <a:latin typeface="SVN-Poky's" panose="020B0606040200020203" pitchFamily="34" charset="0"/>
              </a:rPr>
              <a:t> </a:t>
            </a:r>
            <a:r>
              <a:rPr lang="en-US" sz="9600" dirty="0" err="1">
                <a:solidFill>
                  <a:srgbClr val="FF4C4C"/>
                </a:solidFill>
                <a:latin typeface="SVN-Poky's" panose="020B0606040200020203" pitchFamily="34" charset="0"/>
              </a:rPr>
              <a:t>lại</a:t>
            </a:r>
            <a:endParaRPr lang="en-US" sz="9600" dirty="0">
              <a:solidFill>
                <a:srgbClr val="FF4C4C"/>
              </a:solidFill>
              <a:latin typeface="SVN-Poky's" panose="020B0606040200020203" pitchFamily="34" charset="0"/>
            </a:endParaRPr>
          </a:p>
        </p:txBody>
      </p:sp>
      <p:pic>
        <p:nvPicPr>
          <p:cNvPr id="3" name="Hình ảnh 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21421264-3019-E2A4-8734-24214CA8E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0" b="95613" l="9900" r="89989">
                        <a14:foregroundMark x1="30478" y1="59123" x2="38598" y2="63210"/>
                        <a14:foregroundMark x1="52614" y1="60120" x2="57842" y2="68495"/>
                        <a14:foregroundMark x1="49611" y1="70090" x2="49055" y2="81057"/>
                        <a14:foregroundMark x1="45050" y1="92024" x2="41491" y2="95613"/>
                        <a14:foregroundMark x1="67186" y1="84646" x2="76418" y2="86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46" y="4951913"/>
            <a:ext cx="3321428" cy="3705665"/>
          </a:xfrm>
          <a:prstGeom prst="rect">
            <a:avLst/>
          </a:prstGeom>
        </p:spPr>
      </p:pic>
      <p:pic>
        <p:nvPicPr>
          <p:cNvPr id="8" name="Hình ảnh 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DC75D809-88E7-38D9-224B-EB448DD3F8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" y="5369220"/>
            <a:ext cx="3372040" cy="3077765"/>
          </a:xfrm>
          <a:prstGeom prst="rect">
            <a:avLst/>
          </a:prstGeom>
        </p:spPr>
      </p:pic>
      <p:pic>
        <p:nvPicPr>
          <p:cNvPr id="10" name="Hình ảnh 9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4D429AF-EA92-D23C-EB7A-8DF160E8A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0" y="5602343"/>
            <a:ext cx="3033251" cy="28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mũi tên&#10;&#10;Mô tả được tạo tự động">
            <a:extLst>
              <a:ext uri="{FF2B5EF4-FFF2-40B4-BE49-F238E27FC236}">
                <a16:creationId xmlns:a16="http://schemas.microsoft.com/office/drawing/2014/main" id="{529501DF-229B-3A57-7B3D-B218BC91A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B981E626-1494-761B-74D9-3C10C8E61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23" y="5016290"/>
            <a:ext cx="5852560" cy="417779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007D62BC-DE67-E9C0-7ACE-A2E3B4A763FE}"/>
              </a:ext>
            </a:extLst>
          </p:cNvPr>
          <p:cNvGrpSpPr/>
          <p:nvPr/>
        </p:nvGrpSpPr>
        <p:grpSpPr>
          <a:xfrm>
            <a:off x="4274937" y="671562"/>
            <a:ext cx="8138037" cy="3475204"/>
            <a:chOff x="3387148" y="1156005"/>
            <a:chExt cx="6103528" cy="2606403"/>
          </a:xfrm>
        </p:grpSpPr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EEA54973-68CF-B489-3C87-F15059C00F3A}"/>
                </a:ext>
              </a:extLst>
            </p:cNvPr>
            <p:cNvSpPr txBox="1"/>
            <p:nvPr/>
          </p:nvSpPr>
          <p:spPr>
            <a:xfrm>
              <a:off x="3387148" y="1231138"/>
              <a:ext cx="6103528" cy="253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66" b="1">
                  <a:ln w="1651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Poky's" panose="020B0606040200020203" pitchFamily="34" charset="0"/>
                </a:rPr>
                <a:t>Lật mảnh ghép</a:t>
              </a:r>
              <a:endParaRPr lang="en-US" sz="10666" b="1" dirty="0">
                <a:ln w="16510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2B7CBEE0-C319-EDE2-F8DD-1D41EC00C108}"/>
                </a:ext>
              </a:extLst>
            </p:cNvPr>
            <p:cNvSpPr txBox="1"/>
            <p:nvPr/>
          </p:nvSpPr>
          <p:spPr>
            <a:xfrm>
              <a:off x="3387148" y="1156005"/>
              <a:ext cx="6103528" cy="2531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</a:rPr>
                <a:t>L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SVN-Poky's" panose="020B0606040200020203" pitchFamily="34" charset="0"/>
                </a:rPr>
                <a:t>ậ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</a:rPr>
                <a:t>t 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</a:rPr>
                <a:t>m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00FF"/>
                  </a:solidFill>
                  <a:latin typeface="SVN-Poky's" panose="020B0606040200020203" pitchFamily="34" charset="0"/>
                </a:rPr>
                <a:t>ả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CC00FF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9933"/>
                  </a:solidFill>
                  <a:latin typeface="SVN-Poky's" panose="020B0606040200020203" pitchFamily="34" charset="0"/>
                </a:rPr>
                <a:t>h 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</a:rPr>
                <a:t>g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SVN-Poky's" panose="020B0606040200020203" pitchFamily="34" charset="0"/>
                </a:rPr>
                <a:t>é</a:t>
              </a:r>
              <a:r>
                <a:rPr lang="en-US" sz="10666" b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</a:rPr>
                <a:t>p</a:t>
              </a:r>
              <a:endParaRPr lang="en-US" sz="10666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912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id="{A233D010-542B-EF3B-AF44-2BAE5F345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9908" y="991258"/>
            <a:ext cx="7013001" cy="7013001"/>
          </a:xfrm>
          <a:prstGeom prst="rect">
            <a:avLst/>
          </a:prstGeom>
        </p:spPr>
      </p:pic>
      <p:pic>
        <p:nvPicPr>
          <p:cNvPr id="18" name="Picture 158">
            <a:hlinkClick r:id="rId3" action="ppaction://hlinksldjump"/>
            <a:extLst>
              <a:ext uri="{FF2B5EF4-FFF2-40B4-BE49-F238E27FC236}">
                <a16:creationId xmlns:a16="http://schemas.microsoft.com/office/drawing/2014/main" id="{34CAC9B3-DB6D-7961-B4D0-39B21F58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124" y="7338779"/>
            <a:ext cx="1574428" cy="133096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A5F56D8-A55F-E53C-AD58-EC3EC074E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251" y="4147398"/>
            <a:ext cx="7127121" cy="4522341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D189141A-4FFF-788D-D8AA-EEBB40FAB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20" y="991258"/>
            <a:ext cx="5295736" cy="2317215"/>
          </a:xfrm>
          <a:prstGeom prst="rect">
            <a:avLst/>
          </a:prstGeom>
        </p:spPr>
      </p:pic>
      <p:pic>
        <p:nvPicPr>
          <p:cNvPr id="7" name="Hình ảnh 6">
            <a:hlinkClick r:id="rId7" action="ppaction://hlinksldjump"/>
            <a:extLst>
              <a:ext uri="{FF2B5EF4-FFF2-40B4-BE49-F238E27FC236}">
                <a16:creationId xmlns:a16="http://schemas.microsoft.com/office/drawing/2014/main" id="{3EDDC0F1-956D-537E-1C43-D9FA4DA7A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204" y="676296"/>
            <a:ext cx="3535987" cy="3535987"/>
          </a:xfrm>
          <a:prstGeom prst="rect">
            <a:avLst/>
          </a:prstGeom>
        </p:spPr>
      </p:pic>
      <p:pic>
        <p:nvPicPr>
          <p:cNvPr id="10" name="Hình ảnh 9">
            <a:hlinkClick r:id="rId9" action="ppaction://hlinksldjump"/>
            <a:extLst>
              <a:ext uri="{FF2B5EF4-FFF2-40B4-BE49-F238E27FC236}">
                <a16:creationId xmlns:a16="http://schemas.microsoft.com/office/drawing/2014/main" id="{337EB5D8-A23D-091D-AA21-4C2C514C69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7687" y="1169778"/>
            <a:ext cx="3511600" cy="3519729"/>
          </a:xfrm>
          <a:prstGeom prst="rect">
            <a:avLst/>
          </a:prstGeom>
        </p:spPr>
      </p:pic>
      <p:pic>
        <p:nvPicPr>
          <p:cNvPr id="23" name="Hình ảnh 22">
            <a:hlinkClick r:id="rId11" action="ppaction://hlinksldjump"/>
            <a:extLst>
              <a:ext uri="{FF2B5EF4-FFF2-40B4-BE49-F238E27FC236}">
                <a16:creationId xmlns:a16="http://schemas.microsoft.com/office/drawing/2014/main" id="{974F07A6-C5DC-B00C-2FD9-742EC32EA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6195" y="3732073"/>
            <a:ext cx="3535987" cy="3535987"/>
          </a:xfrm>
          <a:prstGeom prst="rect">
            <a:avLst/>
          </a:prstGeom>
        </p:spPr>
      </p:pic>
      <p:pic>
        <p:nvPicPr>
          <p:cNvPr id="27" name="Hình ảnh 26">
            <a:hlinkClick r:id="rId3" action="ppaction://hlinksldjump"/>
            <a:extLst>
              <a:ext uri="{FF2B5EF4-FFF2-40B4-BE49-F238E27FC236}">
                <a16:creationId xmlns:a16="http://schemas.microsoft.com/office/drawing/2014/main" id="{D387756C-35AF-E25C-C0B2-EBB426E8ED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6264" y="4195350"/>
            <a:ext cx="3511600" cy="35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42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7540FAC-DC13-6475-363E-5868590E55B8}"/>
              </a:ext>
            </a:extLst>
          </p:cNvPr>
          <p:cNvSpPr txBox="1"/>
          <p:nvPr/>
        </p:nvSpPr>
        <p:spPr>
          <a:xfrm>
            <a:off x="4067628" y="1162853"/>
            <a:ext cx="8845972" cy="282609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33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Đồ vật dùng để chiếu sáng, bắt đầu bằng chữ “đ”</a:t>
            </a:r>
          </a:p>
          <a:p>
            <a:pPr algn="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33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52EFE3-112A-825D-F511-E279E256EAAC}"/>
              </a:ext>
            </a:extLst>
          </p:cNvPr>
          <p:cNvGrpSpPr/>
          <p:nvPr/>
        </p:nvGrpSpPr>
        <p:grpSpPr>
          <a:xfrm>
            <a:off x="4067629" y="5393205"/>
            <a:ext cx="9716071" cy="1678156"/>
            <a:chOff x="3582960" y="3201623"/>
            <a:chExt cx="7479401" cy="1258617"/>
          </a:xfrm>
        </p:grpSpPr>
        <p:sp>
          <p:nvSpPr>
            <p:cNvPr id="4" name="Rectangle: Rounded Corners 82">
              <a:extLst>
                <a:ext uri="{FF2B5EF4-FFF2-40B4-BE49-F238E27FC236}">
                  <a16:creationId xmlns:a16="http://schemas.microsoft.com/office/drawing/2014/main" id="{5D978A7B-63DF-AA27-52A8-5621B1E56797}"/>
                </a:ext>
              </a:extLst>
            </p:cNvPr>
            <p:cNvSpPr/>
            <p:nvPr/>
          </p:nvSpPr>
          <p:spPr>
            <a:xfrm>
              <a:off x="3582960" y="3201623"/>
              <a:ext cx="6809602" cy="125861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 học</a:t>
              </a:r>
              <a:endPara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074AEF5A-B19E-03C3-B1AE-AC810301B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5CBC5F84-79E8-C4AF-6D93-019E06D20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647" y="6322095"/>
            <a:ext cx="2731672" cy="26356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7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1149722" y="314633"/>
            <a:ext cx="14001135" cy="14464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308178" y="550607"/>
            <a:ext cx="1356851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58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8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3280285" y="2781274"/>
            <a:ext cx="9716071" cy="2935420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4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 bộ phận chính, bóng đèn, thân đèn, chụp đèn, đế đèn, công tắc, dây nguồn.</a:t>
              </a:r>
              <a:endPara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35A7AE71-D70E-8390-3B03-644CE42C31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647" y="6322095"/>
            <a:ext cx="2731672" cy="26356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1149722" y="314633"/>
            <a:ext cx="14001135" cy="14464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1308178" y="550607"/>
            <a:ext cx="13568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64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3280285" y="2781274"/>
            <a:ext cx="9716071" cy="2935420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5867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 án: Bật và tắt đèn</a:t>
              </a:r>
              <a:endParaRPr lang="en-US" sz="58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5CBC5F84-79E8-C4AF-6D93-019E06D20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4083" y="6193729"/>
            <a:ext cx="2731672" cy="26356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1149722" y="314633"/>
            <a:ext cx="14001135" cy="144643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1308178" y="550607"/>
            <a:ext cx="1356851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58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nguồn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58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3739040" y="2984474"/>
            <a:ext cx="9716071" cy="2935420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5867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 đèn học với </a:t>
              </a:r>
            </a:p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nl-NL" sz="5867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5CBC5F84-79E8-C4AF-6D93-019E06D201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110" y="6386849"/>
            <a:ext cx="2731672" cy="26356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626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10163</TotalTime>
  <Words>750</Words>
  <Application>Microsoft Office PowerPoint</Application>
  <PresentationFormat>Custom</PresentationFormat>
  <Paragraphs>81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#9Slide05 Legendaria</vt:lpstr>
      <vt:lpstr>Arial</vt:lpstr>
      <vt:lpstr>Arial-Rounded</vt:lpstr>
      <vt:lpstr>AvantGarde</vt:lpstr>
      <vt:lpstr>Calibri</vt:lpstr>
      <vt:lpstr>Calibri Light</vt:lpstr>
      <vt:lpstr>HP-087</vt:lpstr>
      <vt:lpstr>SVN-Poky's</vt:lpstr>
      <vt:lpstr>SVN-Ziclets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Hà Nguyễn Thị Thu</cp:lastModifiedBy>
  <cp:revision>1138</cp:revision>
  <dcterms:created xsi:type="dcterms:W3CDTF">2008-09-09T22:52:10Z</dcterms:created>
  <dcterms:modified xsi:type="dcterms:W3CDTF">2022-09-25T04:54:54Z</dcterms:modified>
</cp:coreProperties>
</file>