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6" r:id="rId2"/>
    <p:sldId id="272" r:id="rId3"/>
    <p:sldId id="273" r:id="rId4"/>
    <p:sldId id="257" r:id="rId5"/>
    <p:sldId id="259" r:id="rId6"/>
    <p:sldId id="271" r:id="rId7"/>
    <p:sldId id="260" r:id="rId8"/>
    <p:sldId id="261" r:id="rId9"/>
    <p:sldId id="262" r:id="rId10"/>
    <p:sldId id="263" r:id="rId11"/>
    <p:sldId id="266" r:id="rId12"/>
    <p:sldId id="267" r:id="rId13"/>
    <p:sldId id="275" r:id="rId14"/>
    <p:sldId id="268" r:id="rId15"/>
    <p:sldId id="27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0101"/>
    <a:srgbClr val="EC049F"/>
    <a:srgbClr val="025E11"/>
    <a:srgbClr val="33BD33"/>
    <a:srgbClr val="07BEE9"/>
    <a:srgbClr val="FF0000"/>
    <a:srgbClr val="99CC00"/>
    <a:srgbClr val="E14B0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100" d="100"/>
        <a:sy n="100" d="100"/>
      </p:scale>
      <p:origin x="0" y="3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695CCE-EFE7-493A-A0AE-453F90A2FDF7}" type="datetimeFigureOut">
              <a:rPr lang="en-US" smtClean="0"/>
              <a:t>9/29/2021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365063-1E2C-4477-A316-0E5402BF73CD}" type="slidenum">
              <a:rPr lang="en-US" smtClean="0"/>
              <a:t>‹#›</a:t>
            </a:fld>
            <a:endParaRPr lang="en-US"/>
          </a:p>
        </p:txBody>
      </p:sp>
    </p:spTree>
    <p:extLst>
      <p:ext uri="{BB962C8B-B14F-4D97-AF65-F5344CB8AC3E}">
        <p14:creationId xmlns:p14="http://schemas.microsoft.com/office/powerpoint/2010/main" val="1406512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365063-1E2C-4477-A316-0E5402BF73CD}" type="slidenum">
              <a:rPr lang="en-US" smtClean="0"/>
              <a:t>12</a:t>
            </a:fld>
            <a:endParaRPr lang="en-US"/>
          </a:p>
        </p:txBody>
      </p:sp>
    </p:spTree>
    <p:extLst>
      <p:ext uri="{BB962C8B-B14F-4D97-AF65-F5344CB8AC3E}">
        <p14:creationId xmlns:p14="http://schemas.microsoft.com/office/powerpoint/2010/main" val="110626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6AA282-C451-43A2-A932-C79180772A5B}"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F6AC0E-9510-4341-8DA9-7BB6F62545AF}" type="slidenum">
              <a:rPr lang="en-US" smtClean="0"/>
              <a:t>‹#›</a:t>
            </a:fld>
            <a:endParaRPr lang="en-US"/>
          </a:p>
        </p:txBody>
      </p:sp>
    </p:spTree>
    <p:extLst>
      <p:ext uri="{BB962C8B-B14F-4D97-AF65-F5344CB8AC3E}">
        <p14:creationId xmlns:p14="http://schemas.microsoft.com/office/powerpoint/2010/main" val="3713123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6AA282-C451-43A2-A932-C79180772A5B}"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F6AC0E-9510-4341-8DA9-7BB6F62545AF}" type="slidenum">
              <a:rPr lang="en-US" smtClean="0"/>
              <a:t>‹#›</a:t>
            </a:fld>
            <a:endParaRPr lang="en-US"/>
          </a:p>
        </p:txBody>
      </p:sp>
    </p:spTree>
    <p:extLst>
      <p:ext uri="{BB962C8B-B14F-4D97-AF65-F5344CB8AC3E}">
        <p14:creationId xmlns:p14="http://schemas.microsoft.com/office/powerpoint/2010/main" val="520450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6AA282-C451-43A2-A932-C79180772A5B}"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F6AC0E-9510-4341-8DA9-7BB6F62545AF}" type="slidenum">
              <a:rPr lang="en-US" smtClean="0"/>
              <a:t>‹#›</a:t>
            </a:fld>
            <a:endParaRPr lang="en-US"/>
          </a:p>
        </p:txBody>
      </p:sp>
    </p:spTree>
    <p:extLst>
      <p:ext uri="{BB962C8B-B14F-4D97-AF65-F5344CB8AC3E}">
        <p14:creationId xmlns:p14="http://schemas.microsoft.com/office/powerpoint/2010/main" val="91808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6AA282-C451-43A2-A932-C79180772A5B}"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F6AC0E-9510-4341-8DA9-7BB6F62545AF}" type="slidenum">
              <a:rPr lang="en-US" smtClean="0"/>
              <a:t>‹#›</a:t>
            </a:fld>
            <a:endParaRPr lang="en-US"/>
          </a:p>
        </p:txBody>
      </p:sp>
    </p:spTree>
    <p:extLst>
      <p:ext uri="{BB962C8B-B14F-4D97-AF65-F5344CB8AC3E}">
        <p14:creationId xmlns:p14="http://schemas.microsoft.com/office/powerpoint/2010/main" val="589351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6AA282-C451-43A2-A932-C79180772A5B}"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F6AC0E-9510-4341-8DA9-7BB6F62545AF}" type="slidenum">
              <a:rPr lang="en-US" smtClean="0"/>
              <a:t>‹#›</a:t>
            </a:fld>
            <a:endParaRPr lang="en-US"/>
          </a:p>
        </p:txBody>
      </p:sp>
    </p:spTree>
    <p:extLst>
      <p:ext uri="{BB962C8B-B14F-4D97-AF65-F5344CB8AC3E}">
        <p14:creationId xmlns:p14="http://schemas.microsoft.com/office/powerpoint/2010/main" val="1656293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6AA282-C451-43A2-A932-C79180772A5B}" type="datetimeFigureOut">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F6AC0E-9510-4341-8DA9-7BB6F62545AF}" type="slidenum">
              <a:rPr lang="en-US" smtClean="0"/>
              <a:t>‹#›</a:t>
            </a:fld>
            <a:endParaRPr lang="en-US"/>
          </a:p>
        </p:txBody>
      </p:sp>
    </p:spTree>
    <p:extLst>
      <p:ext uri="{BB962C8B-B14F-4D97-AF65-F5344CB8AC3E}">
        <p14:creationId xmlns:p14="http://schemas.microsoft.com/office/powerpoint/2010/main" val="4182780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6AA282-C451-43A2-A932-C79180772A5B}" type="datetimeFigureOut">
              <a:rPr lang="en-US" smtClean="0"/>
              <a:t>9/29/2021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F6AC0E-9510-4341-8DA9-7BB6F62545AF}" type="slidenum">
              <a:rPr lang="en-US" smtClean="0"/>
              <a:t>‹#›</a:t>
            </a:fld>
            <a:endParaRPr lang="en-US"/>
          </a:p>
        </p:txBody>
      </p:sp>
    </p:spTree>
    <p:extLst>
      <p:ext uri="{BB962C8B-B14F-4D97-AF65-F5344CB8AC3E}">
        <p14:creationId xmlns:p14="http://schemas.microsoft.com/office/powerpoint/2010/main" val="2577640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6AA282-C451-43A2-A932-C79180772A5B}" type="datetimeFigureOut">
              <a:rPr lang="en-US" smtClean="0"/>
              <a:t>9/29/2021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F6AC0E-9510-4341-8DA9-7BB6F62545AF}" type="slidenum">
              <a:rPr lang="en-US" smtClean="0"/>
              <a:t>‹#›</a:t>
            </a:fld>
            <a:endParaRPr lang="en-US"/>
          </a:p>
        </p:txBody>
      </p:sp>
    </p:spTree>
    <p:extLst>
      <p:ext uri="{BB962C8B-B14F-4D97-AF65-F5344CB8AC3E}">
        <p14:creationId xmlns:p14="http://schemas.microsoft.com/office/powerpoint/2010/main" val="39412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6AA282-C451-43A2-A932-C79180772A5B}" type="datetimeFigureOut">
              <a:rPr lang="en-US" smtClean="0"/>
              <a:t>9/29/2021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F6AC0E-9510-4341-8DA9-7BB6F62545AF}" type="slidenum">
              <a:rPr lang="en-US" smtClean="0"/>
              <a:t>‹#›</a:t>
            </a:fld>
            <a:endParaRPr lang="en-US"/>
          </a:p>
        </p:txBody>
      </p:sp>
    </p:spTree>
    <p:extLst>
      <p:ext uri="{BB962C8B-B14F-4D97-AF65-F5344CB8AC3E}">
        <p14:creationId xmlns:p14="http://schemas.microsoft.com/office/powerpoint/2010/main" val="1331819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6AA282-C451-43A2-A932-C79180772A5B}" type="datetimeFigureOut">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F6AC0E-9510-4341-8DA9-7BB6F62545AF}" type="slidenum">
              <a:rPr lang="en-US" smtClean="0"/>
              <a:t>‹#›</a:t>
            </a:fld>
            <a:endParaRPr lang="en-US"/>
          </a:p>
        </p:txBody>
      </p:sp>
    </p:spTree>
    <p:extLst>
      <p:ext uri="{BB962C8B-B14F-4D97-AF65-F5344CB8AC3E}">
        <p14:creationId xmlns:p14="http://schemas.microsoft.com/office/powerpoint/2010/main" val="3963132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6AA282-C451-43A2-A932-C79180772A5B}" type="datetimeFigureOut">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F6AC0E-9510-4341-8DA9-7BB6F62545AF}" type="slidenum">
              <a:rPr lang="en-US" smtClean="0"/>
              <a:t>‹#›</a:t>
            </a:fld>
            <a:endParaRPr lang="en-US"/>
          </a:p>
        </p:txBody>
      </p:sp>
    </p:spTree>
    <p:extLst>
      <p:ext uri="{BB962C8B-B14F-4D97-AF65-F5344CB8AC3E}">
        <p14:creationId xmlns:p14="http://schemas.microsoft.com/office/powerpoint/2010/main" val="1335199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6AA282-C451-43A2-A932-C79180772A5B}" type="datetimeFigureOut">
              <a:rPr lang="en-US" smtClean="0"/>
              <a:t>9/29/2021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F6AC0E-9510-4341-8DA9-7BB6F62545AF}" type="slidenum">
              <a:rPr lang="en-US" smtClean="0"/>
              <a:t>‹#›</a:t>
            </a:fld>
            <a:endParaRPr lang="en-US"/>
          </a:p>
        </p:txBody>
      </p:sp>
    </p:spTree>
    <p:extLst>
      <p:ext uri="{BB962C8B-B14F-4D97-AF65-F5344CB8AC3E}">
        <p14:creationId xmlns:p14="http://schemas.microsoft.com/office/powerpoint/2010/main" val="2260841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slideLayout" Target="../slideLayouts/slideLayout7.xml"/><Relationship Id="rId7" Type="http://schemas.openxmlformats.org/officeDocument/2006/relationships/image" Target="../media/image16.gif"/><Relationship Id="rId2" Type="http://schemas.openxmlformats.org/officeDocument/2006/relationships/audio" Target="file:///C:\Users\ADMIN\Desktop\NUOC%20VAN%20LANG%20-%20MINH%202015\dmlh%2000_01_02-.mp3" TargetMode="External"/><Relationship Id="rId1" Type="http://schemas.openxmlformats.org/officeDocument/2006/relationships/audio" Target="file:///C:\Documents%20and%20Settings\Administrator\Desktop\dong%20mau%20lac%20hong%20ppt.MP3" TargetMode="External"/><Relationship Id="rId6" Type="http://schemas.openxmlformats.org/officeDocument/2006/relationships/image" Target="../media/image15.gif"/><Relationship Id="rId5" Type="http://schemas.openxmlformats.org/officeDocument/2006/relationships/image" Target="../media/image14.png"/><Relationship Id="rId4" Type="http://schemas.openxmlformats.org/officeDocument/2006/relationships/image" Target="../media/image13.gif"/></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158"/>
          <p:cNvGrpSpPr>
            <a:grpSpLocks/>
          </p:cNvGrpSpPr>
          <p:nvPr/>
        </p:nvGrpSpPr>
        <p:grpSpPr bwMode="auto">
          <a:xfrm>
            <a:off x="0" y="0"/>
            <a:ext cx="9144000" cy="6934200"/>
            <a:chOff x="0" y="-24"/>
            <a:chExt cx="5760" cy="4368"/>
          </a:xfrm>
        </p:grpSpPr>
        <p:grpSp>
          <p:nvGrpSpPr>
            <p:cNvPr id="15377" name="Group 159"/>
            <p:cNvGrpSpPr>
              <a:grpSpLocks/>
            </p:cNvGrpSpPr>
            <p:nvPr/>
          </p:nvGrpSpPr>
          <p:grpSpPr bwMode="auto">
            <a:xfrm>
              <a:off x="0" y="-24"/>
              <a:ext cx="5760" cy="4368"/>
              <a:chOff x="0" y="-24"/>
              <a:chExt cx="5760" cy="4368"/>
            </a:xfrm>
          </p:grpSpPr>
          <p:pic>
            <p:nvPicPr>
              <p:cNvPr id="15387" name="Picture 160" descr="ttrtrtr115138067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24"/>
                <a:ext cx="57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8" name="Picture 161" descr="ttrtrtr115138067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04" y="2064"/>
                <a:ext cx="43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9" name="Picture 162" descr="ttrtrtr115138067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088" y="2088"/>
                <a:ext cx="432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0" name="Picture 163" descr="ttrtrtr115138067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200"/>
                <a:ext cx="57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378" name="Group 164"/>
            <p:cNvGrpSpPr>
              <a:grpSpLocks/>
            </p:cNvGrpSpPr>
            <p:nvPr/>
          </p:nvGrpSpPr>
          <p:grpSpPr bwMode="auto">
            <a:xfrm>
              <a:off x="0" y="0"/>
              <a:ext cx="5760" cy="4320"/>
              <a:chOff x="0" y="0"/>
              <a:chExt cx="5760" cy="4320"/>
            </a:xfrm>
          </p:grpSpPr>
          <p:pic>
            <p:nvPicPr>
              <p:cNvPr id="15379" name="Picture 165"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0" name="Picture 166"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3942"/>
                <a:ext cx="576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1" name="Picture 167"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971" y="1971"/>
                <a:ext cx="432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2" name="Picture 168"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411" y="1971"/>
                <a:ext cx="432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3" name="Picture 169" descr="01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4" name="Picture 170" descr="01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3597"/>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5" name="Picture 171" descr="01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4944" y="0"/>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6" name="Picture 172" descr="01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4944" y="3597"/>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5363" name="Picture 173" descr="465af318243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4705350"/>
            <a:ext cx="1112838"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174" descr="465af318243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031163" y="4114800"/>
            <a:ext cx="1112837"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75" descr="Picture7"/>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4800600"/>
            <a:ext cx="105886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76" descr="Picture7"/>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4953000"/>
            <a:ext cx="105886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77" descr="Picture7"/>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5334000"/>
            <a:ext cx="105886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78" descr="Picture7"/>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38200" y="4953000"/>
            <a:ext cx="105886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79" descr="Picture7"/>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4953000"/>
            <a:ext cx="105886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80" descr="465af318243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4705350"/>
            <a:ext cx="1112838"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81" descr="465af318243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4876800"/>
            <a:ext cx="1112838"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182" descr="465af318243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4705350"/>
            <a:ext cx="1112838"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84" descr="465af318243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4705350"/>
            <a:ext cx="1112838"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Picture 185" descr="465af318243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4876800"/>
            <a:ext cx="1112838"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WordArt 6"/>
          <p:cNvSpPr>
            <a:spLocks noChangeArrowheads="1" noChangeShapeType="1" noTextEdit="1"/>
          </p:cNvSpPr>
          <p:nvPr/>
        </p:nvSpPr>
        <p:spPr bwMode="auto">
          <a:xfrm>
            <a:off x="1157288" y="1066800"/>
            <a:ext cx="6843712" cy="5791200"/>
          </a:xfrm>
          <a:prstGeom prst="rect">
            <a:avLst/>
          </a:prstGeom>
        </p:spPr>
        <p:txBody>
          <a:bodyPr spcFirstLastPara="1" wrap="none" fromWordArt="1">
            <a:prstTxWarp prst="textArchUp">
              <a:avLst>
                <a:gd name="adj" fmla="val 10800004"/>
              </a:avLst>
            </a:prstTxWarp>
          </a:bodyPr>
          <a:lstStyle/>
          <a:p>
            <a:pPr algn="ctr"/>
            <a:r>
              <a:rPr lang="vi-VN"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TRƯỜNG TIỂU HỌC ĐÔ THỊ VIỆT HƯNG</a:t>
            </a:r>
            <a:endParaRPr lang="en-US"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31" name="TextBox 30"/>
          <p:cNvSpPr txBox="1"/>
          <p:nvPr/>
        </p:nvSpPr>
        <p:spPr>
          <a:xfrm>
            <a:off x="533400" y="3505200"/>
            <a:ext cx="8229600" cy="1754326"/>
          </a:xfrm>
          <a:prstGeom prst="rect">
            <a:avLst/>
          </a:prstGeom>
          <a:noFill/>
        </p:spPr>
        <p:txBody>
          <a:bodyPr>
            <a:spAutoFit/>
          </a:bodyPr>
          <a:lstStyle/>
          <a:p>
            <a:pPr algn="ctr" eaLnBrk="1" fontAlgn="auto" hangingPunct="1">
              <a:spcBef>
                <a:spcPts val="0"/>
              </a:spcBef>
              <a:spcAft>
                <a:spcPts val="0"/>
              </a:spcAft>
              <a:defRPr/>
            </a:pPr>
            <a:endParaRPr lang="en-US" sz="2400" kern="10" dirty="0">
              <a:ln w="9525">
                <a:solidFill>
                  <a:srgbClr val="FF0000"/>
                </a:solidFill>
                <a:round/>
                <a:headEnd/>
                <a:tailEnd/>
              </a:ln>
              <a:solidFill>
                <a:prstClr val="black"/>
              </a:solidFill>
              <a:effectLst>
                <a:outerShdw dist="45791" dir="2021404" algn="ctr" rotWithShape="0">
                  <a:srgbClr val="B2B2B2">
                    <a:alpha val="79999"/>
                  </a:srgbClr>
                </a:outerShdw>
              </a:effectLst>
              <a:latin typeface="Times New Roman"/>
              <a:cs typeface="Times New Roman"/>
            </a:endParaRPr>
          </a:p>
          <a:p>
            <a:pPr algn="ctr">
              <a:defRPr/>
            </a:pPr>
            <a:r>
              <a:rPr lang="en-US" sz="4200" b="1" kern="10" dirty="0" smtClean="0">
                <a:ln w="9525">
                  <a:solidFill>
                    <a:srgbClr val="FF0000"/>
                  </a:solidFill>
                  <a:round/>
                  <a:headEnd/>
                  <a:tailEnd/>
                </a:ln>
                <a:solidFill>
                  <a:prstClr val="black"/>
                </a:solidFill>
                <a:effectLst>
                  <a:outerShdw dist="45791" dir="2021404" algn="ctr" rotWithShape="0">
                    <a:srgbClr val="B2B2B2">
                      <a:alpha val="79999"/>
                    </a:srgbClr>
                  </a:outerShdw>
                </a:effectLst>
                <a:latin typeface="Times New Roman"/>
                <a:cs typeface="Times New Roman"/>
              </a:rPr>
              <a:t>CHÀO </a:t>
            </a:r>
            <a:r>
              <a:rPr lang="en-US" sz="4200" b="1" kern="10" dirty="0">
                <a:ln w="9525">
                  <a:solidFill>
                    <a:srgbClr val="FF0000"/>
                  </a:solidFill>
                  <a:round/>
                  <a:headEnd/>
                  <a:tailEnd/>
                </a:ln>
                <a:solidFill>
                  <a:prstClr val="black"/>
                </a:solidFill>
                <a:effectLst>
                  <a:outerShdw dist="45791" dir="2021404" algn="ctr" rotWithShape="0">
                    <a:srgbClr val="B2B2B2">
                      <a:alpha val="79999"/>
                    </a:srgbClr>
                  </a:outerShdw>
                </a:effectLst>
                <a:latin typeface="Times New Roman"/>
                <a:cs typeface="Times New Roman"/>
              </a:rPr>
              <a:t>MỪNG CÁC </a:t>
            </a:r>
            <a:r>
              <a:rPr lang="en-US" sz="4200" b="1" kern="10" dirty="0" smtClean="0">
                <a:ln w="9525">
                  <a:solidFill>
                    <a:srgbClr val="FF0000"/>
                  </a:solidFill>
                  <a:round/>
                  <a:headEnd/>
                  <a:tailEnd/>
                </a:ln>
                <a:solidFill>
                  <a:prstClr val="black"/>
                </a:solidFill>
                <a:effectLst>
                  <a:outerShdw dist="45791" dir="2021404" algn="ctr" rotWithShape="0">
                    <a:srgbClr val="B2B2B2">
                      <a:alpha val="79999"/>
                    </a:srgbClr>
                  </a:outerShdw>
                </a:effectLst>
                <a:latin typeface="Times New Roman"/>
                <a:cs typeface="Times New Roman"/>
              </a:rPr>
              <a:t>CON THAM </a:t>
            </a:r>
            <a:r>
              <a:rPr lang="en-US" sz="4200" b="1" kern="10" dirty="0">
                <a:ln w="9525">
                  <a:solidFill>
                    <a:srgbClr val="FF0000"/>
                  </a:solidFill>
                  <a:round/>
                  <a:headEnd/>
                  <a:tailEnd/>
                </a:ln>
                <a:solidFill>
                  <a:prstClr val="black"/>
                </a:solidFill>
                <a:effectLst>
                  <a:outerShdw dist="45791" dir="2021404" algn="ctr" rotWithShape="0">
                    <a:srgbClr val="B2B2B2">
                      <a:alpha val="79999"/>
                    </a:srgbClr>
                  </a:outerShdw>
                </a:effectLst>
                <a:latin typeface="Times New Roman"/>
                <a:cs typeface="Times New Roman"/>
              </a:rPr>
              <a:t>GIA GIỜ HỌC TRỰC TUYẾN</a:t>
            </a:r>
            <a:endParaRPr lang="en-US" sz="4200" b="1" kern="10" dirty="0">
              <a:ln w="9525">
                <a:solidFill>
                  <a:srgbClr val="FF0000"/>
                </a:solidFill>
                <a:round/>
                <a:headEnd/>
                <a:tailEnd/>
              </a:ln>
              <a:solidFill>
                <a:prstClr val="black"/>
              </a:solidFill>
              <a:effectLst>
                <a:outerShdw dist="45791" dir="2021404" algn="ctr" rotWithShape="0">
                  <a:srgbClr val="B2B2B2">
                    <a:alpha val="79999"/>
                  </a:srgbClr>
                </a:outerShdw>
              </a:effectLst>
              <a:latin typeface="Times New Roman"/>
              <a:cs typeface="Times New Roman"/>
            </a:endParaRPr>
          </a:p>
        </p:txBody>
      </p:sp>
    </p:spTree>
    <p:extLst>
      <p:ext uri="{BB962C8B-B14F-4D97-AF65-F5344CB8AC3E}">
        <p14:creationId xmlns:p14="http://schemas.microsoft.com/office/powerpoint/2010/main" val="12222640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mph" presetSubtype="0" repeatCount="indefinite" fill="hold" grpId="0" nodeType="withEffect">
                                  <p:stCondLst>
                                    <p:cond delay="0"/>
                                  </p:stCondLst>
                                  <p:childTnLst>
                                    <p:animClr clrSpc="hsl" dir="cw">
                                      <p:cBhvr override="childStyle">
                                        <p:cTn id="6" dur="500" fill="hold"/>
                                        <p:tgtEl>
                                          <p:spTgt spid="29"/>
                                        </p:tgtEl>
                                        <p:attrNameLst>
                                          <p:attrName>style.color</p:attrName>
                                        </p:attrNameLst>
                                      </p:cBhvr>
                                      <p:by>
                                        <p:hsl h="0" s="-12549" l="-25098"/>
                                      </p:by>
                                    </p:animClr>
                                    <p:animClr clrSpc="hsl" dir="cw">
                                      <p:cBhvr>
                                        <p:cTn id="7" dur="500" fill="hold"/>
                                        <p:tgtEl>
                                          <p:spTgt spid="29"/>
                                        </p:tgtEl>
                                        <p:attrNameLst>
                                          <p:attrName>fillcolor</p:attrName>
                                        </p:attrNameLst>
                                      </p:cBhvr>
                                      <p:by>
                                        <p:hsl h="0" s="-12549" l="-25098"/>
                                      </p:by>
                                    </p:animClr>
                                    <p:animClr clrSpc="hsl" dir="cw">
                                      <p:cBhvr>
                                        <p:cTn id="8" dur="500" fill="hold"/>
                                        <p:tgtEl>
                                          <p:spTgt spid="29"/>
                                        </p:tgtEl>
                                        <p:attrNameLst>
                                          <p:attrName>stroke.color</p:attrName>
                                        </p:attrNameLst>
                                      </p:cBhvr>
                                      <p:by>
                                        <p:hsl h="0" s="-12549" l="-25098"/>
                                      </p:by>
                                    </p:animClr>
                                    <p:set>
                                      <p:cBhvr>
                                        <p:cTn id="9" dur="500" fill="hold"/>
                                        <p:tgtEl>
                                          <p:spTgt spid="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886" y="0"/>
            <a:ext cx="1665514" cy="400110"/>
          </a:xfrm>
          <a:prstGeom prst="rect">
            <a:avLst/>
          </a:prstGeom>
          <a:noFill/>
        </p:spPr>
        <p:txBody>
          <a:bodyPr wrap="square" rtlCol="0">
            <a:spAutoFit/>
          </a:bodyPr>
          <a:lstStyle/>
          <a:p>
            <a:r>
              <a:rPr lang="en-US" sz="2000" b="1" smtClean="0">
                <a:solidFill>
                  <a:srgbClr val="00B0F0"/>
                </a:solidFill>
                <a:latin typeface="Times New Roman" panose="02020603050405020304" pitchFamily="18" charset="0"/>
                <a:cs typeface="Times New Roman" panose="02020603050405020304" pitchFamily="18" charset="0"/>
              </a:rPr>
              <a:t>III.Luyện tập</a:t>
            </a:r>
            <a:endParaRPr lang="en-US" sz="2000" b="1">
              <a:solidFill>
                <a:srgbClr val="00B0F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 y="382693"/>
            <a:ext cx="8839199" cy="1015663"/>
          </a:xfrm>
          <a:prstGeom prst="rect">
            <a:avLst/>
          </a:prstGeom>
          <a:noFill/>
        </p:spPr>
        <p:txBody>
          <a:bodyPr wrap="square" rtlCol="0">
            <a:spAutoFit/>
          </a:bodyPr>
          <a:lstStyle/>
          <a:p>
            <a:r>
              <a:rPr lang="en-US" sz="2000" b="1" i="1" smtClean="0">
                <a:solidFill>
                  <a:srgbClr val="C00000"/>
                </a:solidFill>
                <a:latin typeface="Times New Roman" panose="02020603050405020304" pitchFamily="18" charset="0"/>
                <a:cs typeface="Times New Roman" panose="02020603050405020304" pitchFamily="18" charset="0"/>
              </a:rPr>
              <a:t>Dưới đây là ba đoạn văn được viết theo cốt truyện Hai mẹ con và bà tiên, trong đó hai đoạn đã hoàn chỉnh, còn một đoạn chỉ có phần đầu và phần kết thúc. Hãy viết tiếp phần còn thiếu.</a:t>
            </a:r>
            <a:endParaRPr lang="en-US" sz="2000" b="1" i="1">
              <a:solidFill>
                <a:srgbClr val="C00000"/>
              </a:solidFill>
              <a:latin typeface="Times New Roman" panose="02020603050405020304" pitchFamily="18" charset="0"/>
              <a:cs typeface="Times New Roman" panose="02020603050405020304" pitchFamily="18" charset="0"/>
            </a:endParaRPr>
          </a:p>
        </p:txBody>
      </p:sp>
      <p:sp>
        <p:nvSpPr>
          <p:cNvPr id="7" name="Text Placeholder 4"/>
          <p:cNvSpPr>
            <a:spLocks/>
          </p:cNvSpPr>
          <p:nvPr/>
        </p:nvSpPr>
        <p:spPr bwMode="auto">
          <a:xfrm>
            <a:off x="82730" y="1219200"/>
            <a:ext cx="6699069"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itchFamily="18" charset="0"/>
              </a:defRPr>
            </a:lvl1pPr>
            <a:lvl2pPr marL="742950" indent="-285750">
              <a:spcBef>
                <a:spcPct val="20000"/>
              </a:spcBef>
              <a:buChar char="–"/>
              <a:defRPr sz="2400">
                <a:solidFill>
                  <a:schemeClr val="tx1"/>
                </a:solidFill>
                <a:latin typeface="Times New Roman" pitchFamily="18" charset="0"/>
              </a:defRPr>
            </a:lvl2pPr>
            <a:lvl3pPr marL="1143000" indent="-228600">
              <a:spcBef>
                <a:spcPct val="20000"/>
              </a:spcBef>
              <a:buChar char="•"/>
              <a:defRPr sz="2000">
                <a:solidFill>
                  <a:schemeClr val="tx1"/>
                </a:solidFill>
                <a:latin typeface="Times New Roman" pitchFamily="18" charset="0"/>
              </a:defRPr>
            </a:lvl3pPr>
            <a:lvl4pPr marL="1600200" indent="-228600">
              <a:spcBef>
                <a:spcPct val="20000"/>
              </a:spcBef>
              <a:buChar char="–"/>
              <a:defRPr>
                <a:solidFill>
                  <a:schemeClr val="tx1"/>
                </a:solidFill>
                <a:latin typeface="Times New Roman" pitchFamily="18" charset="0"/>
              </a:defRPr>
            </a:lvl4pPr>
            <a:lvl5pPr marL="2057400" indent="-228600">
              <a:spcBef>
                <a:spcPct val="20000"/>
              </a:spcBef>
              <a:buChar char="»"/>
              <a:defRPr>
                <a:solidFill>
                  <a:schemeClr val="tx1"/>
                </a:solidFill>
                <a:latin typeface="Times New Roman" pitchFamily="18" charset="0"/>
              </a:defRPr>
            </a:lvl5pPr>
            <a:lvl6pPr marL="2514600" indent="-228600" fontAlgn="base">
              <a:spcBef>
                <a:spcPct val="20000"/>
              </a:spcBef>
              <a:spcAft>
                <a:spcPct val="0"/>
              </a:spcAft>
              <a:buChar char="»"/>
              <a:defRPr>
                <a:solidFill>
                  <a:schemeClr val="tx1"/>
                </a:solidFill>
                <a:latin typeface="Times New Roman" pitchFamily="18" charset="0"/>
              </a:defRPr>
            </a:lvl6pPr>
            <a:lvl7pPr marL="2971800" indent="-228600" fontAlgn="base">
              <a:spcBef>
                <a:spcPct val="20000"/>
              </a:spcBef>
              <a:spcAft>
                <a:spcPct val="0"/>
              </a:spcAft>
              <a:buChar char="»"/>
              <a:defRPr>
                <a:solidFill>
                  <a:schemeClr val="tx1"/>
                </a:solidFill>
                <a:latin typeface="Times New Roman" pitchFamily="18" charset="0"/>
              </a:defRPr>
            </a:lvl7pPr>
            <a:lvl8pPr marL="3429000" indent="-228600" fontAlgn="base">
              <a:spcBef>
                <a:spcPct val="20000"/>
              </a:spcBef>
              <a:spcAft>
                <a:spcPct val="0"/>
              </a:spcAft>
              <a:buChar char="»"/>
              <a:defRPr>
                <a:solidFill>
                  <a:schemeClr val="tx1"/>
                </a:solidFill>
                <a:latin typeface="Times New Roman" pitchFamily="18" charset="0"/>
              </a:defRPr>
            </a:lvl8pPr>
            <a:lvl9pPr marL="3886200" indent="-228600" fontAlgn="base">
              <a:spcBef>
                <a:spcPct val="20000"/>
              </a:spcBef>
              <a:spcAft>
                <a:spcPct val="0"/>
              </a:spcAft>
              <a:buChar char="»"/>
              <a:defRPr>
                <a:solidFill>
                  <a:schemeClr val="tx1"/>
                </a:solidFill>
                <a:latin typeface="Times New Roman" pitchFamily="18" charset="0"/>
              </a:defRPr>
            </a:lvl9pPr>
          </a:lstStyle>
          <a:p>
            <a:pPr algn="just">
              <a:buFontTx/>
              <a:buNone/>
            </a:pPr>
            <a:r>
              <a:rPr lang="en-US" altLang="en-US" sz="2000" b="1">
                <a:solidFill>
                  <a:srgbClr val="00004D"/>
                </a:solidFill>
              </a:rPr>
              <a:t>    </a:t>
            </a:r>
            <a:r>
              <a:rPr lang="en-US" altLang="en-US" sz="2000" b="1"/>
              <a:t>a) Ngày xưa, ở làng kia, có hai mẹ con cô bé sống trong một túp lều. Họ phải làm lụng vất vả quanh năm mới đủ ăn.</a:t>
            </a:r>
          </a:p>
          <a:p>
            <a:pPr algn="just">
              <a:buFontTx/>
              <a:buNone/>
            </a:pPr>
            <a:r>
              <a:rPr lang="en-US" altLang="en-US" sz="2000" b="1"/>
              <a:t>    b) Một hôm, người mẹ không may bị bệnh nặng. Cô bé ngày đêm chăm sóc mẹ, nhưng bệnh mẹ mỗi ngày một nặng thêm. Có người mách:</a:t>
            </a:r>
          </a:p>
          <a:p>
            <a:pPr algn="just">
              <a:buFontTx/>
              <a:buNone/>
            </a:pPr>
            <a:r>
              <a:rPr lang="en-US" altLang="en-US" sz="2000" b="1"/>
              <a:t>   </a:t>
            </a:r>
            <a:r>
              <a:rPr lang="en-US" altLang="en-US" sz="2000" b="1" smtClean="0"/>
              <a:t>- Ở </a:t>
            </a:r>
            <a:r>
              <a:rPr lang="en-US" altLang="en-US" sz="2000" b="1"/>
              <a:t>vùng bên có ông thầy thuốc giỏi chữa được bệnh này.</a:t>
            </a:r>
          </a:p>
          <a:p>
            <a:pPr algn="just">
              <a:buFontTx/>
              <a:buNone/>
            </a:pPr>
            <a:r>
              <a:rPr lang="en-US" altLang="en-US" sz="2000" b="1"/>
              <a:t>   Cô bé nhờ bà con hàng xóm trông nom mẹ, ngay hôm ấy lên đường.</a:t>
            </a:r>
          </a:p>
        </p:txBody>
      </p:sp>
      <p:sp>
        <p:nvSpPr>
          <p:cNvPr id="8" name="Text Placeholder 4"/>
          <p:cNvSpPr>
            <a:spLocks/>
          </p:cNvSpPr>
          <p:nvPr/>
        </p:nvSpPr>
        <p:spPr bwMode="auto">
          <a:xfrm>
            <a:off x="50074" y="4114800"/>
            <a:ext cx="6477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itchFamily="18" charset="0"/>
              </a:defRPr>
            </a:lvl1pPr>
            <a:lvl2pPr marL="742950" indent="-285750">
              <a:spcBef>
                <a:spcPct val="20000"/>
              </a:spcBef>
              <a:buChar char="–"/>
              <a:defRPr sz="2400">
                <a:solidFill>
                  <a:schemeClr val="tx1"/>
                </a:solidFill>
                <a:latin typeface="Times New Roman" pitchFamily="18" charset="0"/>
              </a:defRPr>
            </a:lvl2pPr>
            <a:lvl3pPr marL="1143000" indent="-228600">
              <a:spcBef>
                <a:spcPct val="20000"/>
              </a:spcBef>
              <a:buChar char="•"/>
              <a:defRPr sz="2000">
                <a:solidFill>
                  <a:schemeClr val="tx1"/>
                </a:solidFill>
                <a:latin typeface="Times New Roman" pitchFamily="18" charset="0"/>
              </a:defRPr>
            </a:lvl3pPr>
            <a:lvl4pPr marL="1600200" indent="-228600">
              <a:spcBef>
                <a:spcPct val="20000"/>
              </a:spcBef>
              <a:buChar char="–"/>
              <a:defRPr>
                <a:solidFill>
                  <a:schemeClr val="tx1"/>
                </a:solidFill>
                <a:latin typeface="Times New Roman" pitchFamily="18" charset="0"/>
              </a:defRPr>
            </a:lvl4pPr>
            <a:lvl5pPr marL="2057400" indent="-228600">
              <a:spcBef>
                <a:spcPct val="20000"/>
              </a:spcBef>
              <a:buChar char="»"/>
              <a:defRPr>
                <a:solidFill>
                  <a:schemeClr val="tx1"/>
                </a:solidFill>
                <a:latin typeface="Times New Roman" pitchFamily="18" charset="0"/>
              </a:defRPr>
            </a:lvl5pPr>
            <a:lvl6pPr marL="2514600" indent="-228600" fontAlgn="base">
              <a:spcBef>
                <a:spcPct val="20000"/>
              </a:spcBef>
              <a:spcAft>
                <a:spcPct val="0"/>
              </a:spcAft>
              <a:buChar char="»"/>
              <a:defRPr>
                <a:solidFill>
                  <a:schemeClr val="tx1"/>
                </a:solidFill>
                <a:latin typeface="Times New Roman" pitchFamily="18" charset="0"/>
              </a:defRPr>
            </a:lvl6pPr>
            <a:lvl7pPr marL="2971800" indent="-228600" fontAlgn="base">
              <a:spcBef>
                <a:spcPct val="20000"/>
              </a:spcBef>
              <a:spcAft>
                <a:spcPct val="0"/>
              </a:spcAft>
              <a:buChar char="»"/>
              <a:defRPr>
                <a:solidFill>
                  <a:schemeClr val="tx1"/>
                </a:solidFill>
                <a:latin typeface="Times New Roman" pitchFamily="18" charset="0"/>
              </a:defRPr>
            </a:lvl7pPr>
            <a:lvl8pPr marL="3429000" indent="-228600" fontAlgn="base">
              <a:spcBef>
                <a:spcPct val="20000"/>
              </a:spcBef>
              <a:spcAft>
                <a:spcPct val="0"/>
              </a:spcAft>
              <a:buChar char="»"/>
              <a:defRPr>
                <a:solidFill>
                  <a:schemeClr val="tx1"/>
                </a:solidFill>
                <a:latin typeface="Times New Roman" pitchFamily="18" charset="0"/>
              </a:defRPr>
            </a:lvl8pPr>
            <a:lvl9pPr marL="3886200" indent="-228600" fontAlgn="base">
              <a:spcBef>
                <a:spcPct val="20000"/>
              </a:spcBef>
              <a:spcAft>
                <a:spcPct val="0"/>
              </a:spcAft>
              <a:buChar char="»"/>
              <a:defRPr>
                <a:solidFill>
                  <a:schemeClr val="tx1"/>
                </a:solidFill>
                <a:latin typeface="Times New Roman" pitchFamily="18" charset="0"/>
              </a:defRPr>
            </a:lvl9pPr>
          </a:lstStyle>
          <a:p>
            <a:pPr algn="just">
              <a:buFontTx/>
              <a:buNone/>
            </a:pPr>
            <a:r>
              <a:rPr lang="en-US" altLang="en-US" sz="2000" b="1">
                <a:effectLst>
                  <a:outerShdw blurRad="38100" dist="38100" dir="2700000" algn="tl">
                    <a:srgbClr val="FFFFFF"/>
                  </a:outerShdw>
                </a:effectLst>
              </a:rPr>
              <a:t>   </a:t>
            </a:r>
            <a:r>
              <a:rPr lang="en-US" altLang="en-US" sz="2000" b="1"/>
              <a:t>c) Vừa đi, cô bé hiếu thảo vừa lo mấy đồng bạc không đủ trả tiền thuốc cho mẹ. Bỗng cô thấy bên đường có vật gì như chiếc tay nải ai bỏ quên.</a:t>
            </a:r>
          </a:p>
          <a:p>
            <a:pPr algn="just">
              <a:buFontTx/>
              <a:buNone/>
            </a:pPr>
            <a:r>
              <a:rPr lang="en-US" altLang="en-US" sz="2000" b="1"/>
              <a:t>………………</a:t>
            </a:r>
          </a:p>
          <a:p>
            <a:pPr algn="just">
              <a:buFontTx/>
              <a:buNone/>
            </a:pPr>
            <a:r>
              <a:rPr lang="en-US" altLang="en-US" sz="2000" b="1"/>
              <a:t>   Bà lão cười hiền hậu:</a:t>
            </a:r>
          </a:p>
          <a:p>
            <a:pPr algn="just">
              <a:buFontTx/>
              <a:buNone/>
            </a:pPr>
            <a:r>
              <a:rPr lang="en-US" altLang="en-US" sz="2000" b="1"/>
              <a:t>   - Khen cho con đã hiếu thảo lại thật thà. Ta chính là tiên thử lòng con đấy thôi.  Con thật đáng được giúp đỡ. Hãy đưa ta về nhà chữa bệnh cho mẹ con. </a:t>
            </a:r>
          </a:p>
        </p:txBody>
      </p:sp>
      <p:pic>
        <p:nvPicPr>
          <p:cNvPr id="11" name="Content Placeholder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798" y="1225731"/>
            <a:ext cx="2362201" cy="28956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798" y="4343400"/>
            <a:ext cx="2362202" cy="25146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0778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in)">
                                      <p:cBhvr>
                                        <p:cTn id="2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5125" name="Text Box 6"/>
          <p:cNvSpPr txBox="1">
            <a:spLocks noChangeArrowheads="1"/>
          </p:cNvSpPr>
          <p:nvPr/>
        </p:nvSpPr>
        <p:spPr bwMode="auto">
          <a:xfrm>
            <a:off x="901336" y="1044714"/>
            <a:ext cx="809026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4000" b="1" smtClean="0">
                <a:solidFill>
                  <a:srgbClr val="FE0000"/>
                </a:solidFill>
                <a:latin typeface="Times New Roman" pitchFamily="18" charset="0"/>
              </a:rPr>
              <a:t>Đoạn văn trong bài văn kể chuyện </a:t>
            </a:r>
            <a:endParaRPr lang="en-US" altLang="en-US" sz="4000" b="1" i="1">
              <a:solidFill>
                <a:srgbClr val="FE0000"/>
              </a:solidFill>
              <a:latin typeface="Times New Roman" pitchFamily="18" charset="0"/>
            </a:endParaRPr>
          </a:p>
        </p:txBody>
      </p:sp>
      <p:sp>
        <p:nvSpPr>
          <p:cNvPr id="9" name="TextBox 8"/>
          <p:cNvSpPr txBox="1"/>
          <p:nvPr/>
        </p:nvSpPr>
        <p:spPr>
          <a:xfrm>
            <a:off x="2695302" y="520281"/>
            <a:ext cx="3352800" cy="523220"/>
          </a:xfrm>
          <a:prstGeom prst="rect">
            <a:avLst/>
          </a:prstGeom>
          <a:noFill/>
        </p:spPr>
        <p:txBody>
          <a:bodyPr wrap="square" rtlCol="0">
            <a:spAutoFit/>
          </a:bodyPr>
          <a:lstStyle/>
          <a:p>
            <a:pPr algn="ctr"/>
            <a:r>
              <a:rPr lang="en-US" sz="2800" b="1" u="sng" smtClean="0">
                <a:solidFill>
                  <a:srgbClr val="0070C0"/>
                </a:solidFill>
                <a:latin typeface="Times New Roman" panose="02020603050405020304" pitchFamily="18" charset="0"/>
                <a:cs typeface="Times New Roman" panose="02020603050405020304" pitchFamily="18" charset="0"/>
              </a:rPr>
              <a:t>Tập làm văn</a:t>
            </a:r>
            <a:endParaRPr lang="en-US" sz="2800" b="1" u="sng">
              <a:solidFill>
                <a:srgbClr val="0070C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249679" y="1991380"/>
            <a:ext cx="2362200" cy="523220"/>
          </a:xfrm>
          <a:prstGeom prst="rect">
            <a:avLst/>
          </a:prstGeom>
          <a:noFill/>
        </p:spPr>
        <p:txBody>
          <a:bodyPr wrap="square" rtlCol="0">
            <a:spAutoFit/>
          </a:bodyPr>
          <a:lstStyle/>
          <a:p>
            <a:r>
              <a:rPr lang="en-US" sz="2800" b="1" smtClean="0">
                <a:solidFill>
                  <a:srgbClr val="002060"/>
                </a:solidFill>
                <a:latin typeface="Times New Roman" panose="02020603050405020304" pitchFamily="18" charset="0"/>
                <a:cs typeface="Times New Roman" panose="02020603050405020304" pitchFamily="18" charset="0"/>
              </a:rPr>
              <a:t>III. Luyện tập</a:t>
            </a:r>
            <a:endParaRPr lang="en-US" sz="2800" b="1">
              <a:solidFill>
                <a:srgbClr val="00206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76349" y="2494999"/>
            <a:ext cx="8715102" cy="461665"/>
          </a:xfrm>
          <a:prstGeom prst="rect">
            <a:avLst/>
          </a:prstGeom>
          <a:noFill/>
        </p:spPr>
        <p:txBody>
          <a:bodyPr wrap="square" rtlCol="0">
            <a:spAutoFit/>
          </a:bodyPr>
          <a:lstStyle/>
          <a:p>
            <a:r>
              <a:rPr lang="en-US" sz="2400" b="1" smtClean="0">
                <a:latin typeface="Times New Roman" panose="02020603050405020304" pitchFamily="18" charset="0"/>
                <a:cs typeface="Times New Roman" panose="02020603050405020304" pitchFamily="18" charset="0"/>
              </a:rPr>
              <a:t>Câu chuyện kể lại chuyện gì?</a:t>
            </a:r>
            <a:endParaRPr lang="en-US" sz="2400" b="1">
              <a:latin typeface="Times New Roman" panose="02020603050405020304" pitchFamily="18" charset="0"/>
              <a:cs typeface="Times New Roman" panose="02020603050405020304" pitchFamily="18" charset="0"/>
            </a:endParaRPr>
          </a:p>
        </p:txBody>
      </p:sp>
      <p:sp>
        <p:nvSpPr>
          <p:cNvPr id="7" name="TextBox 6"/>
          <p:cNvSpPr txBox="1"/>
          <p:nvPr/>
        </p:nvSpPr>
        <p:spPr>
          <a:xfrm>
            <a:off x="152400" y="2521803"/>
            <a:ext cx="8839200" cy="830997"/>
          </a:xfrm>
          <a:prstGeom prst="rect">
            <a:avLst/>
          </a:prstGeom>
          <a:noFill/>
        </p:spPr>
        <p:txBody>
          <a:bodyPr wrap="square" rtlCol="0">
            <a:spAutoFit/>
          </a:bodyPr>
          <a:lstStyle/>
          <a:p>
            <a:r>
              <a:rPr lang="en-US" sz="2400" b="1" smtClean="0">
                <a:solidFill>
                  <a:srgbClr val="EC049F"/>
                </a:solidFill>
                <a:latin typeface="Times New Roman" panose="02020603050405020304" pitchFamily="18" charset="0"/>
                <a:cs typeface="Times New Roman" panose="02020603050405020304" pitchFamily="18" charset="0"/>
              </a:rPr>
              <a:t>Câu chuyện kể về một cô bé vừa hiếu thảo, vừa trung thực, thật thà.</a:t>
            </a:r>
            <a:endParaRPr lang="en-US" sz="2400" b="1">
              <a:solidFill>
                <a:srgbClr val="EC049F"/>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14300" y="3403829"/>
            <a:ext cx="8839200" cy="461665"/>
          </a:xfrm>
          <a:prstGeom prst="rect">
            <a:avLst/>
          </a:prstGeom>
          <a:noFill/>
        </p:spPr>
        <p:txBody>
          <a:bodyPr wrap="square" rtlCol="0">
            <a:spAutoFit/>
          </a:bodyPr>
          <a:lstStyle/>
          <a:p>
            <a:r>
              <a:rPr lang="en-US" sz="2400" b="1" smtClean="0">
                <a:latin typeface="Times New Roman" panose="02020603050405020304" pitchFamily="18" charset="0"/>
                <a:cs typeface="Times New Roman" panose="02020603050405020304" pitchFamily="18" charset="0"/>
              </a:rPr>
              <a:t>Đoạn nào đã viết hoàn chỉnh? Đoạn nào còn thiếu?</a:t>
            </a:r>
            <a:endParaRPr lang="en-US" sz="2400" b="1">
              <a:latin typeface="Times New Roman" panose="02020603050405020304" pitchFamily="18" charset="0"/>
              <a:cs typeface="Times New Roman" panose="02020603050405020304" pitchFamily="18" charset="0"/>
            </a:endParaRPr>
          </a:p>
        </p:txBody>
      </p:sp>
      <p:sp>
        <p:nvSpPr>
          <p:cNvPr id="11" name="TextBox 10"/>
          <p:cNvSpPr txBox="1"/>
          <p:nvPr/>
        </p:nvSpPr>
        <p:spPr>
          <a:xfrm>
            <a:off x="176349" y="3426452"/>
            <a:ext cx="8839200" cy="461665"/>
          </a:xfrm>
          <a:prstGeom prst="rect">
            <a:avLst/>
          </a:prstGeom>
          <a:noFill/>
        </p:spPr>
        <p:txBody>
          <a:bodyPr wrap="square" rtlCol="0">
            <a:spAutoFit/>
          </a:bodyPr>
          <a:lstStyle/>
          <a:p>
            <a:r>
              <a:rPr lang="en-US" sz="2400" b="1" smtClean="0">
                <a:solidFill>
                  <a:srgbClr val="EC049F"/>
                </a:solidFill>
                <a:latin typeface="Times New Roman" panose="02020603050405020304" pitchFamily="18" charset="0"/>
                <a:cs typeface="Times New Roman" panose="02020603050405020304" pitchFamily="18" charset="0"/>
              </a:rPr>
              <a:t>Đoạn 1 và 2 hoàn chỉnh, đoạn 3 còn thiếu.</a:t>
            </a:r>
            <a:endParaRPr lang="en-US" sz="2400" b="1">
              <a:solidFill>
                <a:srgbClr val="EC049F"/>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33894" y="3994893"/>
            <a:ext cx="8839200" cy="461665"/>
          </a:xfrm>
          <a:prstGeom prst="rect">
            <a:avLst/>
          </a:prstGeom>
          <a:noFill/>
        </p:spPr>
        <p:txBody>
          <a:bodyPr wrap="square" rtlCol="0">
            <a:spAutoFit/>
          </a:bodyPr>
          <a:lstStyle/>
          <a:p>
            <a:r>
              <a:rPr lang="en-US" sz="2400" b="1" smtClean="0">
                <a:latin typeface="Times New Roman" panose="02020603050405020304" pitchFamily="18" charset="0"/>
                <a:cs typeface="Times New Roman" panose="02020603050405020304" pitchFamily="18" charset="0"/>
              </a:rPr>
              <a:t>Đoạn 1 kể sự việc gì?</a:t>
            </a:r>
            <a:endParaRPr lang="en-US" sz="2400" b="1">
              <a:latin typeface="Times New Roman" panose="02020603050405020304" pitchFamily="18" charset="0"/>
              <a:cs typeface="Times New Roman" panose="02020603050405020304" pitchFamily="18" charset="0"/>
            </a:endParaRPr>
          </a:p>
        </p:txBody>
      </p:sp>
      <p:sp>
        <p:nvSpPr>
          <p:cNvPr id="13" name="TextBox 12"/>
          <p:cNvSpPr txBox="1"/>
          <p:nvPr/>
        </p:nvSpPr>
        <p:spPr>
          <a:xfrm>
            <a:off x="176349" y="3888117"/>
            <a:ext cx="8839200" cy="830997"/>
          </a:xfrm>
          <a:prstGeom prst="rect">
            <a:avLst/>
          </a:prstGeom>
          <a:noFill/>
        </p:spPr>
        <p:txBody>
          <a:bodyPr wrap="square" rtlCol="0">
            <a:spAutoFit/>
          </a:bodyPr>
          <a:lstStyle/>
          <a:p>
            <a:r>
              <a:rPr lang="en-US" sz="2400" b="1" smtClean="0">
                <a:solidFill>
                  <a:srgbClr val="EC049F"/>
                </a:solidFill>
                <a:latin typeface="Times New Roman" panose="02020603050405020304" pitchFamily="18" charset="0"/>
                <a:cs typeface="Times New Roman" panose="02020603050405020304" pitchFamily="18" charset="0"/>
              </a:rPr>
              <a:t>Đoạn 1 kể về cuộc sống và hoàn cảnh của hai mẹ con : nhà nghèo phải làm lụng vất vả quanh năm.</a:t>
            </a:r>
            <a:endParaRPr lang="en-US" sz="2400" b="1">
              <a:solidFill>
                <a:srgbClr val="EC049F"/>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76200" y="4776964"/>
            <a:ext cx="8839200" cy="461665"/>
          </a:xfrm>
          <a:prstGeom prst="rect">
            <a:avLst/>
          </a:prstGeom>
          <a:noFill/>
        </p:spPr>
        <p:txBody>
          <a:bodyPr wrap="square" rtlCol="0">
            <a:spAutoFit/>
          </a:bodyPr>
          <a:lstStyle/>
          <a:p>
            <a:r>
              <a:rPr lang="en-US" sz="2400" b="1" smtClean="0">
                <a:latin typeface="Times New Roman" panose="02020603050405020304" pitchFamily="18" charset="0"/>
                <a:cs typeface="Times New Roman" panose="02020603050405020304" pitchFamily="18" charset="0"/>
              </a:rPr>
              <a:t>Đoạn 2 kể sự việc gì?</a:t>
            </a:r>
            <a:endParaRPr lang="en-US" sz="2400" b="1">
              <a:latin typeface="Times New Roman" panose="02020603050405020304" pitchFamily="18" charset="0"/>
              <a:cs typeface="Times New Roman" panose="02020603050405020304" pitchFamily="18" charset="0"/>
            </a:endParaRPr>
          </a:p>
        </p:txBody>
      </p:sp>
      <p:sp>
        <p:nvSpPr>
          <p:cNvPr id="15" name="TextBox 14"/>
          <p:cNvSpPr txBox="1"/>
          <p:nvPr/>
        </p:nvSpPr>
        <p:spPr>
          <a:xfrm>
            <a:off x="198120" y="4755559"/>
            <a:ext cx="8839200" cy="461665"/>
          </a:xfrm>
          <a:prstGeom prst="rect">
            <a:avLst/>
          </a:prstGeom>
          <a:noFill/>
        </p:spPr>
        <p:txBody>
          <a:bodyPr wrap="square" rtlCol="0">
            <a:spAutoFit/>
          </a:bodyPr>
          <a:lstStyle/>
          <a:p>
            <a:r>
              <a:rPr lang="en-US" sz="2400" b="1" smtClean="0">
                <a:solidFill>
                  <a:srgbClr val="EC049F"/>
                </a:solidFill>
                <a:latin typeface="Times New Roman" panose="02020603050405020304" pitchFamily="18" charset="0"/>
                <a:cs typeface="Times New Roman" panose="02020603050405020304" pitchFamily="18" charset="0"/>
              </a:rPr>
              <a:t>Đoạn 2 kể mẹ cô bé bị ốm nặng cô bé phải đi tìm thầy thuốc</a:t>
            </a:r>
            <a:endParaRPr lang="en-US" sz="2400" b="1">
              <a:solidFill>
                <a:srgbClr val="EC049F"/>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14300" y="5264754"/>
            <a:ext cx="8839200" cy="461665"/>
          </a:xfrm>
          <a:prstGeom prst="rect">
            <a:avLst/>
          </a:prstGeom>
          <a:noFill/>
        </p:spPr>
        <p:txBody>
          <a:bodyPr wrap="square" rtlCol="0">
            <a:spAutoFit/>
          </a:bodyPr>
          <a:lstStyle/>
          <a:p>
            <a:r>
              <a:rPr lang="en-US" sz="2400" b="1" smtClean="0">
                <a:latin typeface="Times New Roman" panose="02020603050405020304" pitchFamily="18" charset="0"/>
                <a:cs typeface="Times New Roman" panose="02020603050405020304" pitchFamily="18" charset="0"/>
              </a:rPr>
              <a:t>Đoạn 3 còn thiếu phần nào?</a:t>
            </a:r>
            <a:endParaRPr lang="en-US" sz="2400" b="1">
              <a:latin typeface="Times New Roman" panose="02020603050405020304" pitchFamily="18" charset="0"/>
              <a:cs typeface="Times New Roman" panose="02020603050405020304" pitchFamily="18" charset="0"/>
            </a:endParaRPr>
          </a:p>
        </p:txBody>
      </p:sp>
      <p:sp>
        <p:nvSpPr>
          <p:cNvPr id="17" name="TextBox 16"/>
          <p:cNvSpPr txBox="1"/>
          <p:nvPr/>
        </p:nvSpPr>
        <p:spPr>
          <a:xfrm>
            <a:off x="132805" y="5217224"/>
            <a:ext cx="8839200" cy="461665"/>
          </a:xfrm>
          <a:prstGeom prst="rect">
            <a:avLst/>
          </a:prstGeom>
          <a:noFill/>
        </p:spPr>
        <p:txBody>
          <a:bodyPr wrap="square" rtlCol="0">
            <a:spAutoFit/>
          </a:bodyPr>
          <a:lstStyle/>
          <a:p>
            <a:r>
              <a:rPr lang="en-US" sz="2400" b="1" smtClean="0">
                <a:solidFill>
                  <a:srgbClr val="EC049F"/>
                </a:solidFill>
                <a:latin typeface="Times New Roman" panose="02020603050405020304" pitchFamily="18" charset="0"/>
                <a:cs typeface="Times New Roman" panose="02020603050405020304" pitchFamily="18" charset="0"/>
              </a:rPr>
              <a:t>Đoạn 3 còn thiếu phần thân đoạn</a:t>
            </a:r>
            <a:endParaRPr lang="en-US" sz="2400" b="1">
              <a:solidFill>
                <a:srgbClr val="EC049F"/>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45719" y="5734760"/>
            <a:ext cx="8839200" cy="461665"/>
          </a:xfrm>
          <a:prstGeom prst="rect">
            <a:avLst/>
          </a:prstGeom>
          <a:noFill/>
        </p:spPr>
        <p:txBody>
          <a:bodyPr wrap="square" rtlCol="0">
            <a:spAutoFit/>
          </a:bodyPr>
          <a:lstStyle/>
          <a:p>
            <a:r>
              <a:rPr lang="en-US" sz="2400" b="1" smtClean="0">
                <a:latin typeface="Times New Roman" panose="02020603050405020304" pitchFamily="18" charset="0"/>
                <a:cs typeface="Times New Roman" panose="02020603050405020304" pitchFamily="18" charset="0"/>
              </a:rPr>
              <a:t>Phần thân đoạn em định kể sự việc  gì?</a:t>
            </a:r>
            <a:endParaRPr lang="en-US" sz="2400" b="1">
              <a:latin typeface="Times New Roman" panose="02020603050405020304" pitchFamily="18" charset="0"/>
              <a:cs typeface="Times New Roman" panose="02020603050405020304" pitchFamily="18" charset="0"/>
            </a:endParaRPr>
          </a:p>
        </p:txBody>
      </p:sp>
      <p:sp>
        <p:nvSpPr>
          <p:cNvPr id="20" name="TextBox 19"/>
          <p:cNvSpPr txBox="1"/>
          <p:nvPr/>
        </p:nvSpPr>
        <p:spPr>
          <a:xfrm>
            <a:off x="-28303" y="5734760"/>
            <a:ext cx="8839200" cy="461665"/>
          </a:xfrm>
          <a:prstGeom prst="rect">
            <a:avLst/>
          </a:prstGeom>
          <a:noFill/>
        </p:spPr>
        <p:txBody>
          <a:bodyPr wrap="square" rtlCol="0">
            <a:spAutoFit/>
          </a:bodyPr>
          <a:lstStyle/>
          <a:p>
            <a:r>
              <a:rPr lang="en-US" sz="2400" b="1" smtClean="0">
                <a:solidFill>
                  <a:srgbClr val="EC049F"/>
                </a:solidFill>
                <a:latin typeface="Times New Roman" panose="02020603050405020304" pitchFamily="18" charset="0"/>
                <a:cs typeface="Times New Roman" panose="02020603050405020304" pitchFamily="18" charset="0"/>
              </a:rPr>
              <a:t>Kể lại sự việc cô bé trả lại túi tiền cho người bị đánh rơi.</a:t>
            </a:r>
            <a:endParaRPr lang="en-US" sz="2400" b="1">
              <a:solidFill>
                <a:srgbClr val="EC049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107782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1" nodeType="clickEffect">
                                  <p:stCondLst>
                                    <p:cond delay="0"/>
                                  </p:stCondLst>
                                  <p:childTnLst>
                                    <p:anim calcmode="lin" valueType="num">
                                      <p:cBhvr additive="base">
                                        <p:cTn id="28" dur="500"/>
                                        <p:tgtEl>
                                          <p:spTgt spid="8"/>
                                        </p:tgtEl>
                                        <p:attrNameLst>
                                          <p:attrName>ppt_x</p:attrName>
                                        </p:attrNameLst>
                                      </p:cBhvr>
                                      <p:tavLst>
                                        <p:tav tm="0">
                                          <p:val>
                                            <p:strVal val="ppt_x"/>
                                          </p:val>
                                        </p:tav>
                                        <p:tav tm="100000">
                                          <p:val>
                                            <p:strVal val="ppt_x"/>
                                          </p:val>
                                        </p:tav>
                                      </p:tavLst>
                                    </p:anim>
                                    <p:anim calcmode="lin" valueType="num">
                                      <p:cBhvr additive="base">
                                        <p:cTn id="29" dur="500"/>
                                        <p:tgtEl>
                                          <p:spTgt spid="8"/>
                                        </p:tgtEl>
                                        <p:attrNameLst>
                                          <p:attrName>ppt_y</p:attrName>
                                        </p:attrNameLst>
                                      </p:cBhvr>
                                      <p:tavLst>
                                        <p:tav tm="0">
                                          <p:val>
                                            <p:strVal val="ppt_y"/>
                                          </p:val>
                                        </p:tav>
                                        <p:tav tm="100000">
                                          <p:val>
                                            <p:strVal val="1+ppt_h/2"/>
                                          </p:val>
                                        </p:tav>
                                      </p:tavLst>
                                    </p:anim>
                                    <p:set>
                                      <p:cBhvr>
                                        <p:cTn id="30" dur="1" fill="hold">
                                          <p:stCondLst>
                                            <p:cond delay="499"/>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ircle(in)">
                                      <p:cBhvr>
                                        <p:cTn id="35" dur="20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circle(in)">
                                      <p:cBhvr>
                                        <p:cTn id="40" dur="20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xit" presetSubtype="10" fill="hold" grpId="1" nodeType="clickEffect">
                                  <p:stCondLst>
                                    <p:cond delay="0"/>
                                  </p:stCondLst>
                                  <p:childTnLst>
                                    <p:animEffect transition="out" filter="randombar(horizontal)">
                                      <p:cBhvr>
                                        <p:cTn id="44" dur="500"/>
                                        <p:tgtEl>
                                          <p:spTgt spid="12"/>
                                        </p:tgtEl>
                                      </p:cBhvr>
                                    </p:animEffect>
                                    <p:set>
                                      <p:cBhvr>
                                        <p:cTn id="45" dur="1" fill="hold">
                                          <p:stCondLst>
                                            <p:cond delay="499"/>
                                          </p:stCondLst>
                                        </p:cTn>
                                        <p:tgtEl>
                                          <p:spTgt spid="12"/>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circle(in)">
                                      <p:cBhvr>
                                        <p:cTn id="50" dur="20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barn(inVertical)">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xit" presetSubtype="0" fill="hold" grpId="1" nodeType="clickEffect">
                                  <p:stCondLst>
                                    <p:cond delay="0"/>
                                  </p:stCondLst>
                                  <p:childTnLst>
                                    <p:anim calcmode="lin" valueType="num">
                                      <p:cBhvr>
                                        <p:cTn id="59" dur="1000"/>
                                        <p:tgtEl>
                                          <p:spTgt spid="14"/>
                                        </p:tgtEl>
                                        <p:attrNameLst>
                                          <p:attrName>ppt_w</p:attrName>
                                        </p:attrNameLst>
                                      </p:cBhvr>
                                      <p:tavLst>
                                        <p:tav tm="0">
                                          <p:val>
                                            <p:strVal val="ppt_w"/>
                                          </p:val>
                                        </p:tav>
                                        <p:tav tm="100000">
                                          <p:val>
                                            <p:fltVal val="0"/>
                                          </p:val>
                                        </p:tav>
                                      </p:tavLst>
                                    </p:anim>
                                    <p:anim calcmode="lin" valueType="num">
                                      <p:cBhvr>
                                        <p:cTn id="60" dur="1000"/>
                                        <p:tgtEl>
                                          <p:spTgt spid="14"/>
                                        </p:tgtEl>
                                        <p:attrNameLst>
                                          <p:attrName>ppt_h</p:attrName>
                                        </p:attrNameLst>
                                      </p:cBhvr>
                                      <p:tavLst>
                                        <p:tav tm="0">
                                          <p:val>
                                            <p:strVal val="ppt_h"/>
                                          </p:val>
                                        </p:tav>
                                        <p:tav tm="100000">
                                          <p:val>
                                            <p:fltVal val="0"/>
                                          </p:val>
                                        </p:tav>
                                      </p:tavLst>
                                    </p:anim>
                                    <p:anim calcmode="lin" valueType="num">
                                      <p:cBhvr>
                                        <p:cTn id="61" dur="1000"/>
                                        <p:tgtEl>
                                          <p:spTgt spid="14"/>
                                        </p:tgtEl>
                                        <p:attrNameLst>
                                          <p:attrName>style.rotation</p:attrName>
                                        </p:attrNameLst>
                                      </p:cBhvr>
                                      <p:tavLst>
                                        <p:tav tm="0">
                                          <p:val>
                                            <p:fltVal val="0"/>
                                          </p:val>
                                        </p:tav>
                                        <p:tav tm="100000">
                                          <p:val>
                                            <p:fltVal val="90"/>
                                          </p:val>
                                        </p:tav>
                                      </p:tavLst>
                                    </p:anim>
                                    <p:animEffect transition="out" filter="fade">
                                      <p:cBhvr>
                                        <p:cTn id="62" dur="1000"/>
                                        <p:tgtEl>
                                          <p:spTgt spid="14"/>
                                        </p:tgtEl>
                                      </p:cBhvr>
                                    </p:animEffect>
                                    <p:set>
                                      <p:cBhvr>
                                        <p:cTn id="63" dur="1" fill="hold">
                                          <p:stCondLst>
                                            <p:cond delay="999"/>
                                          </p:stCondLst>
                                        </p:cTn>
                                        <p:tgtEl>
                                          <p:spTgt spid="14"/>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circle(in)">
                                      <p:cBhvr>
                                        <p:cTn id="68" dur="20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wipe(down)">
                                      <p:cBhvr>
                                        <p:cTn id="73" dur="500"/>
                                        <p:tgtEl>
                                          <p:spTgt spid="16"/>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xit" presetSubtype="0" fill="hold" grpId="1" nodeType="clickEffect">
                                  <p:stCondLst>
                                    <p:cond delay="0"/>
                                  </p:stCondLst>
                                  <p:childTnLst>
                                    <p:anim calcmode="lin" valueType="num">
                                      <p:cBhvr>
                                        <p:cTn id="77" dur="1000"/>
                                        <p:tgtEl>
                                          <p:spTgt spid="16"/>
                                        </p:tgtEl>
                                        <p:attrNameLst>
                                          <p:attrName>ppt_w</p:attrName>
                                        </p:attrNameLst>
                                      </p:cBhvr>
                                      <p:tavLst>
                                        <p:tav tm="0">
                                          <p:val>
                                            <p:strVal val="ppt_w"/>
                                          </p:val>
                                        </p:tav>
                                        <p:tav tm="100000">
                                          <p:val>
                                            <p:fltVal val="0"/>
                                          </p:val>
                                        </p:tav>
                                      </p:tavLst>
                                    </p:anim>
                                    <p:anim calcmode="lin" valueType="num">
                                      <p:cBhvr>
                                        <p:cTn id="78" dur="1000"/>
                                        <p:tgtEl>
                                          <p:spTgt spid="16"/>
                                        </p:tgtEl>
                                        <p:attrNameLst>
                                          <p:attrName>ppt_h</p:attrName>
                                        </p:attrNameLst>
                                      </p:cBhvr>
                                      <p:tavLst>
                                        <p:tav tm="0">
                                          <p:val>
                                            <p:strVal val="ppt_h"/>
                                          </p:val>
                                        </p:tav>
                                        <p:tav tm="100000">
                                          <p:val>
                                            <p:fltVal val="0"/>
                                          </p:val>
                                        </p:tav>
                                      </p:tavLst>
                                    </p:anim>
                                    <p:anim calcmode="lin" valueType="num">
                                      <p:cBhvr>
                                        <p:cTn id="79" dur="1000"/>
                                        <p:tgtEl>
                                          <p:spTgt spid="16"/>
                                        </p:tgtEl>
                                        <p:attrNameLst>
                                          <p:attrName>style.rotation</p:attrName>
                                        </p:attrNameLst>
                                      </p:cBhvr>
                                      <p:tavLst>
                                        <p:tav tm="0">
                                          <p:val>
                                            <p:fltVal val="0"/>
                                          </p:val>
                                        </p:tav>
                                        <p:tav tm="100000">
                                          <p:val>
                                            <p:fltVal val="90"/>
                                          </p:val>
                                        </p:tav>
                                      </p:tavLst>
                                    </p:anim>
                                    <p:animEffect transition="out" filter="fade">
                                      <p:cBhvr>
                                        <p:cTn id="80" dur="1000"/>
                                        <p:tgtEl>
                                          <p:spTgt spid="16"/>
                                        </p:tgtEl>
                                      </p:cBhvr>
                                    </p:animEffect>
                                    <p:set>
                                      <p:cBhvr>
                                        <p:cTn id="81" dur="1" fill="hold">
                                          <p:stCondLst>
                                            <p:cond delay="999"/>
                                          </p:stCondLst>
                                        </p:cTn>
                                        <p:tgtEl>
                                          <p:spTgt spid="16"/>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6" presetClass="entr" presetSubtype="16" fill="hold" grpId="0" nodeType="click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circle(in)">
                                      <p:cBhvr>
                                        <p:cTn id="86" dur="2000"/>
                                        <p:tgtEl>
                                          <p:spTgt spid="17"/>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down)">
                                      <p:cBhvr>
                                        <p:cTn id="91" dur="500"/>
                                        <p:tgtEl>
                                          <p:spTgt spid="18"/>
                                        </p:tgtEl>
                                      </p:cBhvr>
                                    </p:animEffect>
                                  </p:childTnLst>
                                </p:cTn>
                              </p:par>
                            </p:childTnLst>
                          </p:cTn>
                        </p:par>
                      </p:childTnLst>
                    </p:cTn>
                  </p:par>
                  <p:par>
                    <p:cTn id="92" fill="hold">
                      <p:stCondLst>
                        <p:cond delay="indefinite"/>
                      </p:stCondLst>
                      <p:childTnLst>
                        <p:par>
                          <p:cTn id="93" fill="hold">
                            <p:stCondLst>
                              <p:cond delay="0"/>
                            </p:stCondLst>
                            <p:childTnLst>
                              <p:par>
                                <p:cTn id="94" presetID="31" presetClass="exit" presetSubtype="0" fill="hold" grpId="1" nodeType="clickEffect">
                                  <p:stCondLst>
                                    <p:cond delay="0"/>
                                  </p:stCondLst>
                                  <p:childTnLst>
                                    <p:anim calcmode="lin" valueType="num">
                                      <p:cBhvr>
                                        <p:cTn id="95" dur="1000"/>
                                        <p:tgtEl>
                                          <p:spTgt spid="18"/>
                                        </p:tgtEl>
                                        <p:attrNameLst>
                                          <p:attrName>ppt_w</p:attrName>
                                        </p:attrNameLst>
                                      </p:cBhvr>
                                      <p:tavLst>
                                        <p:tav tm="0">
                                          <p:val>
                                            <p:strVal val="ppt_w"/>
                                          </p:val>
                                        </p:tav>
                                        <p:tav tm="100000">
                                          <p:val>
                                            <p:fltVal val="0"/>
                                          </p:val>
                                        </p:tav>
                                      </p:tavLst>
                                    </p:anim>
                                    <p:anim calcmode="lin" valueType="num">
                                      <p:cBhvr>
                                        <p:cTn id="96" dur="1000"/>
                                        <p:tgtEl>
                                          <p:spTgt spid="18"/>
                                        </p:tgtEl>
                                        <p:attrNameLst>
                                          <p:attrName>ppt_h</p:attrName>
                                        </p:attrNameLst>
                                      </p:cBhvr>
                                      <p:tavLst>
                                        <p:tav tm="0">
                                          <p:val>
                                            <p:strVal val="ppt_h"/>
                                          </p:val>
                                        </p:tav>
                                        <p:tav tm="100000">
                                          <p:val>
                                            <p:fltVal val="0"/>
                                          </p:val>
                                        </p:tav>
                                      </p:tavLst>
                                    </p:anim>
                                    <p:anim calcmode="lin" valueType="num">
                                      <p:cBhvr>
                                        <p:cTn id="97" dur="1000"/>
                                        <p:tgtEl>
                                          <p:spTgt spid="18"/>
                                        </p:tgtEl>
                                        <p:attrNameLst>
                                          <p:attrName>style.rotation</p:attrName>
                                        </p:attrNameLst>
                                      </p:cBhvr>
                                      <p:tavLst>
                                        <p:tav tm="0">
                                          <p:val>
                                            <p:fltVal val="0"/>
                                          </p:val>
                                        </p:tav>
                                        <p:tav tm="100000">
                                          <p:val>
                                            <p:fltVal val="90"/>
                                          </p:val>
                                        </p:tav>
                                      </p:tavLst>
                                    </p:anim>
                                    <p:animEffect transition="out" filter="fade">
                                      <p:cBhvr>
                                        <p:cTn id="98" dur="1000"/>
                                        <p:tgtEl>
                                          <p:spTgt spid="18"/>
                                        </p:tgtEl>
                                      </p:cBhvr>
                                    </p:animEffect>
                                    <p:set>
                                      <p:cBhvr>
                                        <p:cTn id="99" dur="1" fill="hold">
                                          <p:stCondLst>
                                            <p:cond delay="999"/>
                                          </p:stCondLst>
                                        </p:cTn>
                                        <p:tgtEl>
                                          <p:spTgt spid="18"/>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down)">
                                      <p:cBhvr>
                                        <p:cTn id="10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8" grpId="0"/>
      <p:bldP spid="8" grpId="1"/>
      <p:bldP spid="11" grpId="0"/>
      <p:bldP spid="12" grpId="0"/>
      <p:bldP spid="12" grpId="1"/>
      <p:bldP spid="13" grpId="0"/>
      <p:bldP spid="14" grpId="0"/>
      <p:bldP spid="14" grpId="1"/>
      <p:bldP spid="15" grpId="0"/>
      <p:bldP spid="16" grpId="0"/>
      <p:bldP spid="16" grpId="1"/>
      <p:bldP spid="17" grpId="0"/>
      <p:bldP spid="18" grpId="0"/>
      <p:bldP spid="18" grpId="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9"/>
          <p:cNvSpPr>
            <a:spLocks noChangeArrowheads="1"/>
          </p:cNvSpPr>
          <p:nvPr/>
        </p:nvSpPr>
        <p:spPr bwMode="auto">
          <a:xfrm>
            <a:off x="1295400" y="76200"/>
            <a:ext cx="6477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b="1">
                <a:solidFill>
                  <a:srgbClr val="FF0000"/>
                </a:solidFill>
                <a:latin typeface="Times New Roman" pitchFamily="18" charset="0"/>
              </a:rPr>
              <a:t>Hãy viết tiếp vào phần còn thiếu.</a:t>
            </a:r>
          </a:p>
        </p:txBody>
      </p:sp>
      <p:sp>
        <p:nvSpPr>
          <p:cNvPr id="8" name="Text Placeholder 4"/>
          <p:cNvSpPr>
            <a:spLocks/>
          </p:cNvSpPr>
          <p:nvPr/>
        </p:nvSpPr>
        <p:spPr bwMode="auto">
          <a:xfrm>
            <a:off x="0" y="1469570"/>
            <a:ext cx="5943600" cy="523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itchFamily="18" charset="0"/>
              </a:defRPr>
            </a:lvl1pPr>
            <a:lvl2pPr marL="742950" indent="-285750">
              <a:spcBef>
                <a:spcPct val="20000"/>
              </a:spcBef>
              <a:buChar char="–"/>
              <a:defRPr sz="2400">
                <a:solidFill>
                  <a:schemeClr val="tx1"/>
                </a:solidFill>
                <a:latin typeface="Times New Roman" pitchFamily="18" charset="0"/>
              </a:defRPr>
            </a:lvl2pPr>
            <a:lvl3pPr marL="1143000" indent="-228600">
              <a:spcBef>
                <a:spcPct val="20000"/>
              </a:spcBef>
              <a:buChar char="•"/>
              <a:defRPr sz="2000">
                <a:solidFill>
                  <a:schemeClr val="tx1"/>
                </a:solidFill>
                <a:latin typeface="Times New Roman" pitchFamily="18" charset="0"/>
              </a:defRPr>
            </a:lvl3pPr>
            <a:lvl4pPr marL="1600200" indent="-228600">
              <a:spcBef>
                <a:spcPct val="20000"/>
              </a:spcBef>
              <a:buChar char="–"/>
              <a:defRPr>
                <a:solidFill>
                  <a:schemeClr val="tx1"/>
                </a:solidFill>
                <a:latin typeface="Times New Roman" pitchFamily="18" charset="0"/>
              </a:defRPr>
            </a:lvl4pPr>
            <a:lvl5pPr marL="2057400" indent="-228600">
              <a:spcBef>
                <a:spcPct val="20000"/>
              </a:spcBef>
              <a:buChar char="»"/>
              <a:defRPr>
                <a:solidFill>
                  <a:schemeClr val="tx1"/>
                </a:solidFill>
                <a:latin typeface="Times New Roman" pitchFamily="18" charset="0"/>
              </a:defRPr>
            </a:lvl5pPr>
            <a:lvl6pPr marL="2514600" indent="-228600" fontAlgn="base">
              <a:spcBef>
                <a:spcPct val="20000"/>
              </a:spcBef>
              <a:spcAft>
                <a:spcPct val="0"/>
              </a:spcAft>
              <a:buChar char="»"/>
              <a:defRPr>
                <a:solidFill>
                  <a:schemeClr val="tx1"/>
                </a:solidFill>
                <a:latin typeface="Times New Roman" pitchFamily="18" charset="0"/>
              </a:defRPr>
            </a:lvl6pPr>
            <a:lvl7pPr marL="2971800" indent="-228600" fontAlgn="base">
              <a:spcBef>
                <a:spcPct val="20000"/>
              </a:spcBef>
              <a:spcAft>
                <a:spcPct val="0"/>
              </a:spcAft>
              <a:buChar char="»"/>
              <a:defRPr>
                <a:solidFill>
                  <a:schemeClr val="tx1"/>
                </a:solidFill>
                <a:latin typeface="Times New Roman" pitchFamily="18" charset="0"/>
              </a:defRPr>
            </a:lvl7pPr>
            <a:lvl8pPr marL="3429000" indent="-228600" fontAlgn="base">
              <a:spcBef>
                <a:spcPct val="20000"/>
              </a:spcBef>
              <a:spcAft>
                <a:spcPct val="0"/>
              </a:spcAft>
              <a:buChar char="»"/>
              <a:defRPr>
                <a:solidFill>
                  <a:schemeClr val="tx1"/>
                </a:solidFill>
                <a:latin typeface="Times New Roman" pitchFamily="18" charset="0"/>
              </a:defRPr>
            </a:lvl8pPr>
            <a:lvl9pPr marL="3886200" indent="-228600" fontAlgn="base">
              <a:spcBef>
                <a:spcPct val="20000"/>
              </a:spcBef>
              <a:spcAft>
                <a:spcPct val="0"/>
              </a:spcAft>
              <a:buChar char="»"/>
              <a:defRPr>
                <a:solidFill>
                  <a:schemeClr val="tx1"/>
                </a:solidFill>
                <a:latin typeface="Times New Roman" pitchFamily="18" charset="0"/>
              </a:defRPr>
            </a:lvl9pPr>
          </a:lstStyle>
          <a:p>
            <a:pPr algn="just">
              <a:buFontTx/>
              <a:buNone/>
            </a:pPr>
            <a:r>
              <a:rPr lang="en-US" altLang="en-US" sz="2400" b="1">
                <a:effectLst>
                  <a:outerShdw blurRad="38100" dist="38100" dir="2700000" algn="tl">
                    <a:srgbClr val="FFFFFF"/>
                  </a:outerShdw>
                </a:effectLst>
              </a:rPr>
              <a:t>   </a:t>
            </a:r>
            <a:r>
              <a:rPr lang="en-US" altLang="en-US" sz="2400" b="1"/>
              <a:t>c) Vừa đi, cô bé hiếu thảo vừa lo mấy đồng bạc không đủ trả tiền thuốc cho mẹ. Bỗng cô thấy bên đường có vật gì như chiếc tay nải ai bỏ quên.</a:t>
            </a:r>
          </a:p>
          <a:p>
            <a:pPr algn="just">
              <a:buFontTx/>
              <a:buNone/>
            </a:pPr>
            <a:r>
              <a:rPr lang="en-US" altLang="en-US" sz="2400" b="1"/>
              <a:t>………………</a:t>
            </a:r>
          </a:p>
          <a:p>
            <a:pPr algn="just">
              <a:buFontTx/>
              <a:buNone/>
            </a:pPr>
            <a:r>
              <a:rPr lang="en-US" altLang="en-US" sz="2400" b="1"/>
              <a:t>   Bà lão cười hiền hậu:</a:t>
            </a:r>
          </a:p>
          <a:p>
            <a:pPr algn="just">
              <a:buFontTx/>
              <a:buNone/>
            </a:pPr>
            <a:r>
              <a:rPr lang="en-US" altLang="en-US" sz="2400" b="1"/>
              <a:t>   - Khen cho con đã hiếu thảo lại thật thà. Ta chính là tiên thử lòng con đấy thôi.  Con thật đáng được giúp đỡ. Hãy đưa ta về nhà chữa bệnh cho mẹ con. </a:t>
            </a: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655637"/>
            <a:ext cx="2590800" cy="58674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077829"/>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5125" name="Text Box 6"/>
          <p:cNvSpPr txBox="1">
            <a:spLocks noChangeArrowheads="1"/>
          </p:cNvSpPr>
          <p:nvPr/>
        </p:nvSpPr>
        <p:spPr bwMode="auto">
          <a:xfrm>
            <a:off x="901336" y="1044714"/>
            <a:ext cx="809026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4000" b="1" smtClean="0">
                <a:solidFill>
                  <a:srgbClr val="FE0000"/>
                </a:solidFill>
                <a:latin typeface="Times New Roman" pitchFamily="18" charset="0"/>
              </a:rPr>
              <a:t>Đoạn văn trong bài văn kể chuyện </a:t>
            </a:r>
            <a:endParaRPr lang="en-US" altLang="en-US" sz="4000" b="1" i="1">
              <a:solidFill>
                <a:srgbClr val="FE0000"/>
              </a:solidFill>
              <a:latin typeface="Times New Roman" pitchFamily="18" charset="0"/>
            </a:endParaRPr>
          </a:p>
        </p:txBody>
      </p:sp>
      <p:sp>
        <p:nvSpPr>
          <p:cNvPr id="9" name="TextBox 8"/>
          <p:cNvSpPr txBox="1"/>
          <p:nvPr/>
        </p:nvSpPr>
        <p:spPr>
          <a:xfrm>
            <a:off x="2695302" y="520281"/>
            <a:ext cx="3352800" cy="523220"/>
          </a:xfrm>
          <a:prstGeom prst="rect">
            <a:avLst/>
          </a:prstGeom>
          <a:noFill/>
        </p:spPr>
        <p:txBody>
          <a:bodyPr wrap="square" rtlCol="0">
            <a:spAutoFit/>
          </a:bodyPr>
          <a:lstStyle/>
          <a:p>
            <a:pPr algn="ctr"/>
            <a:r>
              <a:rPr lang="en-US" sz="2800" b="1" u="sng" smtClean="0">
                <a:solidFill>
                  <a:srgbClr val="0070C0"/>
                </a:solidFill>
                <a:latin typeface="Times New Roman" panose="02020603050405020304" pitchFamily="18" charset="0"/>
                <a:cs typeface="Times New Roman" panose="02020603050405020304" pitchFamily="18" charset="0"/>
              </a:rPr>
              <a:t>Tập làm văn</a:t>
            </a:r>
            <a:endParaRPr lang="en-US" sz="2800" b="1" u="sng">
              <a:solidFill>
                <a:srgbClr val="0070C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81000" y="2209800"/>
            <a:ext cx="4034246" cy="646331"/>
          </a:xfrm>
          <a:prstGeom prst="rect">
            <a:avLst/>
          </a:prstGeom>
          <a:noFill/>
        </p:spPr>
        <p:txBody>
          <a:bodyPr wrap="square" rtlCol="0">
            <a:spAutoFit/>
          </a:bodyPr>
          <a:lstStyle/>
          <a:p>
            <a:r>
              <a:rPr lang="en-US" sz="3600" b="1" smtClean="0">
                <a:solidFill>
                  <a:srgbClr val="002060"/>
                </a:solidFill>
                <a:latin typeface="Times New Roman" panose="02020603050405020304" pitchFamily="18" charset="0"/>
                <a:cs typeface="Times New Roman" panose="02020603050405020304" pitchFamily="18" charset="0"/>
              </a:rPr>
              <a:t>Gợi ý nhận xét.</a:t>
            </a:r>
            <a:endParaRPr lang="en-US" sz="3600" b="1">
              <a:solidFill>
                <a:srgbClr val="00206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228600" y="2971800"/>
            <a:ext cx="8763000" cy="2554545"/>
          </a:xfrm>
          <a:prstGeom prst="rect">
            <a:avLst/>
          </a:prstGeom>
          <a:noFill/>
        </p:spPr>
        <p:txBody>
          <a:bodyPr wrap="square" rtlCol="0">
            <a:spAutoFit/>
          </a:bodyPr>
          <a:lstStyle/>
          <a:p>
            <a:pPr marL="342900" indent="-342900">
              <a:buFontTx/>
              <a:buChar char="-"/>
            </a:pPr>
            <a:r>
              <a:rPr lang="en-US" sz="3200" b="1" smtClean="0">
                <a:solidFill>
                  <a:srgbClr val="0070C0"/>
                </a:solidFill>
                <a:latin typeface="Times New Roman" panose="02020603050405020304" pitchFamily="18" charset="0"/>
                <a:cs typeface="Times New Roman" panose="02020603050405020304" pitchFamily="18" charset="0"/>
              </a:rPr>
              <a:t>Đoạn văn có thể hiện đúng sự việc cô bé trả lại túi tiền cho người bị đánh rơi chưa?</a:t>
            </a:r>
          </a:p>
          <a:p>
            <a:pPr marL="342900" indent="-342900">
              <a:buFontTx/>
              <a:buChar char="-"/>
            </a:pPr>
            <a:r>
              <a:rPr lang="en-US" sz="3200" b="1" smtClean="0">
                <a:solidFill>
                  <a:srgbClr val="0070C0"/>
                </a:solidFill>
                <a:latin typeface="Times New Roman" panose="02020603050405020304" pitchFamily="18" charset="0"/>
                <a:cs typeface="Times New Roman" panose="02020603050405020304" pitchFamily="18" charset="0"/>
              </a:rPr>
              <a:t>Từ dùng có chính xác chưa?</a:t>
            </a:r>
          </a:p>
          <a:p>
            <a:pPr marL="342900" indent="-342900">
              <a:buFontTx/>
              <a:buChar char="-"/>
            </a:pPr>
            <a:r>
              <a:rPr lang="en-US" sz="3200" b="1" smtClean="0">
                <a:solidFill>
                  <a:srgbClr val="0070C0"/>
                </a:solidFill>
                <a:latin typeface="Times New Roman" panose="02020603050405020304" pitchFamily="18" charset="0"/>
                <a:cs typeface="Times New Roman" panose="02020603050405020304" pitchFamily="18" charset="0"/>
              </a:rPr>
              <a:t>Câu văn có đầy đủ ý không?</a:t>
            </a:r>
          </a:p>
          <a:p>
            <a:pPr marL="342900" indent="-342900">
              <a:buFontTx/>
              <a:buChar char="-"/>
            </a:pPr>
            <a:r>
              <a:rPr lang="en-US" sz="3200" b="1" smtClean="0">
                <a:solidFill>
                  <a:srgbClr val="0070C0"/>
                </a:solidFill>
                <a:latin typeface="Times New Roman" panose="02020603050405020304" pitchFamily="18" charset="0"/>
                <a:cs typeface="Times New Roman" panose="02020603050405020304" pitchFamily="18" charset="0"/>
              </a:rPr>
              <a:t>Diễn đạt có mạch lạc không?</a:t>
            </a:r>
          </a:p>
        </p:txBody>
      </p:sp>
    </p:spTree>
    <p:extLst>
      <p:ext uri="{BB962C8B-B14F-4D97-AF65-F5344CB8AC3E}">
        <p14:creationId xmlns:p14="http://schemas.microsoft.com/office/powerpoint/2010/main" val="94985701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6" name="Rectangle 3"/>
          <p:cNvSpPr txBox="1">
            <a:spLocks noChangeArrowheads="1"/>
          </p:cNvSpPr>
          <p:nvPr/>
        </p:nvSpPr>
        <p:spPr>
          <a:xfrm>
            <a:off x="228600" y="914400"/>
            <a:ext cx="8305800" cy="541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Tx/>
              <a:buNone/>
            </a:pPr>
            <a:r>
              <a:rPr lang="en-US" altLang="en-US" sz="2000" b="1" smtClean="0">
                <a:solidFill>
                  <a:srgbClr val="00004D"/>
                </a:solidFill>
              </a:rPr>
              <a:t>c) 		</a:t>
            </a:r>
            <a:r>
              <a:rPr lang="en-US" altLang="en-US" sz="2000" b="1" smtClean="0">
                <a:latin typeface="Times New Roman" pitchFamily="18" charset="0"/>
              </a:rPr>
              <a:t>Vừa đi, cô bé hiếu thảo vừa lo mấy đồng bạc không đủ trả tiền thuốc cho mẹ. Bỗng cô thấy bên đường có vật gì như chiếc tai nải ai bỏ quên.</a:t>
            </a:r>
          </a:p>
          <a:p>
            <a:pPr>
              <a:buFontTx/>
              <a:buNone/>
            </a:pPr>
            <a:r>
              <a:rPr lang="en-US" altLang="en-US" sz="2000" b="1" smtClean="0">
                <a:latin typeface="Times New Roman" pitchFamily="18" charset="0"/>
              </a:rPr>
              <a:t>		</a:t>
            </a:r>
            <a:r>
              <a:rPr lang="en-US" altLang="en-US" sz="2000" b="1" smtClean="0">
                <a:solidFill>
                  <a:srgbClr val="FF0000"/>
                </a:solidFill>
                <a:latin typeface="Times New Roman" pitchFamily="18" charset="0"/>
              </a:rPr>
              <a:t>Cô bé nhặt tay nải lên. Miệng túi không hiểu sao lại mở. Cô bé thoáng thấy bên trong những thỏi vàng lấp lánh. Ngửng lên, cô chợt thấy phía xa có bóng một bà cụ lưng còng đang đi chầm chậm.Cô bé đoán chắc đây là tay nải của bà cụ. Tội nghiệp, bà cụ mất chiếc tay nải này chắc buồn và tiếc lắm. Nghĩ vậy, cô bèn rảo bước đuổi theo bà cụ, vừa đi vừa gọi: </a:t>
            </a:r>
          </a:p>
          <a:p>
            <a:pPr>
              <a:buFontTx/>
              <a:buNone/>
            </a:pPr>
            <a:r>
              <a:rPr lang="en-US" altLang="en-US" sz="2000" b="1" smtClean="0">
                <a:solidFill>
                  <a:srgbClr val="FF0000"/>
                </a:solidFill>
                <a:latin typeface="Times New Roman" pitchFamily="18" charset="0"/>
              </a:rPr>
              <a:t>		- Cụ ơi , cụ dừng lại đã . Cụ đánh rơi tay nải này. </a:t>
            </a:r>
          </a:p>
          <a:p>
            <a:pPr>
              <a:buFontTx/>
              <a:buNone/>
            </a:pPr>
            <a:r>
              <a:rPr lang="en-US" altLang="en-US" sz="2000" b="1" smtClean="0">
                <a:solidFill>
                  <a:srgbClr val="FF0000"/>
                </a:solidFill>
                <a:latin typeface="Times New Roman" pitchFamily="18" charset="0"/>
              </a:rPr>
              <a:t>		Bà cụ có lẽ nặng tai nên mãi mới nghe thấy và dừng lại. Cô bé tới nơi, hổn hển nói: “Có phải cụ quên cái tay nải ở đằng kia không ạ?” </a:t>
            </a:r>
          </a:p>
          <a:p>
            <a:pPr>
              <a:buFontTx/>
              <a:buNone/>
            </a:pPr>
            <a:r>
              <a:rPr lang="en-US" altLang="en-US" sz="2000" b="1" smtClean="0">
                <a:solidFill>
                  <a:srgbClr val="00004D"/>
                </a:solidFill>
                <a:latin typeface="Times New Roman" pitchFamily="18" charset="0"/>
              </a:rPr>
              <a:t>		</a:t>
            </a:r>
            <a:r>
              <a:rPr lang="en-US" altLang="en-US" sz="2000" b="1" smtClean="0">
                <a:latin typeface="Times New Roman" pitchFamily="18" charset="0"/>
              </a:rPr>
              <a:t>Bà lão cười hiền hậu:</a:t>
            </a:r>
          </a:p>
          <a:p>
            <a:pPr algn="just">
              <a:buFontTx/>
              <a:buNone/>
            </a:pPr>
            <a:r>
              <a:rPr lang="en-US" altLang="en-US" sz="2000" b="1" smtClean="0">
                <a:latin typeface="Times New Roman" pitchFamily="18" charset="0"/>
              </a:rPr>
              <a:t>  		 - Khen cho con đã hiếu thảo lại thật thà. Ta chính là tiên</a:t>
            </a:r>
            <a:r>
              <a:rPr lang="en-US" altLang="en-US" sz="2400" b="1" smtClean="0">
                <a:latin typeface="Times New Roman" pitchFamily="18" charset="0"/>
              </a:rPr>
              <a:t> </a:t>
            </a:r>
            <a:r>
              <a:rPr lang="en-US" altLang="en-US" sz="2000" b="1" smtClean="0">
                <a:latin typeface="Times New Roman" pitchFamily="18" charset="0"/>
              </a:rPr>
              <a:t>thử lòng con đấy thôi.  Con thật đáng được giúp đỡ. Hãy đưa ta về nhà chữa bệnh cho mẹ con. </a:t>
            </a:r>
          </a:p>
          <a:p>
            <a:pPr algn="just">
              <a:buFontTx/>
              <a:buNone/>
            </a:pPr>
            <a:endParaRPr lang="en-US" altLang="en-US" sz="2000" b="1"/>
          </a:p>
        </p:txBody>
      </p:sp>
      <p:sp>
        <p:nvSpPr>
          <p:cNvPr id="7" name="Text Box 4"/>
          <p:cNvSpPr txBox="1">
            <a:spLocks noChangeArrowheads="1"/>
          </p:cNvSpPr>
          <p:nvPr/>
        </p:nvSpPr>
        <p:spPr bwMode="auto">
          <a:xfrm>
            <a:off x="228600" y="228600"/>
            <a:ext cx="853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FF0000"/>
                </a:solidFill>
                <a:latin typeface="Times New Roman" pitchFamily="18" charset="0"/>
              </a:rPr>
              <a:t>Đoạn văn đã hoàn chỉnh</a:t>
            </a:r>
          </a:p>
        </p:txBody>
      </p:sp>
    </p:spTree>
    <p:extLst>
      <p:ext uri="{BB962C8B-B14F-4D97-AF65-F5344CB8AC3E}">
        <p14:creationId xmlns:p14="http://schemas.microsoft.com/office/powerpoint/2010/main" val="307107782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strips(downLeft)">
                                      <p:cBhvr>
                                        <p:cTn id="10" dur="500"/>
                                        <p:tgtEl>
                                          <p:spTgt spid="6">
                                            <p:txEl>
                                              <p:pRg st="1" end="1"/>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strips(downLeft)">
                                      <p:cBhvr>
                                        <p:cTn id="13" dur="500"/>
                                        <p:tgtEl>
                                          <p:spTgt spid="6">
                                            <p:txEl>
                                              <p:pRg st="2" end="2"/>
                                            </p:txEl>
                                          </p:spTgt>
                                        </p:tgtEl>
                                      </p:cBhvr>
                                    </p:animEffect>
                                  </p:childTnLst>
                                </p:cTn>
                              </p:par>
                              <p:par>
                                <p:cTn id="14" presetID="18" presetClass="entr" presetSubtype="12"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strips(downLeft)">
                                      <p:cBhvr>
                                        <p:cTn id="16" dur="500"/>
                                        <p:tgtEl>
                                          <p:spTgt spid="6">
                                            <p:txEl>
                                              <p:pRg st="3" end="3"/>
                                            </p:txEl>
                                          </p:spTgt>
                                        </p:tgtEl>
                                      </p:cBhvr>
                                    </p:animEffect>
                                  </p:childTnLst>
                                </p:cTn>
                              </p:par>
                              <p:par>
                                <p:cTn id="17" presetID="18" presetClass="entr" presetSubtype="12"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strips(downLeft)">
                                      <p:cBhvr>
                                        <p:cTn id="19" dur="500"/>
                                        <p:tgtEl>
                                          <p:spTgt spid="6">
                                            <p:txEl>
                                              <p:pRg st="4" end="4"/>
                                            </p:txEl>
                                          </p:spTgt>
                                        </p:tgtEl>
                                      </p:cBhvr>
                                    </p:animEffect>
                                  </p:childTnLst>
                                </p:cTn>
                              </p:par>
                              <p:par>
                                <p:cTn id="20" presetID="18" presetClass="entr" presetSubtype="12"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strips(downLeft)">
                                      <p:cBhvr>
                                        <p:cTn id="2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flower-rose-013_0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734881">
            <a:off x="3124200" y="4343400"/>
            <a:ext cx="1676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WordArt 5"/>
          <p:cNvSpPr>
            <a:spLocks noChangeArrowheads="1" noChangeShapeType="1" noTextEdit="1"/>
          </p:cNvSpPr>
          <p:nvPr/>
        </p:nvSpPr>
        <p:spPr bwMode="auto">
          <a:xfrm rot="20509583">
            <a:off x="1075892" y="2007145"/>
            <a:ext cx="7162800" cy="1047750"/>
          </a:xfrm>
          <a:prstGeom prst="rect">
            <a:avLst/>
          </a:prstGeom>
        </p:spPr>
        <p:txBody>
          <a:bodyPr wrap="none" fromWordArt="1">
            <a:prstTxWarp prst="textPlain">
              <a:avLst>
                <a:gd name="adj" fmla="val 50000"/>
              </a:avLst>
            </a:prstTxWarp>
          </a:bodyPr>
          <a:lstStyle/>
          <a:p>
            <a:r>
              <a:rPr lang="en-US" kern="10" dirty="0">
                <a:ln w="15875">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Calibri" panose="020F0502020204030204" pitchFamily="34" charset="0"/>
              </a:rPr>
              <a:t>CHÀO </a:t>
            </a:r>
            <a:r>
              <a:rPr lang="en-US" kern="10" dirty="0" smtClean="0">
                <a:ln w="15875">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Calibri" panose="020F0502020204030204" pitchFamily="34" charset="0"/>
              </a:rPr>
              <a:t>CÁC CON !!!</a:t>
            </a:r>
            <a:endParaRPr lang="en-US" kern="10" dirty="0">
              <a:ln w="15875">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Calibri" panose="020F0502020204030204" pitchFamily="34" charset="0"/>
            </a:endParaRPr>
          </a:p>
        </p:txBody>
      </p:sp>
      <p:pic>
        <p:nvPicPr>
          <p:cNvPr id="495621" name="dong mau lac hong ppt.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8915400" y="6553200"/>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 Box 6"/>
          <p:cNvSpPr txBox="1">
            <a:spLocks noChangeArrowheads="1"/>
          </p:cNvSpPr>
          <p:nvPr/>
        </p:nvSpPr>
        <p:spPr bwMode="auto">
          <a:xfrm>
            <a:off x="6705600" y="6400800"/>
            <a:ext cx="22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a:solidFill>
                  <a:srgbClr val="000000"/>
                </a:solidFill>
              </a:rPr>
              <a:t>.</a:t>
            </a:r>
          </a:p>
        </p:txBody>
      </p:sp>
      <p:pic>
        <p:nvPicPr>
          <p:cNvPr id="27655" name="Picture 4" descr="659204qfhni5vgxw"/>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7092950" y="-768350"/>
            <a:ext cx="4445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4" descr="659204qfhni5vgxw"/>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4650" y="538163"/>
            <a:ext cx="539750" cy="250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4" descr="659204qfhni5vgxw"/>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flipV="1">
            <a:off x="1600200" y="-685800"/>
            <a:ext cx="381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4" descr="659204qfhni5vgxw"/>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8229600" y="533400"/>
            <a:ext cx="533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Picture 4" descr="659204qfhni5vgxw"/>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1403350" y="5002213"/>
            <a:ext cx="550863" cy="243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Picture 4" descr="659204qfhni5vgxw"/>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V="1">
            <a:off x="328613" y="3810000"/>
            <a:ext cx="509587"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1" name="Picture 4" descr="659204qfhni5vgxw"/>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6246599" flipV="1">
            <a:off x="7312819" y="5179219"/>
            <a:ext cx="534987"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2" name="Picture 4" descr="659204qfhni5vgxw"/>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flipV="1">
            <a:off x="8148638" y="3657600"/>
            <a:ext cx="614362"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3" name="Picture 2" descr="flower-rose-013_0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4038600"/>
            <a:ext cx="1676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4" name="Picture 2" descr="flower-rose-013_0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719955">
            <a:off x="5105400" y="4373563"/>
            <a:ext cx="15240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5" name="Picture 17" descr="Obst10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44196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6" name="Picture 18" descr="N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800000" flipV="1">
            <a:off x="0" y="669290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7" name="Picture 19" descr="N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200000" flipV="1">
            <a:off x="5638800" y="3352800"/>
            <a:ext cx="6858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8" name="Picture 20" descr="N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800000" flipV="1">
            <a:off x="0" y="0"/>
            <a:ext cx="9144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9" name="Picture 21" descr="N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200000" flipV="1">
            <a:off x="-3352800" y="3352800"/>
            <a:ext cx="6858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5639" name="dmlh 00_01_02-.mp3">
            <a:hlinkClick r:id="" action="ppaction://media"/>
          </p:cNvPr>
          <p:cNvPicPr>
            <a:picLocks noRot="1" noChangeAspect="1" noChangeArrowheads="1"/>
          </p:cNvPicPr>
          <p:nvPr>
            <a:audioFile r:link="rId2"/>
          </p:nvPr>
        </p:nvPicPr>
        <p:blipFill>
          <a:blip r:embed="rId5">
            <a:extLst>
              <a:ext uri="{28A0092B-C50C-407E-A947-70E740481C1C}">
                <a14:useLocalDpi xmlns:a14="http://schemas.microsoft.com/office/drawing/2010/main" val="0"/>
              </a:ext>
            </a:extLst>
          </a:blip>
          <a:srcRect/>
          <a:stretch>
            <a:fillRect/>
          </a:stretch>
        </p:blipFill>
        <p:spPr bwMode="auto">
          <a:xfrm>
            <a:off x="215900" y="6096000"/>
            <a:ext cx="508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82882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31240" fill="hold"/>
                                        <p:tgtEl>
                                          <p:spTgt spid="49563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95621"/>
                </p:tgtEl>
              </p:cMediaNode>
            </p:audio>
            <p:audio>
              <p:cMediaNode>
                <p:cTn id="8" fill="hold" display="0">
                  <p:stCondLst>
                    <p:cond delay="indefinite"/>
                  </p:stCondLst>
                  <p:endCondLst>
                    <p:cond evt="onNext" delay="0">
                      <p:tgtEl>
                        <p:sldTgt/>
                      </p:tgtEl>
                    </p:cond>
                    <p:cond evt="onPrev" delay="0">
                      <p:tgtEl>
                        <p:sldTgt/>
                      </p:tgtEl>
                    </p:cond>
                    <p:cond evt="onStopAudio" delay="0">
                      <p:tgtEl>
                        <p:sldTgt/>
                      </p:tgtEl>
                    </p:cond>
                  </p:endCondLst>
                </p:cTn>
                <p:tgtEl>
                  <p:spTgt spid="49563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133600" y="685800"/>
            <a:ext cx="4619898" cy="523220"/>
          </a:xfrm>
          <a:prstGeom prst="rect">
            <a:avLst/>
          </a:prstGeom>
          <a:noFill/>
        </p:spPr>
        <p:txBody>
          <a:bodyPr wrap="square" rtlCol="0">
            <a:spAutoFit/>
          </a:bodyPr>
          <a:lstStyle/>
          <a:p>
            <a:pPr algn="ctr"/>
            <a:r>
              <a:rPr lang="en-US" sz="2800" b="1" u="sng"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Phân môn: Tập làm văn</a:t>
            </a:r>
            <a:endParaRPr lang="en-US" sz="2800" b="1" u="sng">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 Box 6"/>
          <p:cNvSpPr txBox="1">
            <a:spLocks noChangeArrowheads="1"/>
          </p:cNvSpPr>
          <p:nvPr/>
        </p:nvSpPr>
        <p:spPr bwMode="auto">
          <a:xfrm>
            <a:off x="274320" y="1328729"/>
            <a:ext cx="80772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3600" b="1" smtClean="0">
                <a:solidFill>
                  <a:srgbClr val="FE0000"/>
                </a:solidFill>
                <a:latin typeface="Times New Roman" pitchFamily="18" charset="0"/>
              </a:rPr>
              <a:t>Tuần </a:t>
            </a:r>
            <a:r>
              <a:rPr lang="en-US" altLang="en-US" sz="3600" b="1">
                <a:solidFill>
                  <a:srgbClr val="FE0000"/>
                </a:solidFill>
                <a:latin typeface="Times New Roman" pitchFamily="18" charset="0"/>
              </a:rPr>
              <a:t>5</a:t>
            </a:r>
            <a:r>
              <a:rPr lang="en-US" altLang="en-US" sz="3600" b="1" smtClean="0">
                <a:solidFill>
                  <a:srgbClr val="FE0000"/>
                </a:solidFill>
                <a:latin typeface="Times New Roman" pitchFamily="18" charset="0"/>
              </a:rPr>
              <a:t> </a:t>
            </a:r>
          </a:p>
          <a:p>
            <a:pPr algn="ctr" eaLnBrk="1" hangingPunct="1">
              <a:spcBef>
                <a:spcPct val="50000"/>
              </a:spcBef>
              <a:buFontTx/>
              <a:buNone/>
            </a:pPr>
            <a:r>
              <a:rPr lang="en-US" altLang="en-US" sz="3600" b="1" smtClean="0">
                <a:solidFill>
                  <a:srgbClr val="FE0000"/>
                </a:solidFill>
                <a:latin typeface="Times New Roman" pitchFamily="18" charset="0"/>
              </a:rPr>
              <a:t>Chủ điểm: Măng mọc thẳng</a:t>
            </a:r>
          </a:p>
          <a:p>
            <a:pPr algn="ctr" eaLnBrk="1" hangingPunct="1">
              <a:spcBef>
                <a:spcPct val="50000"/>
              </a:spcBef>
              <a:buFontTx/>
              <a:buNone/>
            </a:pPr>
            <a:r>
              <a:rPr lang="en-US" altLang="en-US" sz="3600" b="1" smtClean="0">
                <a:solidFill>
                  <a:srgbClr val="FE0000"/>
                </a:solidFill>
                <a:latin typeface="Times New Roman" pitchFamily="18" charset="0"/>
              </a:rPr>
              <a:t>Bài : Đoạn văn trong bài văn kể chuyện </a:t>
            </a:r>
            <a:endParaRPr lang="en-US" altLang="en-US" sz="3600" b="1" i="1">
              <a:solidFill>
                <a:srgbClr val="FE0000"/>
              </a:solidFill>
              <a:latin typeface="Times New Roman" pitchFamily="18" charset="0"/>
            </a:endParaRPr>
          </a:p>
        </p:txBody>
      </p:sp>
      <p:sp>
        <p:nvSpPr>
          <p:cNvPr id="2" name="Rounded Rectangle 1"/>
          <p:cNvSpPr/>
          <p:nvPr/>
        </p:nvSpPr>
        <p:spPr>
          <a:xfrm>
            <a:off x="7284720" y="0"/>
            <a:ext cx="1859280" cy="7620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mtClean="0">
                <a:latin typeface="Times New Roman" panose="02020603050405020304" pitchFamily="18" charset="0"/>
                <a:cs typeface="Times New Roman" panose="02020603050405020304" pitchFamily="18" charset="0"/>
              </a:rPr>
              <a:t>Tiếng việt 4 tập 1 trang 53</a:t>
            </a: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2771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5125" name="Text Box 6"/>
          <p:cNvSpPr txBox="1">
            <a:spLocks noChangeArrowheads="1"/>
          </p:cNvSpPr>
          <p:nvPr/>
        </p:nvSpPr>
        <p:spPr bwMode="auto">
          <a:xfrm>
            <a:off x="2973976" y="1043501"/>
            <a:ext cx="289342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000" b="1" smtClean="0">
                <a:ln w="11430"/>
                <a:solidFill>
                  <a:srgbClr val="FF0000"/>
                </a:solidFill>
                <a:effectLst>
                  <a:outerShdw blurRad="80000" dist="40000" dir="5040000" algn="tl">
                    <a:srgbClr val="000000">
                      <a:alpha val="30000"/>
                    </a:srgbClr>
                  </a:outerShdw>
                </a:effectLst>
                <a:latin typeface="Times New Roman" pitchFamily="18" charset="0"/>
              </a:rPr>
              <a:t>Cốt truyện</a:t>
            </a:r>
            <a:endParaRPr lang="en-US" altLang="en-US" sz="4000" b="1" i="1">
              <a:ln w="11430"/>
              <a:solidFill>
                <a:srgbClr val="FF0000"/>
              </a:solidFill>
              <a:effectLst>
                <a:outerShdw blurRad="80000" dist="40000" dir="5040000" algn="tl">
                  <a:srgbClr val="000000">
                    <a:alpha val="30000"/>
                  </a:srgbClr>
                </a:outerShdw>
              </a:effectLst>
              <a:latin typeface="Times New Roman" pitchFamily="18" charset="0"/>
            </a:endParaRPr>
          </a:p>
        </p:txBody>
      </p:sp>
      <p:sp>
        <p:nvSpPr>
          <p:cNvPr id="9" name="TextBox 8"/>
          <p:cNvSpPr txBox="1"/>
          <p:nvPr/>
        </p:nvSpPr>
        <p:spPr>
          <a:xfrm>
            <a:off x="2667000" y="523220"/>
            <a:ext cx="3352800" cy="523220"/>
          </a:xfrm>
          <a:prstGeom prst="rect">
            <a:avLst/>
          </a:prstGeom>
          <a:noFill/>
        </p:spPr>
        <p:txBody>
          <a:bodyPr wrap="square" rtlCol="0">
            <a:spAutoFit/>
          </a:bodyPr>
          <a:lstStyle/>
          <a:p>
            <a:pPr algn="ctr"/>
            <a:r>
              <a:rPr lang="en-US" sz="2800" b="1" u="sng" smtClean="0">
                <a:solidFill>
                  <a:srgbClr val="0070C0"/>
                </a:solidFill>
                <a:latin typeface="Times New Roman" panose="02020603050405020304" pitchFamily="18" charset="0"/>
                <a:cs typeface="Times New Roman" panose="02020603050405020304" pitchFamily="18" charset="0"/>
              </a:rPr>
              <a:t>Tập làm văn</a:t>
            </a:r>
            <a:endParaRPr lang="en-US" sz="2800" b="1" u="sng">
              <a:solidFill>
                <a:srgbClr val="0070C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219200" y="1752600"/>
            <a:ext cx="3352800" cy="584775"/>
          </a:xfrm>
          <a:prstGeom prst="rect">
            <a:avLst/>
          </a:prstGeom>
          <a:noFill/>
        </p:spPr>
        <p:txBody>
          <a:bodyPr wrap="square" rtlCol="0">
            <a:spAutoFit/>
          </a:bodyPr>
          <a:lstStyle/>
          <a:p>
            <a:r>
              <a:rPr lang="en-US" sz="3200" b="1" dirty="0" err="1" smtClean="0">
                <a:solidFill>
                  <a:srgbClr val="5F0101"/>
                </a:solidFill>
                <a:latin typeface="Times New Roman" panose="02020603050405020304" pitchFamily="18" charset="0"/>
                <a:cs typeface="Times New Roman" panose="02020603050405020304" pitchFamily="18" charset="0"/>
              </a:rPr>
              <a:t>Khởi</a:t>
            </a:r>
            <a:r>
              <a:rPr lang="en-US" sz="3200" b="1" dirty="0" smtClean="0">
                <a:solidFill>
                  <a:srgbClr val="5F0101"/>
                </a:solidFill>
                <a:latin typeface="Times New Roman" panose="02020603050405020304" pitchFamily="18" charset="0"/>
                <a:cs typeface="Times New Roman" panose="02020603050405020304" pitchFamily="18" charset="0"/>
              </a:rPr>
              <a:t> </a:t>
            </a:r>
            <a:r>
              <a:rPr lang="vi-VN" sz="3200" b="1" dirty="0">
                <a:solidFill>
                  <a:srgbClr val="5F0101"/>
                </a:solidFill>
                <a:latin typeface="Times New Roman" panose="02020603050405020304" pitchFamily="18" charset="0"/>
                <a:cs typeface="Times New Roman" panose="02020603050405020304" pitchFamily="18" charset="0"/>
              </a:rPr>
              <a:t>động</a:t>
            </a:r>
            <a:r>
              <a:rPr lang="en-US" sz="3200" b="1" dirty="0" smtClean="0">
                <a:solidFill>
                  <a:srgbClr val="5F0101"/>
                </a:solidFill>
                <a:latin typeface="Times New Roman" panose="02020603050405020304" pitchFamily="18" charset="0"/>
                <a:cs typeface="Times New Roman" panose="02020603050405020304" pitchFamily="18" charset="0"/>
              </a:rPr>
              <a:t>:</a:t>
            </a:r>
            <a:endParaRPr lang="en-US" sz="3200" b="1" dirty="0">
              <a:solidFill>
                <a:srgbClr val="5F010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521824" y="2325872"/>
            <a:ext cx="2821576" cy="461665"/>
          </a:xfrm>
          <a:prstGeom prst="rect">
            <a:avLst/>
          </a:prstGeom>
          <a:noFill/>
        </p:spPr>
        <p:txBody>
          <a:bodyPr wrap="square" rtlCol="0">
            <a:spAutoFit/>
          </a:bodyPr>
          <a:lstStyle/>
          <a:p>
            <a:r>
              <a:rPr lang="en-US" sz="2400" b="1" smtClean="0">
                <a:solidFill>
                  <a:srgbClr val="025E11"/>
                </a:solidFill>
                <a:latin typeface="Times New Roman" panose="02020603050405020304" pitchFamily="18" charset="0"/>
                <a:cs typeface="Times New Roman" panose="02020603050405020304" pitchFamily="18" charset="0"/>
              </a:rPr>
              <a:t>1. Cốt truyện là gì?</a:t>
            </a:r>
            <a:endParaRPr lang="en-US" sz="2400" b="1">
              <a:solidFill>
                <a:srgbClr val="025E11"/>
              </a:solidFill>
              <a:latin typeface="Times New Roman" panose="02020603050405020304" pitchFamily="18" charset="0"/>
              <a:cs typeface="Times New Roman" panose="02020603050405020304" pitchFamily="18" charset="0"/>
            </a:endParaRPr>
          </a:p>
        </p:txBody>
      </p:sp>
      <p:sp>
        <p:nvSpPr>
          <p:cNvPr id="12" name="Rectangle 3"/>
          <p:cNvSpPr txBox="1">
            <a:spLocks noChangeArrowheads="1"/>
          </p:cNvSpPr>
          <p:nvPr/>
        </p:nvSpPr>
        <p:spPr>
          <a:xfrm>
            <a:off x="1452154" y="3886200"/>
            <a:ext cx="7691846"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09600" indent="-609600">
              <a:buFont typeface="Wingdings" pitchFamily="2" charset="2"/>
              <a:buNone/>
            </a:pPr>
            <a:r>
              <a:rPr lang="en-US" sz="2400" b="1" smtClean="0">
                <a:solidFill>
                  <a:srgbClr val="025E11"/>
                </a:solidFill>
                <a:latin typeface="Times New Roman" pitchFamily="18" charset="0"/>
              </a:rPr>
              <a:t>2. Cốt truyện thường gồm những phần nào?</a:t>
            </a:r>
            <a:endParaRPr lang="en-US" sz="2400" b="1" dirty="0">
              <a:solidFill>
                <a:srgbClr val="025E11"/>
              </a:solidFill>
              <a:latin typeface="Times New Roman" pitchFamily="18" charset="0"/>
            </a:endParaRPr>
          </a:p>
        </p:txBody>
      </p:sp>
      <p:sp>
        <p:nvSpPr>
          <p:cNvPr id="13" name="TextBox 12"/>
          <p:cNvSpPr txBox="1"/>
          <p:nvPr/>
        </p:nvSpPr>
        <p:spPr>
          <a:xfrm>
            <a:off x="1480457" y="2902803"/>
            <a:ext cx="7663543" cy="830997"/>
          </a:xfrm>
          <a:prstGeom prst="rect">
            <a:avLst/>
          </a:prstGeom>
          <a:noFill/>
        </p:spPr>
        <p:txBody>
          <a:bodyPr wrap="square" rtlCol="0">
            <a:spAutoFit/>
          </a:bodyPr>
          <a:lstStyle/>
          <a:p>
            <a:r>
              <a:rPr lang="en-US" sz="2400" b="1" smtClean="0">
                <a:solidFill>
                  <a:srgbClr val="EC049F"/>
                </a:solidFill>
                <a:latin typeface="Times New Roman" panose="02020603050405020304" pitchFamily="18" charset="0"/>
                <a:cs typeface="Times New Roman" panose="02020603050405020304" pitchFamily="18" charset="0"/>
              </a:rPr>
              <a:t>1. Cốt truyện là một chuỗi sự việc làm nòng cốt cho diễn biến của truyện.</a:t>
            </a:r>
            <a:endParaRPr lang="en-US" sz="2400" b="1">
              <a:solidFill>
                <a:srgbClr val="EC049F"/>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1411877" y="4495800"/>
            <a:ext cx="3845923" cy="1569660"/>
          </a:xfrm>
          <a:prstGeom prst="rect">
            <a:avLst/>
          </a:prstGeom>
          <a:noFill/>
        </p:spPr>
        <p:txBody>
          <a:bodyPr wrap="square" rtlCol="0">
            <a:spAutoFit/>
          </a:bodyPr>
          <a:lstStyle/>
          <a:p>
            <a:r>
              <a:rPr lang="en-US" sz="2400" b="1" smtClean="0">
                <a:solidFill>
                  <a:srgbClr val="EC049F"/>
                </a:solidFill>
                <a:latin typeface="Times New Roman" panose="02020603050405020304" pitchFamily="18" charset="0"/>
                <a:cs typeface="Times New Roman" panose="02020603050405020304" pitchFamily="18" charset="0"/>
              </a:rPr>
              <a:t>2. Cốt truyện gồm 3 phần: </a:t>
            </a:r>
          </a:p>
          <a:p>
            <a:r>
              <a:rPr lang="en-US" sz="2400" b="1">
                <a:solidFill>
                  <a:srgbClr val="EC049F"/>
                </a:solidFill>
                <a:latin typeface="Times New Roman" panose="02020603050405020304" pitchFamily="18" charset="0"/>
                <a:cs typeface="Times New Roman" panose="02020603050405020304" pitchFamily="18" charset="0"/>
              </a:rPr>
              <a:t> </a:t>
            </a:r>
            <a:r>
              <a:rPr lang="en-US" sz="2400" b="1" smtClean="0">
                <a:solidFill>
                  <a:srgbClr val="EC049F"/>
                </a:solidFill>
                <a:latin typeface="Times New Roman" panose="02020603050405020304" pitchFamily="18" charset="0"/>
                <a:cs typeface="Times New Roman" panose="02020603050405020304" pitchFamily="18" charset="0"/>
              </a:rPr>
              <a:t>     + Mở đầu.</a:t>
            </a:r>
          </a:p>
          <a:p>
            <a:r>
              <a:rPr lang="en-US" sz="2400" b="1">
                <a:solidFill>
                  <a:srgbClr val="EC049F"/>
                </a:solidFill>
                <a:latin typeface="Times New Roman" panose="02020603050405020304" pitchFamily="18" charset="0"/>
                <a:cs typeface="Times New Roman" panose="02020603050405020304" pitchFamily="18" charset="0"/>
              </a:rPr>
              <a:t> </a:t>
            </a:r>
            <a:r>
              <a:rPr lang="en-US" sz="2400" b="1" smtClean="0">
                <a:solidFill>
                  <a:srgbClr val="EC049F"/>
                </a:solidFill>
                <a:latin typeface="Times New Roman" panose="02020603050405020304" pitchFamily="18" charset="0"/>
                <a:cs typeface="Times New Roman" panose="02020603050405020304" pitchFamily="18" charset="0"/>
              </a:rPr>
              <a:t>     + Diễn biến</a:t>
            </a:r>
          </a:p>
          <a:p>
            <a:r>
              <a:rPr lang="en-US" sz="2400" b="1">
                <a:solidFill>
                  <a:srgbClr val="EC049F"/>
                </a:solidFill>
                <a:latin typeface="Times New Roman" panose="02020603050405020304" pitchFamily="18" charset="0"/>
                <a:cs typeface="Times New Roman" panose="02020603050405020304" pitchFamily="18" charset="0"/>
              </a:rPr>
              <a:t> </a:t>
            </a:r>
            <a:r>
              <a:rPr lang="en-US" sz="2400" b="1" smtClean="0">
                <a:solidFill>
                  <a:srgbClr val="EC049F"/>
                </a:solidFill>
                <a:latin typeface="Times New Roman" panose="02020603050405020304" pitchFamily="18" charset="0"/>
                <a:cs typeface="Times New Roman" panose="02020603050405020304" pitchFamily="18" charset="0"/>
              </a:rPr>
              <a:t>     + Kết thúc.</a:t>
            </a:r>
            <a:endParaRPr lang="en-US" sz="2400" b="1">
              <a:solidFill>
                <a:srgbClr val="EC049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96979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wipe(down)">
                                      <p:cBhvr>
                                        <p:cTn id="13" dur="500"/>
                                        <p:tgtEl>
                                          <p:spTgt spid="1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5125" name="Text Box 6"/>
          <p:cNvSpPr txBox="1">
            <a:spLocks noChangeArrowheads="1"/>
          </p:cNvSpPr>
          <p:nvPr/>
        </p:nvSpPr>
        <p:spPr bwMode="auto">
          <a:xfrm>
            <a:off x="916576" y="1043501"/>
            <a:ext cx="809026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4000" b="1" dirty="0" err="1" smtClean="0">
                <a:ln w="11430"/>
                <a:solidFill>
                  <a:srgbClr val="FF0000"/>
                </a:solidFill>
                <a:effectLst>
                  <a:outerShdw blurRad="80000" dist="40000" dir="5040000" algn="tl">
                    <a:srgbClr val="000000">
                      <a:alpha val="30000"/>
                    </a:srgbClr>
                  </a:outerShdw>
                </a:effectLst>
                <a:latin typeface="Times New Roman" pitchFamily="18" charset="0"/>
              </a:rPr>
              <a:t>Đoạn</a:t>
            </a:r>
            <a:r>
              <a:rPr lang="en-US" altLang="en-US" sz="4000" b="1" smtClean="0">
                <a:ln w="11430"/>
                <a:solidFill>
                  <a:srgbClr val="FF0000"/>
                </a:solidFill>
                <a:effectLst>
                  <a:outerShdw blurRad="80000" dist="40000" dir="5040000" algn="tl">
                    <a:srgbClr val="000000">
                      <a:alpha val="30000"/>
                    </a:srgbClr>
                  </a:outerShdw>
                </a:effectLst>
                <a:latin typeface="Times New Roman" pitchFamily="18" charset="0"/>
              </a:rPr>
              <a:t> văn trong bài văn kể chuyện </a:t>
            </a:r>
            <a:endParaRPr lang="en-US" altLang="en-US" sz="4000" b="1" i="1">
              <a:ln w="11430"/>
              <a:solidFill>
                <a:srgbClr val="FF0000"/>
              </a:solidFill>
              <a:effectLst>
                <a:outerShdw blurRad="80000" dist="40000" dir="5040000" algn="tl">
                  <a:srgbClr val="000000">
                    <a:alpha val="30000"/>
                  </a:srgbClr>
                </a:outerShdw>
              </a:effectLst>
              <a:latin typeface="Times New Roman" pitchFamily="18" charset="0"/>
            </a:endParaRPr>
          </a:p>
        </p:txBody>
      </p:sp>
      <p:sp>
        <p:nvSpPr>
          <p:cNvPr id="9" name="TextBox 8"/>
          <p:cNvSpPr txBox="1"/>
          <p:nvPr/>
        </p:nvSpPr>
        <p:spPr>
          <a:xfrm>
            <a:off x="2695302" y="520281"/>
            <a:ext cx="3352800" cy="523220"/>
          </a:xfrm>
          <a:prstGeom prst="rect">
            <a:avLst/>
          </a:prstGeom>
          <a:noFill/>
        </p:spPr>
        <p:txBody>
          <a:bodyPr wrap="square" rtlCol="0">
            <a:spAutoFit/>
          </a:bodyPr>
          <a:lstStyle/>
          <a:p>
            <a:pPr algn="ctr"/>
            <a:r>
              <a:rPr lang="en-US" sz="2800" b="1" u="sng" smtClean="0">
                <a:solidFill>
                  <a:srgbClr val="0070C0"/>
                </a:solidFill>
                <a:latin typeface="Times New Roman" panose="02020603050405020304" pitchFamily="18" charset="0"/>
                <a:cs typeface="Times New Roman" panose="02020603050405020304" pitchFamily="18" charset="0"/>
              </a:rPr>
              <a:t>Tập làm văn</a:t>
            </a:r>
            <a:endParaRPr lang="en-US" sz="2800" b="1" u="sng">
              <a:solidFill>
                <a:srgbClr val="0070C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52400" y="1752600"/>
            <a:ext cx="3352800" cy="523220"/>
          </a:xfrm>
          <a:prstGeom prst="rect">
            <a:avLst/>
          </a:prstGeom>
          <a:noFill/>
        </p:spPr>
        <p:txBody>
          <a:bodyPr wrap="square" rtlCol="0">
            <a:spAutoFit/>
          </a:bodyPr>
          <a:lstStyle/>
          <a:p>
            <a:r>
              <a:rPr lang="en-US" sz="2800" b="1" smtClean="0">
                <a:solidFill>
                  <a:srgbClr val="002060"/>
                </a:solidFill>
                <a:latin typeface="Times New Roman" panose="02020603050405020304" pitchFamily="18" charset="0"/>
                <a:cs typeface="Times New Roman" panose="02020603050405020304" pitchFamily="18" charset="0"/>
              </a:rPr>
              <a:t>I. Nhận xét</a:t>
            </a:r>
            <a:endParaRPr lang="en-US" sz="2800" b="1">
              <a:solidFill>
                <a:srgbClr val="00206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52400" y="2513799"/>
            <a:ext cx="8839199" cy="1200329"/>
          </a:xfrm>
          <a:prstGeom prst="rect">
            <a:avLst/>
          </a:prstGeom>
          <a:noFill/>
        </p:spPr>
        <p:txBody>
          <a:bodyPr wrap="square" rtlCol="0">
            <a:spAutoFit/>
          </a:bodyPr>
          <a:lstStyle/>
          <a:p>
            <a:r>
              <a:rPr lang="en-US" sz="2400" b="1" smtClean="0">
                <a:solidFill>
                  <a:srgbClr val="025E11"/>
                </a:solidFill>
                <a:latin typeface="Times New Roman" panose="02020603050405020304" pitchFamily="18" charset="0"/>
                <a:cs typeface="Times New Roman" panose="02020603050405020304" pitchFamily="18" charset="0"/>
              </a:rPr>
              <a:t>1. Hãy nêu những sự việc tạo thành cốt truyện </a:t>
            </a:r>
            <a:r>
              <a:rPr lang="en-US" sz="2400" b="1" i="1" smtClean="0">
                <a:solidFill>
                  <a:srgbClr val="025E11"/>
                </a:solidFill>
                <a:latin typeface="Times New Roman" panose="02020603050405020304" pitchFamily="18" charset="0"/>
                <a:cs typeface="Times New Roman" panose="02020603050405020304" pitchFamily="18" charset="0"/>
              </a:rPr>
              <a:t>Những hạt thóc giống</a:t>
            </a:r>
            <a:r>
              <a:rPr lang="en-US" sz="2400" b="1" smtClean="0">
                <a:solidFill>
                  <a:srgbClr val="025E11"/>
                </a:solidFill>
                <a:latin typeface="Times New Roman" panose="02020603050405020304" pitchFamily="18" charset="0"/>
                <a:cs typeface="Times New Roman" panose="02020603050405020304" pitchFamily="18" charset="0"/>
              </a:rPr>
              <a:t>. Cho biết mỗi sự việc được kể trong đoạn văn nào.</a:t>
            </a:r>
          </a:p>
          <a:p>
            <a:r>
              <a:rPr lang="en-US" sz="2400" b="1" smtClean="0">
                <a:solidFill>
                  <a:srgbClr val="025E11"/>
                </a:solidFill>
                <a:latin typeface="Times New Roman" panose="02020603050405020304" pitchFamily="18" charset="0"/>
                <a:cs typeface="Times New Roman" panose="02020603050405020304" pitchFamily="18" charset="0"/>
              </a:rPr>
              <a:t>        ( Đọc truyện Những hạt thóc giống trang 46 )</a:t>
            </a:r>
            <a:endParaRPr lang="en-US" sz="2400" b="1">
              <a:solidFill>
                <a:srgbClr val="025E1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52400" y="3725014"/>
            <a:ext cx="8839199" cy="830997"/>
          </a:xfrm>
          <a:prstGeom prst="rect">
            <a:avLst/>
          </a:prstGeom>
          <a:noFill/>
        </p:spPr>
        <p:txBody>
          <a:bodyPr wrap="square" rtlCol="0">
            <a:spAutoFit/>
          </a:bodyPr>
          <a:lstStyle/>
          <a:p>
            <a:r>
              <a:rPr lang="en-US" sz="2400" b="1" smtClean="0">
                <a:solidFill>
                  <a:srgbClr val="025E11"/>
                </a:solidFill>
                <a:latin typeface="Times New Roman" panose="02020603050405020304" pitchFamily="18" charset="0"/>
                <a:cs typeface="Times New Roman" panose="02020603050405020304" pitchFamily="18" charset="0"/>
              </a:rPr>
              <a:t>2. Dấu hiệu nào giúp em nhận ra chỗ mở đầu và chỗ kết thúc của đoạn văn ?</a:t>
            </a:r>
            <a:endParaRPr lang="en-US" sz="2400" b="1">
              <a:solidFill>
                <a:srgbClr val="025E1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30629" y="4569074"/>
            <a:ext cx="8839199" cy="1569660"/>
          </a:xfrm>
          <a:prstGeom prst="rect">
            <a:avLst/>
          </a:prstGeom>
          <a:noFill/>
        </p:spPr>
        <p:txBody>
          <a:bodyPr wrap="square" rtlCol="0">
            <a:spAutoFit/>
          </a:bodyPr>
          <a:lstStyle/>
          <a:p>
            <a:r>
              <a:rPr lang="en-US" sz="2400" b="1" smtClean="0">
                <a:solidFill>
                  <a:srgbClr val="025E11"/>
                </a:solidFill>
                <a:latin typeface="Times New Roman" panose="02020603050405020304" pitchFamily="18" charset="0"/>
                <a:cs typeface="Times New Roman" panose="02020603050405020304" pitchFamily="18" charset="0"/>
              </a:rPr>
              <a:t>3. Từ hai bài tập trên, hãy rút ra nhận xét:</a:t>
            </a:r>
          </a:p>
          <a:p>
            <a:r>
              <a:rPr lang="en-US" sz="2400" b="1">
                <a:solidFill>
                  <a:srgbClr val="025E11"/>
                </a:solidFill>
                <a:latin typeface="Times New Roman" panose="02020603050405020304" pitchFamily="18" charset="0"/>
                <a:cs typeface="Times New Roman" panose="02020603050405020304" pitchFamily="18" charset="0"/>
              </a:rPr>
              <a:t> </a:t>
            </a:r>
            <a:r>
              <a:rPr lang="en-US" sz="2400" b="1" smtClean="0">
                <a:solidFill>
                  <a:srgbClr val="025E11"/>
                </a:solidFill>
                <a:latin typeface="Times New Roman" panose="02020603050405020304" pitchFamily="18" charset="0"/>
                <a:cs typeface="Times New Roman" panose="02020603050405020304" pitchFamily="18" charset="0"/>
              </a:rPr>
              <a:t>    a) Mỗi đoạn văn trong bài văn kể chuyện kể điều gì?</a:t>
            </a:r>
          </a:p>
          <a:p>
            <a:r>
              <a:rPr lang="en-US" sz="2400" b="1">
                <a:solidFill>
                  <a:srgbClr val="025E11"/>
                </a:solidFill>
                <a:latin typeface="Times New Roman" panose="02020603050405020304" pitchFamily="18" charset="0"/>
                <a:cs typeface="Times New Roman" panose="02020603050405020304" pitchFamily="18" charset="0"/>
              </a:rPr>
              <a:t> </a:t>
            </a:r>
            <a:r>
              <a:rPr lang="en-US" sz="2400" b="1" smtClean="0">
                <a:solidFill>
                  <a:srgbClr val="025E11"/>
                </a:solidFill>
                <a:latin typeface="Times New Roman" panose="02020603050405020304" pitchFamily="18" charset="0"/>
                <a:cs typeface="Times New Roman" panose="02020603050405020304" pitchFamily="18" charset="0"/>
              </a:rPr>
              <a:t>    b) Đoạn văn được nhận ra nhờ dấu hiệu nào?</a:t>
            </a:r>
          </a:p>
          <a:p>
            <a:r>
              <a:rPr lang="en-US" sz="2400" b="1">
                <a:solidFill>
                  <a:srgbClr val="025E11"/>
                </a:solidFill>
                <a:latin typeface="Times New Roman" panose="02020603050405020304" pitchFamily="18" charset="0"/>
                <a:cs typeface="Times New Roman" panose="02020603050405020304" pitchFamily="18" charset="0"/>
              </a:rPr>
              <a:t> </a:t>
            </a:r>
            <a:r>
              <a:rPr lang="en-US" sz="2400" b="1" smtClean="0">
                <a:solidFill>
                  <a:srgbClr val="025E11"/>
                </a:solidFill>
                <a:latin typeface="Times New Roman" panose="02020603050405020304" pitchFamily="18" charset="0"/>
                <a:cs typeface="Times New Roman" panose="02020603050405020304" pitchFamily="18" charset="0"/>
              </a:rPr>
              <a:t>    </a:t>
            </a:r>
            <a:endParaRPr lang="en-US" sz="2400" b="1">
              <a:solidFill>
                <a:srgbClr val="025E1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367842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657" y="282476"/>
            <a:ext cx="4572000" cy="2308324"/>
          </a:xfrm>
          <a:prstGeom prst="rect">
            <a:avLst/>
          </a:prstGeom>
          <a:ln w="28575">
            <a:solidFill>
              <a:srgbClr val="FFC000"/>
            </a:solidFill>
          </a:ln>
        </p:spPr>
        <p:txBody>
          <a:bodyPr>
            <a:spAutoFit/>
          </a:bodyPr>
          <a:lstStyle/>
          <a:p>
            <a:r>
              <a:rPr lang="en-US" sz="2400" i="1">
                <a:solidFill>
                  <a:srgbClr val="FF0000"/>
                </a:solidFill>
                <a:latin typeface="Times New Roman" panose="02020603050405020304" pitchFamily="18" charset="0"/>
                <a:cs typeface="Times New Roman" panose="02020603050405020304" pitchFamily="18" charset="0"/>
              </a:rPr>
              <a:t>Sự việc 1</a:t>
            </a:r>
            <a:r>
              <a:rPr lang="en-US" sz="2400" i="1">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a:solidFill>
                  <a:schemeClr val="tx1">
                    <a:lumMod val="95000"/>
                    <a:lumOff val="5000"/>
                  </a:schemeClr>
                </a:solidFill>
                <a:latin typeface="Times New Roman" panose="02020603050405020304" pitchFamily="18" charset="0"/>
                <a:cs typeface="Times New Roman" panose="02020603050405020304" pitchFamily="18" charset="0"/>
              </a:rPr>
              <a:t>Nhà vua muốn tìm người trung thực để truyền ngôi, nghĩ ra kế: luộc chín thóc giống rồi giao cho dân chúng, giao hẹn : ai thu hoạch được nhiều thóc sẽ truyền ngôi cho.</a:t>
            </a:r>
          </a:p>
        </p:txBody>
      </p:sp>
      <p:sp>
        <p:nvSpPr>
          <p:cNvPr id="3" name="Rectangle 2"/>
          <p:cNvSpPr/>
          <p:nvPr/>
        </p:nvSpPr>
        <p:spPr>
          <a:xfrm>
            <a:off x="32657" y="2819400"/>
            <a:ext cx="4572000" cy="830997"/>
          </a:xfrm>
          <a:prstGeom prst="rect">
            <a:avLst/>
          </a:prstGeom>
          <a:ln w="28575">
            <a:solidFill>
              <a:srgbClr val="FFC000"/>
            </a:solidFill>
          </a:ln>
        </p:spPr>
        <p:txBody>
          <a:bodyPr wrap="square">
            <a:spAutoFit/>
          </a:bodyPr>
          <a:lstStyle/>
          <a:p>
            <a:r>
              <a:rPr lang="en-US" sz="2400" i="1">
                <a:solidFill>
                  <a:srgbClr val="FF0000"/>
                </a:solidFill>
                <a:latin typeface="Times New Roman" panose="02020603050405020304" pitchFamily="18" charset="0"/>
                <a:cs typeface="Times New Roman" panose="02020603050405020304" pitchFamily="18" charset="0"/>
              </a:rPr>
              <a:t>Sự việc 2</a:t>
            </a:r>
            <a:r>
              <a:rPr lang="en-US" sz="2400">
                <a:solidFill>
                  <a:schemeClr val="tx1">
                    <a:lumMod val="95000"/>
                    <a:lumOff val="5000"/>
                  </a:schemeClr>
                </a:solidFill>
                <a:latin typeface="Times New Roman" panose="02020603050405020304" pitchFamily="18" charset="0"/>
                <a:cs typeface="Times New Roman" panose="02020603050405020304" pitchFamily="18" charset="0"/>
              </a:rPr>
              <a:t>: Chú bé Chôm dốc công chăm sóc mà thóc chẳng nảy mầm.</a:t>
            </a:r>
          </a:p>
        </p:txBody>
      </p:sp>
      <p:sp>
        <p:nvSpPr>
          <p:cNvPr id="4" name="Rectangle 3"/>
          <p:cNvSpPr/>
          <p:nvPr/>
        </p:nvSpPr>
        <p:spPr>
          <a:xfrm>
            <a:off x="-1" y="4088338"/>
            <a:ext cx="4604657" cy="830997"/>
          </a:xfrm>
          <a:prstGeom prst="rect">
            <a:avLst/>
          </a:prstGeom>
          <a:ln w="28575">
            <a:solidFill>
              <a:srgbClr val="FFC000"/>
            </a:solidFill>
          </a:ln>
        </p:spPr>
        <p:txBody>
          <a:bodyPr wrap="square">
            <a:spAutoFit/>
          </a:bodyPr>
          <a:lstStyle/>
          <a:p>
            <a:r>
              <a:rPr lang="en-US" sz="2400" i="1">
                <a:solidFill>
                  <a:srgbClr val="FF0000"/>
                </a:solidFill>
                <a:latin typeface="Times New Roman" panose="02020603050405020304" pitchFamily="18" charset="0"/>
                <a:cs typeface="Times New Roman" panose="02020603050405020304" pitchFamily="18" charset="0"/>
              </a:rPr>
              <a:t>Sự việc 3</a:t>
            </a:r>
            <a:r>
              <a:rPr lang="en-US" sz="2400">
                <a:solidFill>
                  <a:schemeClr val="tx1">
                    <a:lumMod val="95000"/>
                    <a:lumOff val="5000"/>
                  </a:schemeClr>
                </a:solidFill>
                <a:latin typeface="Times New Roman" panose="02020603050405020304" pitchFamily="18" charset="0"/>
                <a:cs typeface="Times New Roman" panose="02020603050405020304" pitchFamily="18" charset="0"/>
              </a:rPr>
              <a:t>: Chôm dám tâu sự thật trước sự ngạc nhiên của mọi người.</a:t>
            </a:r>
          </a:p>
        </p:txBody>
      </p:sp>
      <p:sp>
        <p:nvSpPr>
          <p:cNvPr id="5" name="Rectangle 4"/>
          <p:cNvSpPr/>
          <p:nvPr/>
        </p:nvSpPr>
        <p:spPr>
          <a:xfrm>
            <a:off x="1" y="5181600"/>
            <a:ext cx="4604656" cy="1200329"/>
          </a:xfrm>
          <a:prstGeom prst="rect">
            <a:avLst/>
          </a:prstGeom>
          <a:ln w="28575">
            <a:solidFill>
              <a:srgbClr val="FFC000"/>
            </a:solidFill>
          </a:ln>
        </p:spPr>
        <p:txBody>
          <a:bodyPr wrap="square">
            <a:spAutoFit/>
          </a:bodyPr>
          <a:lstStyle/>
          <a:p>
            <a:r>
              <a:rPr lang="en-US" sz="2400" i="1">
                <a:solidFill>
                  <a:srgbClr val="FF0000"/>
                </a:solidFill>
                <a:latin typeface="Times New Roman" panose="02020603050405020304" pitchFamily="18" charset="0"/>
                <a:cs typeface="Times New Roman" panose="02020603050405020304" pitchFamily="18" charset="0"/>
              </a:rPr>
              <a:t>Sự việc 4</a:t>
            </a:r>
            <a:r>
              <a:rPr lang="en-US" sz="2400">
                <a:solidFill>
                  <a:schemeClr val="tx1">
                    <a:lumMod val="95000"/>
                    <a:lumOff val="5000"/>
                  </a:schemeClr>
                </a:solidFill>
                <a:latin typeface="Times New Roman" panose="02020603050405020304" pitchFamily="18" charset="0"/>
                <a:cs typeface="Times New Roman" panose="02020603050405020304" pitchFamily="18" charset="0"/>
              </a:rPr>
              <a:t>: Nhà vua khen ngợi Chôm trung thực, dũng cảm ; đã quyết định truyền ngôi cho Chôm.</a:t>
            </a:r>
          </a:p>
        </p:txBody>
      </p:sp>
      <p:sp>
        <p:nvSpPr>
          <p:cNvPr id="8" name="Cloud Callout 7"/>
          <p:cNvSpPr/>
          <p:nvPr/>
        </p:nvSpPr>
        <p:spPr>
          <a:xfrm>
            <a:off x="4648200" y="185886"/>
            <a:ext cx="3842656" cy="1250752"/>
          </a:xfrm>
          <a:prstGeom prst="cloudCallou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FFFF00"/>
                </a:solidFill>
                <a:latin typeface="Times New Roman" panose="02020603050405020304" pitchFamily="18" charset="0"/>
                <a:cs typeface="Times New Roman" panose="02020603050405020304" pitchFamily="18" charset="0"/>
              </a:rPr>
              <a:t>Đoạn 1: từ đầu… trừng phạt</a:t>
            </a:r>
            <a:endParaRPr lang="en-US" sz="2400">
              <a:solidFill>
                <a:srgbClr val="FFFF00"/>
              </a:solidFill>
              <a:latin typeface="Times New Roman" panose="02020603050405020304" pitchFamily="18" charset="0"/>
              <a:cs typeface="Times New Roman" panose="02020603050405020304" pitchFamily="18" charset="0"/>
            </a:endParaRPr>
          </a:p>
        </p:txBody>
      </p:sp>
      <p:sp>
        <p:nvSpPr>
          <p:cNvPr id="11" name="Cloud Callout 10"/>
          <p:cNvSpPr/>
          <p:nvPr/>
        </p:nvSpPr>
        <p:spPr>
          <a:xfrm>
            <a:off x="4724400" y="2590801"/>
            <a:ext cx="4190998" cy="1061774"/>
          </a:xfrm>
          <a:prstGeom prst="cloudCallou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FFFF00"/>
                </a:solidFill>
                <a:latin typeface="Times New Roman" panose="02020603050405020304" pitchFamily="18" charset="0"/>
                <a:cs typeface="Times New Roman" panose="02020603050405020304" pitchFamily="18" charset="0"/>
              </a:rPr>
              <a:t>Đoạn 2: Có chú bé…nảy mầm</a:t>
            </a:r>
            <a:endParaRPr lang="en-US" sz="2400">
              <a:solidFill>
                <a:srgbClr val="FFFF00"/>
              </a:solidFill>
              <a:latin typeface="Times New Roman" panose="02020603050405020304" pitchFamily="18" charset="0"/>
              <a:cs typeface="Times New Roman" panose="02020603050405020304" pitchFamily="18" charset="0"/>
            </a:endParaRPr>
          </a:p>
        </p:txBody>
      </p:sp>
      <p:sp>
        <p:nvSpPr>
          <p:cNvPr id="14" name="Cloud Callout 13"/>
          <p:cNvSpPr/>
          <p:nvPr/>
        </p:nvSpPr>
        <p:spPr>
          <a:xfrm>
            <a:off x="4674325" y="3962399"/>
            <a:ext cx="4190998" cy="830997"/>
          </a:xfrm>
          <a:prstGeom prst="cloudCallou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FFFF00"/>
                </a:solidFill>
                <a:latin typeface="Times New Roman" panose="02020603050405020304" pitchFamily="18" charset="0"/>
                <a:cs typeface="Times New Roman" panose="02020603050405020304" pitchFamily="18" charset="0"/>
              </a:rPr>
              <a:t>Đoạn 3: Đến vụ …của ta</a:t>
            </a:r>
            <a:endParaRPr lang="en-US" sz="2400">
              <a:solidFill>
                <a:srgbClr val="FFFF00"/>
              </a:solidFill>
              <a:latin typeface="Times New Roman" panose="02020603050405020304" pitchFamily="18" charset="0"/>
              <a:cs typeface="Times New Roman" panose="02020603050405020304" pitchFamily="18" charset="0"/>
            </a:endParaRPr>
          </a:p>
        </p:txBody>
      </p:sp>
      <p:sp>
        <p:nvSpPr>
          <p:cNvPr id="15" name="Cloud Callout 14"/>
          <p:cNvSpPr/>
          <p:nvPr/>
        </p:nvSpPr>
        <p:spPr>
          <a:xfrm>
            <a:off x="4724402" y="5181600"/>
            <a:ext cx="4190998" cy="830997"/>
          </a:xfrm>
          <a:prstGeom prst="cloudCallou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FFFF00"/>
                </a:solidFill>
                <a:latin typeface="Times New Roman" panose="02020603050405020304" pitchFamily="18" charset="0"/>
                <a:cs typeface="Times New Roman" panose="02020603050405020304" pitchFamily="18" charset="0"/>
              </a:rPr>
              <a:t>Đoạn 4: còn lại</a:t>
            </a:r>
            <a:endParaRPr lang="en-US" sz="240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10778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inVertical)">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down)">
                                      <p:cBhvr>
                                        <p:cTn id="41" dur="580">
                                          <p:stCondLst>
                                            <p:cond delay="0"/>
                                          </p:stCondLst>
                                        </p:cTn>
                                        <p:tgtEl>
                                          <p:spTgt spid="14"/>
                                        </p:tgtEl>
                                      </p:cBhvr>
                                    </p:animEffect>
                                    <p:anim calcmode="lin" valueType="num">
                                      <p:cBhvr>
                                        <p:cTn id="4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7" dur="26">
                                          <p:stCondLst>
                                            <p:cond delay="650"/>
                                          </p:stCondLst>
                                        </p:cTn>
                                        <p:tgtEl>
                                          <p:spTgt spid="14"/>
                                        </p:tgtEl>
                                      </p:cBhvr>
                                      <p:to x="100000" y="60000"/>
                                    </p:animScale>
                                    <p:animScale>
                                      <p:cBhvr>
                                        <p:cTn id="48" dur="166" decel="50000">
                                          <p:stCondLst>
                                            <p:cond delay="676"/>
                                          </p:stCondLst>
                                        </p:cTn>
                                        <p:tgtEl>
                                          <p:spTgt spid="14"/>
                                        </p:tgtEl>
                                      </p:cBhvr>
                                      <p:to x="100000" y="100000"/>
                                    </p:animScale>
                                    <p:animScale>
                                      <p:cBhvr>
                                        <p:cTn id="49" dur="26">
                                          <p:stCondLst>
                                            <p:cond delay="1312"/>
                                          </p:stCondLst>
                                        </p:cTn>
                                        <p:tgtEl>
                                          <p:spTgt spid="14"/>
                                        </p:tgtEl>
                                      </p:cBhvr>
                                      <p:to x="100000" y="80000"/>
                                    </p:animScale>
                                    <p:animScale>
                                      <p:cBhvr>
                                        <p:cTn id="50" dur="166" decel="50000">
                                          <p:stCondLst>
                                            <p:cond delay="1338"/>
                                          </p:stCondLst>
                                        </p:cTn>
                                        <p:tgtEl>
                                          <p:spTgt spid="14"/>
                                        </p:tgtEl>
                                      </p:cBhvr>
                                      <p:to x="100000" y="100000"/>
                                    </p:animScale>
                                    <p:animScale>
                                      <p:cBhvr>
                                        <p:cTn id="51" dur="26">
                                          <p:stCondLst>
                                            <p:cond delay="1642"/>
                                          </p:stCondLst>
                                        </p:cTn>
                                        <p:tgtEl>
                                          <p:spTgt spid="14"/>
                                        </p:tgtEl>
                                      </p:cBhvr>
                                      <p:to x="100000" y="90000"/>
                                    </p:animScale>
                                    <p:animScale>
                                      <p:cBhvr>
                                        <p:cTn id="52" dur="166" decel="50000">
                                          <p:stCondLst>
                                            <p:cond delay="1668"/>
                                          </p:stCondLst>
                                        </p:cTn>
                                        <p:tgtEl>
                                          <p:spTgt spid="14"/>
                                        </p:tgtEl>
                                      </p:cBhvr>
                                      <p:to x="100000" y="100000"/>
                                    </p:animScale>
                                    <p:animScale>
                                      <p:cBhvr>
                                        <p:cTn id="53" dur="26">
                                          <p:stCondLst>
                                            <p:cond delay="1808"/>
                                          </p:stCondLst>
                                        </p:cTn>
                                        <p:tgtEl>
                                          <p:spTgt spid="14"/>
                                        </p:tgtEl>
                                      </p:cBhvr>
                                      <p:to x="100000" y="95000"/>
                                    </p:animScale>
                                    <p:animScale>
                                      <p:cBhvr>
                                        <p:cTn id="54" dur="166" decel="50000">
                                          <p:stCondLst>
                                            <p:cond delay="1834"/>
                                          </p:stCondLst>
                                        </p:cTn>
                                        <p:tgtEl>
                                          <p:spTgt spid="14"/>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1000" fill="hold"/>
                                        <p:tgtEl>
                                          <p:spTgt spid="15"/>
                                        </p:tgtEl>
                                        <p:attrNameLst>
                                          <p:attrName>ppt_w</p:attrName>
                                        </p:attrNameLst>
                                      </p:cBhvr>
                                      <p:tavLst>
                                        <p:tav tm="0">
                                          <p:val>
                                            <p:fltVal val="0"/>
                                          </p:val>
                                        </p:tav>
                                        <p:tav tm="100000">
                                          <p:val>
                                            <p:strVal val="#ppt_w"/>
                                          </p:val>
                                        </p:tav>
                                      </p:tavLst>
                                    </p:anim>
                                    <p:anim calcmode="lin" valueType="num">
                                      <p:cBhvr>
                                        <p:cTn id="60" dur="1000" fill="hold"/>
                                        <p:tgtEl>
                                          <p:spTgt spid="15"/>
                                        </p:tgtEl>
                                        <p:attrNameLst>
                                          <p:attrName>ppt_h</p:attrName>
                                        </p:attrNameLst>
                                      </p:cBhvr>
                                      <p:tavLst>
                                        <p:tav tm="0">
                                          <p:val>
                                            <p:fltVal val="0"/>
                                          </p:val>
                                        </p:tav>
                                        <p:tav tm="100000">
                                          <p:val>
                                            <p:strVal val="#ppt_h"/>
                                          </p:val>
                                        </p:tav>
                                      </p:tavLst>
                                    </p:anim>
                                    <p:anim calcmode="lin" valueType="num">
                                      <p:cBhvr>
                                        <p:cTn id="61" dur="1000" fill="hold"/>
                                        <p:tgtEl>
                                          <p:spTgt spid="15"/>
                                        </p:tgtEl>
                                        <p:attrNameLst>
                                          <p:attrName>style.rotation</p:attrName>
                                        </p:attrNameLst>
                                      </p:cBhvr>
                                      <p:tavLst>
                                        <p:tav tm="0">
                                          <p:val>
                                            <p:fltVal val="90"/>
                                          </p:val>
                                        </p:tav>
                                        <p:tav tm="100000">
                                          <p:val>
                                            <p:fltVal val="0"/>
                                          </p:val>
                                        </p:tav>
                                      </p:tavLst>
                                    </p:anim>
                                    <p:animEffect transition="in" filter="fade">
                                      <p:cBhvr>
                                        <p:cTn id="6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8" grpId="0" animBg="1"/>
      <p:bldP spid="11"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28600" y="0"/>
            <a:ext cx="8915400" cy="533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smtClean="0">
                <a:solidFill>
                  <a:srgbClr val="EC049F"/>
                </a:solidFill>
                <a:latin typeface="Times New Roman" panose="02020603050405020304" pitchFamily="18" charset="0"/>
                <a:cs typeface="Times New Roman" panose="02020603050405020304" pitchFamily="18" charset="0"/>
              </a:rPr>
              <a:t>Dấu hiệu nào giúp em nhận ra chỗ mở đầu chỗ kết thúc của đoạn văn?</a:t>
            </a:r>
            <a:endParaRPr lang="en-US" sz="2400">
              <a:solidFill>
                <a:srgbClr val="EC049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52400" y="762000"/>
            <a:ext cx="8839200" cy="1015663"/>
          </a:xfrm>
          <a:prstGeom prst="rect">
            <a:avLst/>
          </a:prstGeom>
          <a:noFill/>
        </p:spPr>
        <p:txBody>
          <a:bodyPr wrap="square" rtlCol="0">
            <a:spAutoFit/>
          </a:bodyPr>
          <a:lstStyle/>
          <a:p>
            <a:pPr algn="just"/>
            <a:r>
              <a:rPr lang="en-US" sz="2000" b="1" smtClean="0">
                <a:solidFill>
                  <a:srgbClr val="FF0000"/>
                </a:solidFill>
                <a:latin typeface="Times New Roman" panose="02020603050405020304" pitchFamily="18" charset="0"/>
                <a:cs typeface="Times New Roman" panose="02020603050405020304" pitchFamily="18" charset="0"/>
              </a:rPr>
              <a:t>    Ngày xưa có một ông vua cao tuổi muốn tìm người nối ngôi. Vua ra lệnh phát cho mỗi người dân một thúng thóc về gieo trồng và giao hẹn: ai thu được nhiều thóc nhất sẽ được truyền ngôi, ai không có thóc nộp sẽ bị trừng phạt.</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52400" y="5079282"/>
            <a:ext cx="8839200" cy="1015663"/>
          </a:xfrm>
          <a:prstGeom prst="rect">
            <a:avLst/>
          </a:prstGeom>
          <a:noFill/>
        </p:spPr>
        <p:txBody>
          <a:bodyPr wrap="square" rtlCol="0">
            <a:spAutoFit/>
          </a:bodyPr>
          <a:lstStyle/>
          <a:p>
            <a:r>
              <a:rPr lang="en-US" sz="2000" b="1" smtClean="0">
                <a:solidFill>
                  <a:srgbClr val="07BEE9"/>
                </a:solidFill>
                <a:latin typeface="Times New Roman" panose="02020603050405020304" pitchFamily="18" charset="0"/>
                <a:cs typeface="Times New Roman" panose="02020603050405020304" pitchFamily="18" charset="0"/>
              </a:rPr>
              <a:t>   Rồi vua dõng dạc nói tiếp:</a:t>
            </a:r>
          </a:p>
          <a:p>
            <a:pPr algn="just"/>
            <a:r>
              <a:rPr lang="en-US" sz="2000" b="1" smtClean="0">
                <a:solidFill>
                  <a:srgbClr val="07BEE9"/>
                </a:solidFill>
                <a:latin typeface="Times New Roman" panose="02020603050405020304" pitchFamily="18" charset="0"/>
                <a:cs typeface="Times New Roman" panose="02020603050405020304" pitchFamily="18" charset="0"/>
              </a:rPr>
              <a:t>- Trung thực là đức tính quý nhất của con người. Ta sẽ truyền ngôi cho chú bé trung thực và dũng cảm này.</a:t>
            </a:r>
          </a:p>
        </p:txBody>
      </p:sp>
      <p:sp>
        <p:nvSpPr>
          <p:cNvPr id="8" name="TextBox 7"/>
          <p:cNvSpPr txBox="1"/>
          <p:nvPr/>
        </p:nvSpPr>
        <p:spPr>
          <a:xfrm>
            <a:off x="104503" y="2524737"/>
            <a:ext cx="8839200" cy="2554545"/>
          </a:xfrm>
          <a:prstGeom prst="rect">
            <a:avLst/>
          </a:prstGeom>
          <a:noFill/>
        </p:spPr>
        <p:txBody>
          <a:bodyPr wrap="square" rtlCol="0">
            <a:spAutoFit/>
          </a:bodyPr>
          <a:lstStyle/>
          <a:p>
            <a:pPr algn="just"/>
            <a:r>
              <a:rPr lang="en-US" sz="2000" b="1">
                <a:solidFill>
                  <a:srgbClr val="EC049F"/>
                </a:solidFill>
                <a:latin typeface="Times New Roman" panose="02020603050405020304" pitchFamily="18" charset="0"/>
                <a:cs typeface="Times New Roman" panose="02020603050405020304" pitchFamily="18" charset="0"/>
              </a:rPr>
              <a:t> </a:t>
            </a:r>
            <a:r>
              <a:rPr lang="en-US" sz="2000" b="1" smtClean="0">
                <a:solidFill>
                  <a:srgbClr val="EC049F"/>
                </a:solidFill>
                <a:latin typeface="Times New Roman" panose="02020603050405020304" pitchFamily="18" charset="0"/>
                <a:cs typeface="Times New Roman" panose="02020603050405020304" pitchFamily="18" charset="0"/>
              </a:rPr>
              <a:t>    Đến </a:t>
            </a:r>
            <a:r>
              <a:rPr lang="en-US" sz="2000" b="1">
                <a:solidFill>
                  <a:srgbClr val="EC049F"/>
                </a:solidFill>
                <a:latin typeface="Times New Roman" panose="02020603050405020304" pitchFamily="18" charset="0"/>
                <a:cs typeface="Times New Roman" panose="02020603050405020304" pitchFamily="18" charset="0"/>
              </a:rPr>
              <a:t>vụ thu hoạch, mọi người nô nức chở thóc về kinh thành nộp cho nhà vua. Chôm lo lắng đến trước vua, quỳ tâu:</a:t>
            </a:r>
          </a:p>
          <a:p>
            <a:r>
              <a:rPr lang="en-US" sz="2000" b="1">
                <a:solidFill>
                  <a:srgbClr val="EC049F"/>
                </a:solidFill>
                <a:latin typeface="Times New Roman" panose="02020603050405020304" pitchFamily="18" charset="0"/>
                <a:cs typeface="Times New Roman" panose="02020603050405020304" pitchFamily="18" charset="0"/>
              </a:rPr>
              <a:t>- Tâu bệ hạ ! Con không làm sao cho thóc nảy mầm được</a:t>
            </a:r>
            <a:r>
              <a:rPr lang="en-US" sz="2000" b="1" smtClean="0">
                <a:solidFill>
                  <a:srgbClr val="EC049F"/>
                </a:solidFill>
                <a:latin typeface="Times New Roman" panose="02020603050405020304" pitchFamily="18" charset="0"/>
                <a:cs typeface="Times New Roman" panose="02020603050405020304" pitchFamily="18" charset="0"/>
              </a:rPr>
              <a:t>.</a:t>
            </a:r>
          </a:p>
          <a:p>
            <a:r>
              <a:rPr lang="en-US" sz="2000" b="1" smtClean="0">
                <a:solidFill>
                  <a:srgbClr val="EC049F"/>
                </a:solidFill>
                <a:latin typeface="Times New Roman" panose="02020603050405020304" pitchFamily="18" charset="0"/>
                <a:cs typeface="Times New Roman" panose="02020603050405020304" pitchFamily="18" charset="0"/>
              </a:rPr>
              <a:t>     Mọi người đều sững sờ trước lời thú tội của Chôm. Nhưng nhà vua đã đõ cho chú bé đứng dậy. Ngày hỏi còn ai để thóc chết nữa không. Không ai trả lời. Lúc ấy, nhà vua mới ôn tồn nói:</a:t>
            </a:r>
          </a:p>
          <a:p>
            <a:r>
              <a:rPr lang="en-US" sz="2000" b="1" smtClean="0">
                <a:solidFill>
                  <a:srgbClr val="EC049F"/>
                </a:solidFill>
                <a:latin typeface="Times New Roman" panose="02020603050405020304" pitchFamily="18" charset="0"/>
                <a:cs typeface="Times New Roman" panose="02020603050405020304" pitchFamily="18" charset="0"/>
              </a:rPr>
              <a:t>- Trước khi phát thóc, ta đã cho luộc kĩ rồi. Lẽ nào thóc ấy còn mọc được? Những xe thóc đầy ắp kia đâu phải thu được từ thóc của ta !</a:t>
            </a:r>
          </a:p>
        </p:txBody>
      </p:sp>
      <p:sp>
        <p:nvSpPr>
          <p:cNvPr id="9" name="TextBox 8"/>
          <p:cNvSpPr txBox="1"/>
          <p:nvPr/>
        </p:nvSpPr>
        <p:spPr>
          <a:xfrm>
            <a:off x="0" y="1812497"/>
            <a:ext cx="8839200" cy="707886"/>
          </a:xfrm>
          <a:prstGeom prst="rect">
            <a:avLst/>
          </a:prstGeom>
          <a:noFill/>
        </p:spPr>
        <p:txBody>
          <a:bodyPr wrap="square" rtlCol="0">
            <a:spAutoFit/>
          </a:bodyPr>
          <a:lstStyle/>
          <a:p>
            <a:pPr algn="just"/>
            <a:r>
              <a:rPr lang="en-US" sz="2000" b="1" smtClean="0">
                <a:solidFill>
                  <a:srgbClr val="33BD33"/>
                </a:solidFill>
                <a:latin typeface="Times New Roman" panose="02020603050405020304" pitchFamily="18" charset="0"/>
                <a:cs typeface="Times New Roman" panose="02020603050405020304" pitchFamily="18" charset="0"/>
              </a:rPr>
              <a:t>      Có chú bé mồ côi tên là Chôm nhận thóc về, dốc công chăm sóc mà thóc vẫn chẳng nảy mầm.</a:t>
            </a:r>
          </a:p>
        </p:txBody>
      </p:sp>
      <p:sp>
        <p:nvSpPr>
          <p:cNvPr id="10" name="TextBox 9"/>
          <p:cNvSpPr txBox="1"/>
          <p:nvPr/>
        </p:nvSpPr>
        <p:spPr>
          <a:xfrm>
            <a:off x="198120" y="6094944"/>
            <a:ext cx="8839200" cy="646331"/>
          </a:xfrm>
          <a:prstGeom prst="rect">
            <a:avLst/>
          </a:prstGeom>
          <a:noFill/>
        </p:spPr>
        <p:txBody>
          <a:bodyPr wrap="square" rtlCol="0">
            <a:spAutoFit/>
          </a:bodyPr>
          <a:lstStyle/>
          <a:p>
            <a:pPr algn="just"/>
            <a:r>
              <a:rPr lang="en-US" sz="2000" b="1" smtClean="0">
                <a:solidFill>
                  <a:srgbClr val="00B0F0"/>
                </a:solidFill>
                <a:latin typeface="Times New Roman" panose="02020603050405020304" pitchFamily="18" charset="0"/>
                <a:cs typeface="Times New Roman" panose="02020603050405020304" pitchFamily="18" charset="0"/>
              </a:rPr>
              <a:t>     Chôm được truyền ngôi và trở thành ông vua hiền minh. </a:t>
            </a:r>
          </a:p>
          <a:p>
            <a:pPr algn="r"/>
            <a:r>
              <a:rPr lang="en-US" sz="1600" b="1" smtClean="0">
                <a:solidFill>
                  <a:srgbClr val="00B0F0"/>
                </a:solidFill>
                <a:latin typeface="Times New Roman" panose="02020603050405020304" pitchFamily="18" charset="0"/>
                <a:cs typeface="Times New Roman" panose="02020603050405020304" pitchFamily="18" charset="0"/>
              </a:rPr>
              <a:t>TRUYỆN DÂN GIAN KHMER</a:t>
            </a:r>
          </a:p>
        </p:txBody>
      </p:sp>
    </p:spTree>
    <p:extLst>
      <p:ext uri="{BB962C8B-B14F-4D97-AF65-F5344CB8AC3E}">
        <p14:creationId xmlns:p14="http://schemas.microsoft.com/office/powerpoint/2010/main" val="31087835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5125" name="Text Box 6"/>
          <p:cNvSpPr txBox="1">
            <a:spLocks noChangeArrowheads="1"/>
          </p:cNvSpPr>
          <p:nvPr/>
        </p:nvSpPr>
        <p:spPr bwMode="auto">
          <a:xfrm>
            <a:off x="901336" y="1044714"/>
            <a:ext cx="809026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4000" b="1" smtClean="0">
                <a:ln w="11430"/>
                <a:solidFill>
                  <a:srgbClr val="FF0000"/>
                </a:solidFill>
                <a:effectLst>
                  <a:outerShdw blurRad="80000" dist="40000" dir="5040000" algn="tl">
                    <a:srgbClr val="000000">
                      <a:alpha val="30000"/>
                    </a:srgbClr>
                  </a:outerShdw>
                </a:effectLst>
                <a:latin typeface="Times New Roman" pitchFamily="18" charset="0"/>
              </a:rPr>
              <a:t>Đoạn văn trong bài văn kể chuyện </a:t>
            </a:r>
            <a:endParaRPr lang="en-US" altLang="en-US" sz="4000" b="1" i="1">
              <a:ln w="11430"/>
              <a:solidFill>
                <a:srgbClr val="FF0000"/>
              </a:solidFill>
              <a:effectLst>
                <a:outerShdw blurRad="80000" dist="40000" dir="5040000" algn="tl">
                  <a:srgbClr val="000000">
                    <a:alpha val="30000"/>
                  </a:srgbClr>
                </a:outerShdw>
              </a:effectLst>
              <a:latin typeface="Times New Roman" pitchFamily="18" charset="0"/>
            </a:endParaRPr>
          </a:p>
        </p:txBody>
      </p:sp>
      <p:sp>
        <p:nvSpPr>
          <p:cNvPr id="9" name="TextBox 8"/>
          <p:cNvSpPr txBox="1"/>
          <p:nvPr/>
        </p:nvSpPr>
        <p:spPr>
          <a:xfrm>
            <a:off x="2743200" y="521494"/>
            <a:ext cx="3352800" cy="523220"/>
          </a:xfrm>
          <a:prstGeom prst="rect">
            <a:avLst/>
          </a:prstGeom>
          <a:noFill/>
        </p:spPr>
        <p:txBody>
          <a:bodyPr wrap="square" rtlCol="0">
            <a:spAutoFit/>
          </a:bodyPr>
          <a:lstStyle/>
          <a:p>
            <a:pPr algn="ctr"/>
            <a:r>
              <a:rPr lang="en-US" sz="2800" b="1" u="sng" smtClean="0">
                <a:solidFill>
                  <a:srgbClr val="0070C0"/>
                </a:solidFill>
                <a:latin typeface="Times New Roman" panose="02020603050405020304" pitchFamily="18" charset="0"/>
                <a:cs typeface="Times New Roman" panose="02020603050405020304" pitchFamily="18" charset="0"/>
              </a:rPr>
              <a:t>Tập làm văn</a:t>
            </a:r>
            <a:endParaRPr lang="en-US" sz="2800" b="1" u="sng">
              <a:solidFill>
                <a:srgbClr val="0070C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52400" y="1778726"/>
            <a:ext cx="3352800" cy="523220"/>
          </a:xfrm>
          <a:prstGeom prst="rect">
            <a:avLst/>
          </a:prstGeom>
          <a:noFill/>
        </p:spPr>
        <p:txBody>
          <a:bodyPr wrap="square" rtlCol="0">
            <a:spAutoFit/>
          </a:bodyPr>
          <a:lstStyle/>
          <a:p>
            <a:r>
              <a:rPr lang="en-US" sz="2800" b="1" smtClean="0">
                <a:solidFill>
                  <a:srgbClr val="002060"/>
                </a:solidFill>
                <a:latin typeface="Times New Roman" panose="02020603050405020304" pitchFamily="18" charset="0"/>
                <a:cs typeface="Times New Roman" panose="02020603050405020304" pitchFamily="18" charset="0"/>
              </a:rPr>
              <a:t>I. Nhận xét</a:t>
            </a:r>
            <a:endParaRPr lang="en-US" sz="2800" b="1">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48046" y="2308477"/>
            <a:ext cx="8839199" cy="1569660"/>
          </a:xfrm>
          <a:prstGeom prst="rect">
            <a:avLst/>
          </a:prstGeom>
          <a:noFill/>
        </p:spPr>
        <p:txBody>
          <a:bodyPr wrap="square" rtlCol="0">
            <a:spAutoFit/>
          </a:bodyPr>
          <a:lstStyle/>
          <a:p>
            <a:r>
              <a:rPr lang="en-US" sz="2400" b="1" smtClean="0">
                <a:latin typeface="Times New Roman" panose="02020603050405020304" pitchFamily="18" charset="0"/>
                <a:cs typeface="Times New Roman" panose="02020603050405020304" pitchFamily="18" charset="0"/>
              </a:rPr>
              <a:t>2. Dấu hiệu giúp em nhận ra chỗ mở đầu và chỗ kết thúc của đoạn văn:</a:t>
            </a:r>
          </a:p>
          <a:p>
            <a:pPr marL="342900" indent="-342900">
              <a:buFontTx/>
              <a:buChar char="-"/>
            </a:pPr>
            <a:r>
              <a:rPr lang="en-US" sz="2400" b="1" smtClean="0">
                <a:latin typeface="Times New Roman" panose="02020603050405020304" pitchFamily="18" charset="0"/>
                <a:cs typeface="Times New Roman" panose="02020603050405020304" pitchFamily="18" charset="0"/>
              </a:rPr>
              <a:t>Chỗ mở đầu đoạn văn là chỗ đầu dòng, viết lùi vào 1 ô.</a:t>
            </a:r>
          </a:p>
          <a:p>
            <a:pPr marL="342900" indent="-342900">
              <a:buFontTx/>
              <a:buChar char="-"/>
            </a:pPr>
            <a:r>
              <a:rPr lang="en-US" sz="2400" b="1" smtClean="0">
                <a:latin typeface="Times New Roman" panose="02020603050405020304" pitchFamily="18" charset="0"/>
                <a:cs typeface="Times New Roman" panose="02020603050405020304" pitchFamily="18" charset="0"/>
              </a:rPr>
              <a:t>Chỗ kết thúc đoạn văn là chỗ chấm xuống dòng.</a:t>
            </a:r>
            <a:endParaRPr lang="en-US" sz="2400" b="1">
              <a:latin typeface="Times New Roman" panose="02020603050405020304" pitchFamily="18" charset="0"/>
              <a:cs typeface="Times New Roman" panose="02020603050405020304" pitchFamily="18" charset="0"/>
            </a:endParaRPr>
          </a:p>
        </p:txBody>
      </p:sp>
      <p:sp>
        <p:nvSpPr>
          <p:cNvPr id="8" name="TextBox 7"/>
          <p:cNvSpPr txBox="1"/>
          <p:nvPr/>
        </p:nvSpPr>
        <p:spPr>
          <a:xfrm>
            <a:off x="39188" y="3878137"/>
            <a:ext cx="8839199" cy="1569660"/>
          </a:xfrm>
          <a:prstGeom prst="rect">
            <a:avLst/>
          </a:prstGeom>
          <a:noFill/>
        </p:spPr>
        <p:txBody>
          <a:bodyPr wrap="square" rtlCol="0">
            <a:spAutoFit/>
          </a:bodyPr>
          <a:lstStyle/>
          <a:p>
            <a:pPr marL="342900" indent="-342900">
              <a:buFont typeface="Wingdings" panose="05000000000000000000" pitchFamily="2" charset="2"/>
              <a:buChar char="v"/>
            </a:pPr>
            <a:r>
              <a:rPr lang="en-US" sz="2400" b="1" smtClean="0">
                <a:solidFill>
                  <a:srgbClr val="FF0000"/>
                </a:solidFill>
                <a:latin typeface="Times New Roman" panose="02020603050405020304" pitchFamily="18" charset="0"/>
                <a:cs typeface="Times New Roman" panose="02020603050405020304" pitchFamily="18" charset="0"/>
              </a:rPr>
              <a:t>Chú ý : </a:t>
            </a:r>
            <a:r>
              <a:rPr lang="en-US" sz="2400" b="1" smtClean="0">
                <a:latin typeface="Times New Roman" panose="02020603050405020304" pitchFamily="18" charset="0"/>
                <a:cs typeface="Times New Roman" panose="02020603050405020304" pitchFamily="18" charset="0"/>
              </a:rPr>
              <a:t>có khi xuống dòng vẫn chưa hết đoạn văn. VD: Đoạn 2 truyện </a:t>
            </a:r>
            <a:r>
              <a:rPr lang="en-US" sz="2400" b="1" i="1" smtClean="0">
                <a:latin typeface="Times New Roman" panose="02020603050405020304" pitchFamily="18" charset="0"/>
                <a:cs typeface="Times New Roman" panose="02020603050405020304" pitchFamily="18" charset="0"/>
              </a:rPr>
              <a:t>Những hạt thóc giống</a:t>
            </a:r>
            <a:r>
              <a:rPr lang="en-US" sz="2400" b="1" smtClean="0">
                <a:latin typeface="Times New Roman" panose="02020603050405020304" pitchFamily="18" charset="0"/>
                <a:cs typeface="Times New Roman" panose="02020603050405020304" pitchFamily="18" charset="0"/>
              </a:rPr>
              <a:t> có mấy lời thoại, phải mấy lần xuống dòng mới kết thúc đoạn văn. Nhưng đã hết đoạn văn thì phải xuống dòng.</a:t>
            </a:r>
            <a:endParaRPr lang="en-US" sz="2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107782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5125" name="Text Box 6"/>
          <p:cNvSpPr txBox="1">
            <a:spLocks noChangeArrowheads="1"/>
          </p:cNvSpPr>
          <p:nvPr/>
        </p:nvSpPr>
        <p:spPr bwMode="auto">
          <a:xfrm>
            <a:off x="901336" y="1044714"/>
            <a:ext cx="809026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4000" b="1" smtClean="0">
                <a:ln w="11430"/>
                <a:solidFill>
                  <a:srgbClr val="FF0000"/>
                </a:solidFill>
                <a:effectLst>
                  <a:outerShdw blurRad="80000" dist="40000" dir="5040000" algn="tl">
                    <a:srgbClr val="000000">
                      <a:alpha val="30000"/>
                    </a:srgbClr>
                  </a:outerShdw>
                </a:effectLst>
                <a:latin typeface="Times New Roman" pitchFamily="18" charset="0"/>
              </a:rPr>
              <a:t>Đoạn văn trong bài văn kể chuyện </a:t>
            </a:r>
            <a:endParaRPr lang="en-US" altLang="en-US" sz="4000" b="1" i="1">
              <a:ln w="11430"/>
              <a:solidFill>
                <a:srgbClr val="FF0000"/>
              </a:solidFill>
              <a:effectLst>
                <a:outerShdw blurRad="80000" dist="40000" dir="5040000" algn="tl">
                  <a:srgbClr val="000000">
                    <a:alpha val="30000"/>
                  </a:srgbClr>
                </a:outerShdw>
              </a:effectLst>
              <a:latin typeface="Times New Roman" pitchFamily="18" charset="0"/>
            </a:endParaRPr>
          </a:p>
        </p:txBody>
      </p:sp>
      <p:sp>
        <p:nvSpPr>
          <p:cNvPr id="9" name="TextBox 8"/>
          <p:cNvSpPr txBox="1"/>
          <p:nvPr/>
        </p:nvSpPr>
        <p:spPr>
          <a:xfrm>
            <a:off x="2695302" y="520281"/>
            <a:ext cx="3352800" cy="523220"/>
          </a:xfrm>
          <a:prstGeom prst="rect">
            <a:avLst/>
          </a:prstGeom>
          <a:noFill/>
        </p:spPr>
        <p:txBody>
          <a:bodyPr wrap="square" rtlCol="0">
            <a:spAutoFit/>
          </a:bodyPr>
          <a:lstStyle/>
          <a:p>
            <a:pPr algn="ctr"/>
            <a:r>
              <a:rPr lang="en-US" sz="2800" b="1" u="sng" smtClean="0">
                <a:solidFill>
                  <a:srgbClr val="0070C0"/>
                </a:solidFill>
                <a:latin typeface="Times New Roman" panose="02020603050405020304" pitchFamily="18" charset="0"/>
                <a:cs typeface="Times New Roman" panose="02020603050405020304" pitchFamily="18" charset="0"/>
              </a:rPr>
              <a:t>Tập làm văn</a:t>
            </a:r>
            <a:endParaRPr lang="en-US" sz="2800" b="1" u="sng">
              <a:solidFill>
                <a:srgbClr val="0070C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371600" y="2040336"/>
            <a:ext cx="3352800" cy="523220"/>
          </a:xfrm>
          <a:prstGeom prst="rect">
            <a:avLst/>
          </a:prstGeom>
          <a:noFill/>
        </p:spPr>
        <p:txBody>
          <a:bodyPr wrap="square" rtlCol="0">
            <a:spAutoFit/>
          </a:bodyPr>
          <a:lstStyle/>
          <a:p>
            <a:r>
              <a:rPr lang="en-US" sz="2800" b="1" smtClean="0">
                <a:solidFill>
                  <a:srgbClr val="002060"/>
                </a:solidFill>
                <a:latin typeface="Times New Roman" panose="02020603050405020304" pitchFamily="18" charset="0"/>
                <a:cs typeface="Times New Roman" panose="02020603050405020304" pitchFamily="18" charset="0"/>
              </a:rPr>
              <a:t>I. Nhận xét</a:t>
            </a:r>
            <a:endParaRPr lang="en-US" sz="2800" b="1">
              <a:solidFill>
                <a:srgbClr val="00206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15389" y="2714243"/>
            <a:ext cx="8821783" cy="461665"/>
          </a:xfrm>
          <a:prstGeom prst="rect">
            <a:avLst/>
          </a:prstGeom>
        </p:spPr>
        <p:txBody>
          <a:bodyPr wrap="square">
            <a:spAutoFit/>
          </a:bodyPr>
          <a:lstStyle/>
          <a:p>
            <a:r>
              <a:rPr lang="en-US" sz="2400" b="1" smtClean="0">
                <a:solidFill>
                  <a:srgbClr val="025E11"/>
                </a:solidFill>
                <a:latin typeface="Times New Roman" panose="02020603050405020304" pitchFamily="18" charset="0"/>
                <a:cs typeface="Times New Roman" panose="02020603050405020304" pitchFamily="18" charset="0"/>
              </a:rPr>
              <a:t>3. Từ </a:t>
            </a:r>
            <a:r>
              <a:rPr lang="en-US" sz="2400" b="1">
                <a:solidFill>
                  <a:srgbClr val="025E11"/>
                </a:solidFill>
                <a:latin typeface="Times New Roman" panose="02020603050405020304" pitchFamily="18" charset="0"/>
                <a:cs typeface="Times New Roman" panose="02020603050405020304" pitchFamily="18" charset="0"/>
              </a:rPr>
              <a:t>hai bài tập trên, hãy rút ra nhận xét</a:t>
            </a:r>
            <a:r>
              <a:rPr lang="en-US" sz="2400" b="1" smtClean="0">
                <a:solidFill>
                  <a:srgbClr val="025E11"/>
                </a:solidFill>
                <a:latin typeface="Times New Roman" panose="02020603050405020304" pitchFamily="18" charset="0"/>
                <a:cs typeface="Times New Roman" panose="02020603050405020304" pitchFamily="18" charset="0"/>
              </a:rPr>
              <a:t>:</a:t>
            </a:r>
            <a:endParaRPr lang="en-US" sz="2400" b="1">
              <a:solidFill>
                <a:srgbClr val="025E11"/>
              </a:solidFill>
              <a:latin typeface="Times New Roman" panose="02020603050405020304" pitchFamily="18" charset="0"/>
              <a:cs typeface="Times New Roman" panose="02020603050405020304" pitchFamily="18" charset="0"/>
            </a:endParaRPr>
          </a:p>
        </p:txBody>
      </p:sp>
      <p:sp>
        <p:nvSpPr>
          <p:cNvPr id="7" name="Rectangle 6"/>
          <p:cNvSpPr/>
          <p:nvPr/>
        </p:nvSpPr>
        <p:spPr>
          <a:xfrm>
            <a:off x="93618" y="3772300"/>
            <a:ext cx="8839199" cy="830997"/>
          </a:xfrm>
          <a:prstGeom prst="rect">
            <a:avLst/>
          </a:prstGeom>
        </p:spPr>
        <p:txBody>
          <a:bodyPr wrap="square">
            <a:spAutoFit/>
          </a:bodyPr>
          <a:lstStyle/>
          <a:p>
            <a:r>
              <a:rPr lang="en-US" sz="2400" b="1" smtClean="0">
                <a:solidFill>
                  <a:srgbClr val="E14B0F"/>
                </a:solidFill>
                <a:latin typeface="Times New Roman" panose="02020603050405020304" pitchFamily="18" charset="0"/>
                <a:cs typeface="Times New Roman" panose="02020603050405020304" pitchFamily="18" charset="0"/>
              </a:rPr>
              <a:t>- Mỗi đoạn văn trong bài văn kể chuyện kể một sự việc trong một chuỗi sự việc làm nòng cốt cho diễn biến của truyện.</a:t>
            </a:r>
          </a:p>
        </p:txBody>
      </p:sp>
      <p:sp>
        <p:nvSpPr>
          <p:cNvPr id="8" name="Rectangle 7"/>
          <p:cNvSpPr/>
          <p:nvPr/>
        </p:nvSpPr>
        <p:spPr>
          <a:xfrm>
            <a:off x="71846" y="3225276"/>
            <a:ext cx="8821783" cy="461665"/>
          </a:xfrm>
          <a:prstGeom prst="rect">
            <a:avLst/>
          </a:prstGeom>
        </p:spPr>
        <p:txBody>
          <a:bodyPr wrap="square">
            <a:spAutoFit/>
          </a:bodyPr>
          <a:lstStyle/>
          <a:p>
            <a:r>
              <a:rPr lang="en-US" sz="2400" b="1" smtClean="0">
                <a:solidFill>
                  <a:srgbClr val="025E11"/>
                </a:solidFill>
                <a:latin typeface="Times New Roman" panose="02020603050405020304" pitchFamily="18" charset="0"/>
                <a:cs typeface="Times New Roman" panose="02020603050405020304" pitchFamily="18" charset="0"/>
              </a:rPr>
              <a:t>a) Mỗi đoạn văn trong bài văn kể chuyện kể điều gì?</a:t>
            </a:r>
            <a:endParaRPr lang="en-US" sz="2400" b="1">
              <a:solidFill>
                <a:srgbClr val="025E1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74023" y="4643735"/>
            <a:ext cx="8821783" cy="461665"/>
          </a:xfrm>
          <a:prstGeom prst="rect">
            <a:avLst/>
          </a:prstGeom>
        </p:spPr>
        <p:txBody>
          <a:bodyPr wrap="square">
            <a:spAutoFit/>
          </a:bodyPr>
          <a:lstStyle/>
          <a:p>
            <a:r>
              <a:rPr lang="en-US" sz="2400" b="1" smtClean="0">
                <a:solidFill>
                  <a:srgbClr val="025E11"/>
                </a:solidFill>
                <a:latin typeface="Times New Roman" panose="02020603050405020304" pitchFamily="18" charset="0"/>
                <a:cs typeface="Times New Roman" panose="02020603050405020304" pitchFamily="18" charset="0"/>
              </a:rPr>
              <a:t>b) Đoạn văn được nhận ra nhờ dấu hiệu nào?</a:t>
            </a:r>
            <a:endParaRPr lang="en-US" sz="2400" b="1">
              <a:solidFill>
                <a:srgbClr val="025E1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74023" y="5105400"/>
            <a:ext cx="8839199" cy="461665"/>
          </a:xfrm>
          <a:prstGeom prst="rect">
            <a:avLst/>
          </a:prstGeom>
        </p:spPr>
        <p:txBody>
          <a:bodyPr wrap="square">
            <a:spAutoFit/>
          </a:bodyPr>
          <a:lstStyle/>
          <a:p>
            <a:r>
              <a:rPr lang="en-US" sz="2400" b="1" smtClean="0">
                <a:solidFill>
                  <a:srgbClr val="E14B0F"/>
                </a:solidFill>
                <a:latin typeface="Times New Roman" panose="02020603050405020304" pitchFamily="18" charset="0"/>
                <a:cs typeface="Times New Roman" panose="02020603050405020304" pitchFamily="18" charset="0"/>
              </a:rPr>
              <a:t>- Hết một đoạn văn, cần chấm duống dòng.</a:t>
            </a:r>
          </a:p>
        </p:txBody>
      </p:sp>
    </p:spTree>
    <p:extLst>
      <p:ext uri="{BB962C8B-B14F-4D97-AF65-F5344CB8AC3E}">
        <p14:creationId xmlns:p14="http://schemas.microsoft.com/office/powerpoint/2010/main" val="307107782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80">
                                          <p:stCondLst>
                                            <p:cond delay="0"/>
                                          </p:stCondLst>
                                        </p:cTn>
                                        <p:tgtEl>
                                          <p:spTgt spid="11"/>
                                        </p:tgtEl>
                                      </p:cBhvr>
                                    </p:animEffect>
                                    <p:anim calcmode="lin" valueType="num">
                                      <p:cBhvr>
                                        <p:cTn id="2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1" dur="26">
                                          <p:stCondLst>
                                            <p:cond delay="650"/>
                                          </p:stCondLst>
                                        </p:cTn>
                                        <p:tgtEl>
                                          <p:spTgt spid="11"/>
                                        </p:tgtEl>
                                      </p:cBhvr>
                                      <p:to x="100000" y="60000"/>
                                    </p:animScale>
                                    <p:animScale>
                                      <p:cBhvr>
                                        <p:cTn id="32" dur="166" decel="50000">
                                          <p:stCondLst>
                                            <p:cond delay="676"/>
                                          </p:stCondLst>
                                        </p:cTn>
                                        <p:tgtEl>
                                          <p:spTgt spid="11"/>
                                        </p:tgtEl>
                                      </p:cBhvr>
                                      <p:to x="100000" y="100000"/>
                                    </p:animScale>
                                    <p:animScale>
                                      <p:cBhvr>
                                        <p:cTn id="33" dur="26">
                                          <p:stCondLst>
                                            <p:cond delay="1312"/>
                                          </p:stCondLst>
                                        </p:cTn>
                                        <p:tgtEl>
                                          <p:spTgt spid="11"/>
                                        </p:tgtEl>
                                      </p:cBhvr>
                                      <p:to x="100000" y="80000"/>
                                    </p:animScale>
                                    <p:animScale>
                                      <p:cBhvr>
                                        <p:cTn id="34" dur="166" decel="50000">
                                          <p:stCondLst>
                                            <p:cond delay="1338"/>
                                          </p:stCondLst>
                                        </p:cTn>
                                        <p:tgtEl>
                                          <p:spTgt spid="11"/>
                                        </p:tgtEl>
                                      </p:cBhvr>
                                      <p:to x="100000" y="100000"/>
                                    </p:animScale>
                                    <p:animScale>
                                      <p:cBhvr>
                                        <p:cTn id="35" dur="26">
                                          <p:stCondLst>
                                            <p:cond delay="1642"/>
                                          </p:stCondLst>
                                        </p:cTn>
                                        <p:tgtEl>
                                          <p:spTgt spid="11"/>
                                        </p:tgtEl>
                                      </p:cBhvr>
                                      <p:to x="100000" y="90000"/>
                                    </p:animScale>
                                    <p:animScale>
                                      <p:cBhvr>
                                        <p:cTn id="36" dur="166" decel="50000">
                                          <p:stCondLst>
                                            <p:cond delay="1668"/>
                                          </p:stCondLst>
                                        </p:cTn>
                                        <p:tgtEl>
                                          <p:spTgt spid="11"/>
                                        </p:tgtEl>
                                      </p:cBhvr>
                                      <p:to x="100000" y="100000"/>
                                    </p:animScale>
                                    <p:animScale>
                                      <p:cBhvr>
                                        <p:cTn id="37" dur="26">
                                          <p:stCondLst>
                                            <p:cond delay="1808"/>
                                          </p:stCondLst>
                                        </p:cTn>
                                        <p:tgtEl>
                                          <p:spTgt spid="11"/>
                                        </p:tgtEl>
                                      </p:cBhvr>
                                      <p:to x="100000" y="95000"/>
                                    </p:animScale>
                                    <p:animScale>
                                      <p:cBhvr>
                                        <p:cTn id="38" dur="166" decel="50000">
                                          <p:stCondLst>
                                            <p:cond delay="1834"/>
                                          </p:stCondLst>
                                        </p:cTn>
                                        <p:tgtEl>
                                          <p:spTgt spid="11"/>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randombar(horizontal)">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5125" name="Text Box 6"/>
          <p:cNvSpPr txBox="1">
            <a:spLocks noChangeArrowheads="1"/>
          </p:cNvSpPr>
          <p:nvPr/>
        </p:nvSpPr>
        <p:spPr bwMode="auto">
          <a:xfrm>
            <a:off x="836021" y="1043501"/>
            <a:ext cx="809026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4000" b="1" smtClean="0">
                <a:solidFill>
                  <a:srgbClr val="FE0000"/>
                </a:solidFill>
                <a:latin typeface="Times New Roman" pitchFamily="18" charset="0"/>
              </a:rPr>
              <a:t>Đoạn văn trong bài văn kể chuyện </a:t>
            </a:r>
            <a:endParaRPr lang="en-US" altLang="en-US" sz="4000" b="1" i="1">
              <a:solidFill>
                <a:srgbClr val="FE0000"/>
              </a:solidFill>
              <a:latin typeface="Times New Roman" pitchFamily="18" charset="0"/>
            </a:endParaRPr>
          </a:p>
        </p:txBody>
      </p:sp>
      <p:sp>
        <p:nvSpPr>
          <p:cNvPr id="9" name="TextBox 8"/>
          <p:cNvSpPr txBox="1"/>
          <p:nvPr/>
        </p:nvSpPr>
        <p:spPr>
          <a:xfrm>
            <a:off x="2695302" y="520281"/>
            <a:ext cx="3352800" cy="523220"/>
          </a:xfrm>
          <a:prstGeom prst="rect">
            <a:avLst/>
          </a:prstGeom>
          <a:noFill/>
        </p:spPr>
        <p:txBody>
          <a:bodyPr wrap="square" rtlCol="0">
            <a:spAutoFit/>
          </a:bodyPr>
          <a:lstStyle/>
          <a:p>
            <a:pPr algn="ctr"/>
            <a:r>
              <a:rPr lang="en-US" sz="2800" b="1" u="sng" smtClean="0">
                <a:solidFill>
                  <a:srgbClr val="0070C0"/>
                </a:solidFill>
                <a:latin typeface="Times New Roman" panose="02020603050405020304" pitchFamily="18" charset="0"/>
                <a:cs typeface="Times New Roman" panose="02020603050405020304" pitchFamily="18" charset="0"/>
              </a:rPr>
              <a:t>Tập làm văn</a:t>
            </a:r>
            <a:endParaRPr lang="en-US" sz="2800" b="1" u="sng">
              <a:solidFill>
                <a:srgbClr val="0070C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371600" y="2067580"/>
            <a:ext cx="1905000" cy="523220"/>
          </a:xfrm>
          <a:prstGeom prst="rect">
            <a:avLst/>
          </a:prstGeom>
          <a:noFill/>
        </p:spPr>
        <p:txBody>
          <a:bodyPr wrap="square" rtlCol="0">
            <a:spAutoFit/>
          </a:bodyPr>
          <a:lstStyle/>
          <a:p>
            <a:r>
              <a:rPr lang="en-US" sz="2800" b="1" smtClean="0">
                <a:solidFill>
                  <a:srgbClr val="00B0F0"/>
                </a:solidFill>
                <a:latin typeface="Times New Roman" panose="02020603050405020304" pitchFamily="18" charset="0"/>
                <a:cs typeface="Times New Roman" panose="02020603050405020304" pitchFamily="18" charset="0"/>
              </a:rPr>
              <a:t>II. Ghi nhớ</a:t>
            </a:r>
            <a:endParaRPr lang="en-US" sz="2800" b="1">
              <a:solidFill>
                <a:srgbClr val="00B0F0"/>
              </a:solidFill>
              <a:latin typeface="Times New Roman" panose="02020603050405020304" pitchFamily="18" charset="0"/>
              <a:cs typeface="Times New Roman" panose="02020603050405020304" pitchFamily="18" charset="0"/>
            </a:endParaRPr>
          </a:p>
        </p:txBody>
      </p:sp>
      <p:sp>
        <p:nvSpPr>
          <p:cNvPr id="3" name="Horizontal Scroll 2"/>
          <p:cNvSpPr/>
          <p:nvPr/>
        </p:nvSpPr>
        <p:spPr>
          <a:xfrm>
            <a:off x="285204" y="2514600"/>
            <a:ext cx="8172996" cy="2461700"/>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marL="457200" indent="-457200">
              <a:buAutoNum type="arabicPeriod"/>
            </a:pPr>
            <a:r>
              <a:rPr lang="en-US" sz="2400">
                <a:solidFill>
                  <a:srgbClr val="FF0000"/>
                </a:solidFill>
                <a:latin typeface="Times New Roman" panose="02020603050405020304" pitchFamily="18" charset="0"/>
                <a:cs typeface="Times New Roman" panose="02020603050405020304" pitchFamily="18" charset="0"/>
              </a:rPr>
              <a:t>Một câu chuyện có thể gồm nhiều sự việc. Mỗi sự việc được kể thành một đoạn văn.</a:t>
            </a:r>
          </a:p>
          <a:p>
            <a:pPr marL="457200" indent="-457200">
              <a:buAutoNum type="arabicPeriod"/>
            </a:pPr>
            <a:r>
              <a:rPr lang="en-US" sz="2400">
                <a:solidFill>
                  <a:srgbClr val="FF0000"/>
                </a:solidFill>
                <a:latin typeface="Times New Roman" panose="02020603050405020304" pitchFamily="18" charset="0"/>
                <a:cs typeface="Times New Roman" panose="02020603050405020304" pitchFamily="18" charset="0"/>
              </a:rPr>
              <a:t>Khi viết hết một đoạn văn, cần chấm xuống dòng.</a:t>
            </a:r>
          </a:p>
        </p:txBody>
      </p:sp>
      <p:sp>
        <p:nvSpPr>
          <p:cNvPr id="7" name="Rectangle 14"/>
          <p:cNvSpPr>
            <a:spLocks noChangeArrowheads="1"/>
          </p:cNvSpPr>
          <p:nvPr/>
        </p:nvSpPr>
        <p:spPr bwMode="auto">
          <a:xfrm>
            <a:off x="142602" y="3329951"/>
            <a:ext cx="84581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b="1" i="1">
                <a:solidFill>
                  <a:srgbClr val="7030A0"/>
                </a:solidFill>
                <a:latin typeface="Times New Roman" panose="02020603050405020304" pitchFamily="18" charset="0"/>
                <a:cs typeface="Times New Roman" panose="02020603050405020304" pitchFamily="18" charset="0"/>
              </a:rPr>
              <a:t>Em hãy tìm một đoạn văn bất kì trong các truyện kể mà em biết và nêu sự việc </a:t>
            </a:r>
            <a:r>
              <a:rPr lang="en-US" altLang="en-US" sz="2400" b="1" i="1" smtClean="0">
                <a:solidFill>
                  <a:srgbClr val="7030A0"/>
                </a:solidFill>
                <a:latin typeface="Times New Roman" panose="02020603050405020304" pitchFamily="18" charset="0"/>
                <a:cs typeface="Times New Roman" panose="02020603050405020304" pitchFamily="18" charset="0"/>
              </a:rPr>
              <a:t>được </a:t>
            </a:r>
            <a:r>
              <a:rPr lang="en-US" altLang="en-US" sz="2400" b="1" i="1">
                <a:solidFill>
                  <a:srgbClr val="7030A0"/>
                </a:solidFill>
                <a:latin typeface="Times New Roman" panose="02020603050405020304" pitchFamily="18" charset="0"/>
                <a:cs typeface="Times New Roman" panose="02020603050405020304" pitchFamily="18" charset="0"/>
              </a:rPr>
              <a:t>nêu trong đoạn văn đó?</a:t>
            </a:r>
          </a:p>
        </p:txBody>
      </p:sp>
    </p:spTree>
    <p:extLst>
      <p:ext uri="{BB962C8B-B14F-4D97-AF65-F5344CB8AC3E}">
        <p14:creationId xmlns:p14="http://schemas.microsoft.com/office/powerpoint/2010/main" val="307107782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896</TotalTime>
  <Words>1463</Words>
  <Application>Microsoft Office PowerPoint</Application>
  <PresentationFormat>On-screen Show (4:3)</PresentationFormat>
  <Paragraphs>115</Paragraphs>
  <Slides>15</Slides>
  <Notes>1</Notes>
  <HiddenSlides>0</HiddenSlides>
  <MMClips>2</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c:creator>
  <cp:lastModifiedBy>Windows User</cp:lastModifiedBy>
  <cp:revision>71</cp:revision>
  <dcterms:created xsi:type="dcterms:W3CDTF">2016-10-31T12:54:16Z</dcterms:created>
  <dcterms:modified xsi:type="dcterms:W3CDTF">2021-09-29T03:14:06Z</dcterms:modified>
</cp:coreProperties>
</file>