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sldIdLst>
    <p:sldId id="280" r:id="rId3"/>
    <p:sldId id="256" r:id="rId4"/>
    <p:sldId id="318" r:id="rId5"/>
    <p:sldId id="321" r:id="rId6"/>
    <p:sldId id="322" r:id="rId7"/>
    <p:sldId id="337" r:id="rId8"/>
    <p:sldId id="338" r:id="rId9"/>
    <p:sldId id="339" r:id="rId10"/>
    <p:sldId id="341" r:id="rId11"/>
    <p:sldId id="323" r:id="rId12"/>
    <p:sldId id="340" r:id="rId13"/>
    <p:sldId id="308" r:id="rId14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hufap2"/>
      <p:regular r:id="rId20"/>
    </p:embeddedFont>
    <p:embeddedFont>
      <p:font typeface=".VnArial" panose="020B7200000000000000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17475" indent="0" algn="ctr">
              <a:buNone/>
              <a:defRPr/>
            </a:lvl2pPr>
            <a:lvl3pPr marL="634950" indent="0" algn="ctr">
              <a:buNone/>
              <a:defRPr/>
            </a:lvl3pPr>
            <a:lvl4pPr marL="952424" indent="0" algn="ctr">
              <a:buNone/>
              <a:defRPr/>
            </a:lvl4pPr>
            <a:lvl5pPr marL="1269898" indent="0" algn="ctr">
              <a:buNone/>
              <a:defRPr/>
            </a:lvl5pPr>
            <a:lvl6pPr marL="1587373" indent="0" algn="ctr">
              <a:buNone/>
              <a:defRPr/>
            </a:lvl6pPr>
            <a:lvl7pPr marL="1904848" indent="0" algn="ctr">
              <a:buNone/>
              <a:defRPr/>
            </a:lvl7pPr>
            <a:lvl8pPr marL="2222322" indent="0" algn="ctr">
              <a:buNone/>
              <a:defRPr/>
            </a:lvl8pPr>
            <a:lvl9pPr marL="25397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09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12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277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389"/>
            </a:lvl1pPr>
            <a:lvl2pPr marL="317475" indent="0">
              <a:buNone/>
              <a:defRPr sz="1250"/>
            </a:lvl2pPr>
            <a:lvl3pPr marL="634950" indent="0">
              <a:buNone/>
              <a:defRPr sz="1111"/>
            </a:lvl3pPr>
            <a:lvl4pPr marL="952424" indent="0">
              <a:buNone/>
              <a:defRPr sz="972"/>
            </a:lvl4pPr>
            <a:lvl5pPr marL="1269898" indent="0">
              <a:buNone/>
              <a:defRPr sz="972"/>
            </a:lvl5pPr>
            <a:lvl6pPr marL="1587373" indent="0">
              <a:buNone/>
              <a:defRPr sz="972"/>
            </a:lvl6pPr>
            <a:lvl7pPr marL="1904848" indent="0">
              <a:buNone/>
              <a:defRPr sz="972"/>
            </a:lvl7pPr>
            <a:lvl8pPr marL="2222322" indent="0">
              <a:buNone/>
              <a:defRPr sz="972"/>
            </a:lvl8pPr>
            <a:lvl9pPr marL="2539797" indent="0">
              <a:buNone/>
              <a:defRPr sz="9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1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6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0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2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222"/>
            </a:lvl1pPr>
            <a:lvl2pPr>
              <a:defRPr sz="1944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222"/>
            </a:lvl1pPr>
            <a:lvl2pPr marL="317475" indent="0">
              <a:buNone/>
              <a:defRPr sz="1944"/>
            </a:lvl2pPr>
            <a:lvl3pPr marL="634950" indent="0">
              <a:buNone/>
              <a:defRPr sz="1667"/>
            </a:lvl3pPr>
            <a:lvl4pPr marL="952424" indent="0">
              <a:buNone/>
              <a:defRPr sz="1389"/>
            </a:lvl4pPr>
            <a:lvl5pPr marL="1269898" indent="0">
              <a:buNone/>
              <a:defRPr sz="1389"/>
            </a:lvl5pPr>
            <a:lvl6pPr marL="1587373" indent="0">
              <a:buNone/>
              <a:defRPr sz="1389"/>
            </a:lvl6pPr>
            <a:lvl7pPr marL="1904848" indent="0">
              <a:buNone/>
              <a:defRPr sz="1389"/>
            </a:lvl7pPr>
            <a:lvl8pPr marL="2222322" indent="0">
              <a:buNone/>
              <a:defRPr sz="1389"/>
            </a:lvl8pPr>
            <a:lvl9pPr marL="2539797" indent="0">
              <a:buNone/>
              <a:defRPr sz="1389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6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34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9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72">
                <a:latin typeface="Arial" panose="020B0604020202020204" pitchFamily="34" charset="0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6349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5pPr>
      <a:lvl6pPr marL="317475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6pPr>
      <a:lvl7pPr marL="634950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7pPr>
      <a:lvl8pPr marL="952424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8pPr>
      <a:lvl9pPr marL="1269898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9pPr>
    </p:titleStyle>
    <p:bodyStyle>
      <a:lvl1pPr marL="238106" indent="-238106" algn="l" rtl="0" eaLnBrk="0" fontAlgn="base" hangingPunct="0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+mn-lt"/>
          <a:ea typeface="+mn-ea"/>
          <a:cs typeface="+mn-cs"/>
        </a:defRPr>
      </a:lvl1pPr>
      <a:lvl2pPr marL="515896" indent="-198421" algn="l" rtl="0" eaLnBrk="0" fontAlgn="base" hangingPunct="0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+mn-lt"/>
        </a:defRPr>
      </a:lvl2pPr>
      <a:lvl3pPr marL="793687" indent="-158737" algn="l" rtl="0" eaLnBrk="0" fontAlgn="base" hangingPunct="0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+mn-lt"/>
        </a:defRPr>
      </a:lvl3pPr>
      <a:lvl4pPr marL="1111161" indent="-158737" algn="l" rtl="0" eaLnBrk="0" fontAlgn="base" hangingPunct="0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+mn-lt"/>
        </a:defRPr>
      </a:lvl4pPr>
      <a:lvl5pPr marL="1428635" indent="-158737" algn="l" rtl="0" eaLnBrk="0" fontAlgn="base" hangingPunct="0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5pPr>
      <a:lvl6pPr marL="174611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6pPr>
      <a:lvl7pPr marL="2063585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7pPr>
      <a:lvl8pPr marL="238106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8pPr>
      <a:lvl9pPr marL="2698534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75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24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89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73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4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22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797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1.wav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515" y="1808264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 smtClean="0">
                <a:solidFill>
                  <a:srgbClr val="C00000"/>
                </a:solidFill>
              </a:rPr>
              <a:t>- </a:t>
            </a:r>
            <a:r>
              <a:rPr lang="vi-VN" sz="2800" dirty="0">
                <a:solidFill>
                  <a:srgbClr val="C00000"/>
                </a:solidFill>
              </a:rPr>
              <a:t>Hành động nào thể hiện các thành viên yêu thương và quan tâm nhau?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8680" y="1179611"/>
            <a:ext cx="5156213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Giới thiệu về các phòng và đồ dùng trong gia đình em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3820" y="2558107"/>
            <a:ext cx="52977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Nhà em có mấy phòng?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Kể tên một số đồ dùng trong từng phòng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5280" y="768419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u="sng" dirty="0">
                <a:solidFill>
                  <a:srgbClr val="FF0000"/>
                </a:solidFill>
              </a:rPr>
              <a:t>Hoạt động 4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223" y="12979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u="sng" dirty="0">
                <a:solidFill>
                  <a:srgbClr val="FF0000"/>
                </a:solidFill>
              </a:rPr>
              <a:t>Hoạt động </a:t>
            </a:r>
            <a:r>
              <a:rPr lang="en-US" sz="2400" u="sng" dirty="0" smtClean="0">
                <a:solidFill>
                  <a:srgbClr val="FF0000"/>
                </a:solidFill>
              </a:rPr>
              <a:t>5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3" y="29904"/>
            <a:ext cx="1031119" cy="1054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7135" y="591456"/>
            <a:ext cx="4545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Trò chơi: Đó là đồ dùng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9" y="1100162"/>
            <a:ext cx="8519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u="sng" dirty="0">
                <a:solidFill>
                  <a:srgbClr val="FF0000"/>
                </a:solidFill>
              </a:rPr>
              <a:t>Cách chơi:</a:t>
            </a:r>
          </a:p>
          <a:p>
            <a:pPr algn="just"/>
            <a:r>
              <a:rPr lang="vi-VN" sz="2400" dirty="0">
                <a:solidFill>
                  <a:srgbClr val="006600"/>
                </a:solidFill>
              </a:rPr>
              <a:t>- GV dán 1 tranh vẽ đồ dùng gia đình sau lưng HS và bạn đó đứng quay lưng xuống lớp để các bạn quan sát tranh</a:t>
            </a:r>
          </a:p>
          <a:p>
            <a:pPr algn="just"/>
            <a:endParaRPr lang="vi-VN" sz="2400" dirty="0">
              <a:solidFill>
                <a:srgbClr val="006600"/>
              </a:solidFill>
            </a:endParaRPr>
          </a:p>
          <a:p>
            <a:pPr algn="just"/>
            <a:r>
              <a:rPr lang="vi-VN" sz="2400" dirty="0">
                <a:solidFill>
                  <a:srgbClr val="006600"/>
                </a:solidFill>
              </a:rPr>
              <a:t>- HS được đặt tối đa 3 câu hỏi về đồ dùng trong tranh cho các bạn ở dưới lớp để đoán được đồ dùng đó</a:t>
            </a:r>
          </a:p>
          <a:p>
            <a:pPr algn="just"/>
            <a:endParaRPr lang="vi-VN" sz="2400" dirty="0">
              <a:solidFill>
                <a:srgbClr val="006600"/>
              </a:solidFill>
            </a:endParaRPr>
          </a:p>
          <a:p>
            <a:pPr algn="just"/>
            <a:r>
              <a:rPr lang="vi-VN" sz="2400" dirty="0">
                <a:solidFill>
                  <a:srgbClr val="006600"/>
                </a:solidFill>
              </a:rPr>
              <a:t>- HS dựa vào câu trả lời của các bạn để đoán đồ dùng trong tranh là đồ dùng gì.</a:t>
            </a:r>
          </a:p>
          <a:p>
            <a:pPr algn="just"/>
            <a:endParaRPr lang="vi-VN" sz="2400" dirty="0">
              <a:solidFill>
                <a:srgbClr val="006600"/>
              </a:solidFill>
            </a:endParaRPr>
          </a:p>
          <a:p>
            <a:pPr algn="just"/>
            <a:r>
              <a:rPr lang="vi-VN" sz="2400" u="sng" dirty="0">
                <a:solidFill>
                  <a:srgbClr val="FF0000"/>
                </a:solidFill>
              </a:rPr>
              <a:t>Luật chơi: </a:t>
            </a:r>
            <a:r>
              <a:rPr lang="vi-VN" sz="2400" dirty="0">
                <a:solidFill>
                  <a:srgbClr val="006600"/>
                </a:solidFill>
              </a:rPr>
              <a:t>Các bạn ở dưới lớp chỉ được đưa ra gợi ý, không được nói tên đồ vật</a:t>
            </a:r>
          </a:p>
        </p:txBody>
      </p:sp>
    </p:spTree>
    <p:extLst>
      <p:ext uri="{BB962C8B-B14F-4D97-AF65-F5344CB8AC3E}">
        <p14:creationId xmlns:p14="http://schemas.microsoft.com/office/powerpoint/2010/main" val="4083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10444"/>
            <a:ext cx="856615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7" y="1560966"/>
            <a:ext cx="58293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7007" y="3399291"/>
            <a:ext cx="639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Nhà ở và đồ dùng trong nhà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Giữ nhà ở 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3251" y="1155240"/>
            <a:ext cx="8486577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Các hình thể hiện những phòng nào trong nhà ở?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- Kể tên một số đồ dùng có trong mỗi hình. Chúng được dùng để làm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4011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Hoạt động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02457" y="597231"/>
            <a:ext cx="6037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4971" y="928274"/>
            <a:ext cx="48622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khách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khách có: bộ bàn ghế gỗ, tủ, bàn thờ. Trên bàn có bộ ấm chén, bình nước. Trong tủ để rất nhiều lọ hoa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4" y="1001484"/>
            <a:ext cx="3307172" cy="362010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88686" y="217713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2248"/>
            <a:ext cx="4426857" cy="1598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8858" y="1379528"/>
            <a:ext cx="506548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6600"/>
                </a:solidFill>
              </a:rPr>
              <a:t>P</a:t>
            </a:r>
            <a:r>
              <a:rPr lang="vi-VN" sz="2600" dirty="0" smtClean="0">
                <a:solidFill>
                  <a:srgbClr val="006600"/>
                </a:solidFill>
              </a:rPr>
              <a:t>hòng </a:t>
            </a:r>
            <a:r>
              <a:rPr lang="vi-VN" sz="2600" dirty="0">
                <a:solidFill>
                  <a:srgbClr val="006600"/>
                </a:solidFill>
              </a:rPr>
              <a:t>ngủ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ngủ có: kệ tủ, tivi, đồng hồ treo tường, mắc treo quần áo, quạt cây, tủ quần áo, tranh treo tường, giường ngủ, gối, tủ đầu giường...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28" y="29028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5" y="2243220"/>
            <a:ext cx="3271058" cy="322217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41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8697" y="1825990"/>
            <a:ext cx="5065486" cy="361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bếp</a:t>
            </a:r>
          </a:p>
          <a:p>
            <a:pPr algn="just">
              <a:lnSpc>
                <a:spcPct val="150000"/>
              </a:lnSpc>
            </a:pPr>
            <a:endParaRPr lang="vi-VN" sz="26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6600"/>
                </a:solidFill>
              </a:rPr>
              <a:t>- Phòng bếp có: dãy tủ bếp; bàn bếp; bàn ăn, ghế ngồi; các dụng cụ làm bếp, nấu ăn; cái lồng bàn...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25" y="1794423"/>
            <a:ext cx="3424049" cy="368232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2" y="0"/>
            <a:ext cx="4861738" cy="16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096" y="4200180"/>
            <a:ext cx="8085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6600"/>
                </a:solidFill>
              </a:rPr>
              <a:t>Không gian sinh hoạt chung và bếp của người dân tộc Thái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40" y="523220"/>
            <a:ext cx="4471360" cy="347030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4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407</Words>
  <Application>Microsoft Office PowerPoint</Application>
  <PresentationFormat>On-screen Show (16:10)</PresentationFormat>
  <Paragraphs>41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Calibri</vt:lpstr>
      <vt:lpstr>VNI-Thufap2</vt:lpstr>
      <vt:lpstr>.VnArial</vt:lpstr>
      <vt:lpstr>Arial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141</cp:revision>
  <dcterms:created xsi:type="dcterms:W3CDTF">2020-02-10T09:35:50Z</dcterms:created>
  <dcterms:modified xsi:type="dcterms:W3CDTF">2020-09-20T10:09:09Z</dcterms:modified>
</cp:coreProperties>
</file>