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80" r:id="rId9"/>
    <p:sldId id="264" r:id="rId10"/>
    <p:sldId id="27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1F4F-1B07-4B0E-878B-47186AF6056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DF3F-25E1-42AE-9D3D-BE92D806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85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1F4F-1B07-4B0E-878B-47186AF6056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DF3F-25E1-42AE-9D3D-BE92D806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01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1F4F-1B07-4B0E-878B-47186AF6056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DF3F-25E1-42AE-9D3D-BE92D806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77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1903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1F4F-1B07-4B0E-878B-47186AF6056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DF3F-25E1-42AE-9D3D-BE92D806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63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1F4F-1B07-4B0E-878B-47186AF6056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DF3F-25E1-42AE-9D3D-BE92D806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20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1F4F-1B07-4B0E-878B-47186AF6056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DF3F-25E1-42AE-9D3D-BE92D806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3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1F4F-1B07-4B0E-878B-47186AF6056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DF3F-25E1-42AE-9D3D-BE92D806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93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1F4F-1B07-4B0E-878B-47186AF6056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DF3F-25E1-42AE-9D3D-BE92D806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1F4F-1B07-4B0E-878B-47186AF6056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DF3F-25E1-42AE-9D3D-BE92D806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4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1F4F-1B07-4B0E-878B-47186AF6056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DF3F-25E1-42AE-9D3D-BE92D806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62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1F4F-1B07-4B0E-878B-47186AF6056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EDF3F-25E1-42AE-9D3D-BE92D806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5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D1F4F-1B07-4B0E-878B-47186AF60568}" type="datetimeFigureOut">
              <a:rPr lang="en-US" smtClean="0"/>
              <a:t>11/14/2020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EDF3F-25E1-42AE-9D3D-BE92D8069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876300" y="2771958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464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79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869414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489364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489364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489364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489364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489364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489364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489364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489364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668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668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668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668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668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668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668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66849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489364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1046272"/>
            <a:ext cx="365522" cy="487363"/>
          </a:xfrm>
          <a:prstGeom prst="rect">
            <a:avLst/>
          </a:prstGeom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980" y="4040945"/>
            <a:ext cx="3701520" cy="252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7064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5734052"/>
            <a:ext cx="8985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7" y="5618163"/>
            <a:ext cx="992187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9" y="5694363"/>
            <a:ext cx="930275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776538"/>
            <a:ext cx="6681787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extLst>
      <p:ext uri="{BB962C8B-B14F-4D97-AF65-F5344CB8AC3E}">
        <p14:creationId xmlns:p14="http://schemas.microsoft.com/office/powerpoint/2010/main" val="28972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36" y="1543456"/>
            <a:ext cx="6645275" cy="28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138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103"/>
            <a:ext cx="9144000" cy="61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88686" y="836023"/>
            <a:ext cx="8824685" cy="5917476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4344" y="34834"/>
            <a:ext cx="686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BÀI HÁT: Ở TRƯỜNG CÔ DẠY EM THẾ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5" name="O truong co day em th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40.124" end="69962.046400000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829" y="992507"/>
            <a:ext cx="8563428" cy="561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6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5658" y="3431849"/>
            <a:ext cx="249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6600"/>
                </a:solidFill>
              </a:rPr>
              <a:t>(3 </a:t>
            </a:r>
            <a:r>
              <a:rPr lang="en-US" sz="2400" b="1" dirty="0" err="1" smtClean="0">
                <a:solidFill>
                  <a:srgbClr val="006600"/>
                </a:solidFill>
              </a:rPr>
              <a:t>tiết</a:t>
            </a:r>
            <a:r>
              <a:rPr lang="en-US" sz="2400" b="1" dirty="0" smtClean="0">
                <a:solidFill>
                  <a:srgbClr val="006600"/>
                </a:solidFill>
              </a:rPr>
              <a:t>)</a:t>
            </a:r>
            <a:endParaRPr lang="en-US" sz="2400" b="1" dirty="0">
              <a:solidFill>
                <a:srgbClr val="0066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35" y="446714"/>
            <a:ext cx="7453765" cy="31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985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67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3" y="1241511"/>
            <a:ext cx="7228115" cy="5209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742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>
            <p:custDataLst>
              <p:tags r:id="rId1"/>
            </p:custDataLst>
          </p:nvPr>
        </p:nvSpPr>
        <p:spPr>
          <a:xfrm>
            <a:off x="230421" y="1078647"/>
            <a:ext cx="4109350" cy="3815570"/>
          </a:xfrm>
          <a:prstGeom prst="roundRect">
            <a:avLst/>
          </a:prstGeom>
          <a:solidFill>
            <a:srgbClr val="003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vi-VN" sz="2400" dirty="0"/>
              <a:t>Khi đi quan </a:t>
            </a:r>
            <a:r>
              <a:rPr lang="vi-VN" sz="2400" dirty="0" smtClean="0"/>
              <a:t>sát, </a:t>
            </a:r>
            <a:r>
              <a:rPr lang="vi-VN" sz="2400" dirty="0"/>
              <a:t>các bạn trong hình mang theo những gì và trang phục như thế </a:t>
            </a:r>
            <a:r>
              <a:rPr lang="vi-VN" sz="2400" dirty="0" smtClean="0"/>
              <a:t>nào?</a:t>
            </a:r>
            <a:r>
              <a:rPr lang="en-US" sz="2400" dirty="0"/>
              <a:t> </a:t>
            </a:r>
            <a:r>
              <a:rPr lang="en-US" sz="2400" dirty="0" err="1" smtClean="0"/>
              <a:t>Nhóm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sự</a:t>
            </a:r>
            <a:r>
              <a:rPr lang="en-US" sz="2400" dirty="0" smtClean="0"/>
              <a:t> </a:t>
            </a:r>
            <a:r>
              <a:rPr lang="en-US" sz="2400" dirty="0" err="1" smtClean="0"/>
              <a:t>chuẩn</a:t>
            </a:r>
            <a:r>
              <a:rPr lang="en-US" sz="2400" dirty="0" smtClean="0"/>
              <a:t> </a:t>
            </a:r>
            <a:r>
              <a:rPr lang="en-US" sz="2400" dirty="0" err="1" smtClean="0"/>
              <a:t>bị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? </a:t>
            </a:r>
            <a:r>
              <a:rPr lang="en-US" sz="2400" dirty="0" err="1" smtClean="0"/>
              <a:t>Khi</a:t>
            </a:r>
            <a:r>
              <a:rPr lang="en-US" sz="2400" dirty="0" smtClean="0"/>
              <a:t> </a:t>
            </a:r>
            <a:r>
              <a:rPr lang="en-US" sz="2400" dirty="0" err="1" smtClean="0"/>
              <a:t>đi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cần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gì</a:t>
            </a:r>
            <a:r>
              <a:rPr lang="en-US" sz="2400" dirty="0" smtClean="0"/>
              <a:t>?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0" y="5016137"/>
            <a:ext cx="9144000" cy="1841862"/>
          </a:xfrm>
          <a:prstGeom prst="roundRect">
            <a:avLst/>
          </a:prstGeom>
          <a:solidFill>
            <a:srgbClr val="66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Yêu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cầu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algn="just" eaLnBrk="1" hangingPunct="1"/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Lớp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chia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thành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các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nhóm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4.</a:t>
            </a:r>
          </a:p>
          <a:p>
            <a:pPr algn="just" eaLnBrk="1" hangingPunct="1"/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Trình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bày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theo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tranh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ảnh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hoặc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trang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phục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minh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họa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….</a:t>
            </a:r>
          </a:p>
          <a:p>
            <a:pPr algn="just" eaLnBrk="1" hangingPunct="1"/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Đại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diện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trình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bày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(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ngắn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gọn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mạch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),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giao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lưu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tương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các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nhóm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.</a:t>
            </a:r>
            <a:endParaRPr lang="en-US" altLang="en-US" sz="2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" name="Flowchart: Terminator 2"/>
          <p:cNvSpPr/>
          <p:nvPr/>
        </p:nvSpPr>
        <p:spPr bwMode="auto">
          <a:xfrm>
            <a:off x="457200" y="204187"/>
            <a:ext cx="8686800" cy="519113"/>
          </a:xfrm>
          <a:prstGeom prst="flowChartTerminator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prstShdw prst="shdw17" dist="17961" dir="13500000">
              <a:schemeClr val="bg2"/>
            </a:prst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000" b="1" smtClean="0">
                <a:solidFill>
                  <a:schemeClr val="bg1"/>
                </a:solidFill>
                <a:cs typeface="Arial" charset="0"/>
              </a:rPr>
              <a:t>BÁO CÁO BÀI TẬP DỰ ÁN</a:t>
            </a:r>
            <a:endParaRPr lang="en-US" altLang="en-US" sz="20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438087"/>
            <a:ext cx="4296229" cy="3096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8813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67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14" y="1169794"/>
            <a:ext cx="4151086" cy="2992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66055" y="4374459"/>
            <a:ext cx="8186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6600"/>
                </a:solidFill>
              </a:rPr>
              <a:t>a. </a:t>
            </a:r>
            <a:r>
              <a:rPr lang="en-US" sz="2400" b="1" dirty="0" err="1" smtClean="0">
                <a:solidFill>
                  <a:srgbClr val="006600"/>
                </a:solidFill>
              </a:rPr>
              <a:t>Chuẩn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bị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khi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đi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quan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sát</a:t>
            </a:r>
            <a:r>
              <a:rPr lang="en-US" sz="2400" b="1" dirty="0" smtClean="0">
                <a:solidFill>
                  <a:srgbClr val="006600"/>
                </a:solidFill>
              </a:rPr>
              <a:t>: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</a:rPr>
              <a:t>	</a:t>
            </a:r>
            <a:r>
              <a:rPr lang="en-US" sz="2400" dirty="0" smtClean="0">
                <a:solidFill>
                  <a:srgbClr val="006600"/>
                </a:solidFill>
              </a:rPr>
              <a:t>- </a:t>
            </a:r>
            <a:r>
              <a:rPr lang="en-US" sz="2400" dirty="0" err="1" smtClean="0">
                <a:solidFill>
                  <a:srgbClr val="006600"/>
                </a:solidFill>
              </a:rPr>
              <a:t>Trang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phục</a:t>
            </a:r>
            <a:r>
              <a:rPr lang="en-US" sz="2400" dirty="0" smtClean="0">
                <a:solidFill>
                  <a:srgbClr val="006600"/>
                </a:solidFill>
              </a:rPr>
              <a:t>: </a:t>
            </a:r>
            <a:r>
              <a:rPr lang="en-US" sz="2400" dirty="0" err="1" smtClean="0">
                <a:solidFill>
                  <a:srgbClr val="006600"/>
                </a:solidFill>
              </a:rPr>
              <a:t>Mặc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đồng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phục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trường</a:t>
            </a:r>
            <a:r>
              <a:rPr lang="en-US" sz="2400" dirty="0" smtClean="0">
                <a:solidFill>
                  <a:srgbClr val="006600"/>
                </a:solidFill>
              </a:rPr>
              <a:t> (</a:t>
            </a:r>
            <a:r>
              <a:rPr lang="en-US" sz="2400" dirty="0" err="1" smtClean="0">
                <a:solidFill>
                  <a:srgbClr val="006600"/>
                </a:solidFill>
              </a:rPr>
              <a:t>hoặc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mặc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đồ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gọn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gàng</a:t>
            </a:r>
            <a:r>
              <a:rPr lang="en-US" sz="2400" dirty="0" smtClean="0">
                <a:solidFill>
                  <a:srgbClr val="006600"/>
                </a:solidFill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</a:rPr>
              <a:t>phù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hợp</a:t>
            </a:r>
            <a:r>
              <a:rPr lang="en-US" sz="2400" dirty="0" smtClean="0">
                <a:solidFill>
                  <a:srgbClr val="006600"/>
                </a:solidFill>
              </a:rPr>
              <a:t> di </a:t>
            </a:r>
            <a:r>
              <a:rPr lang="en-US" sz="2400" dirty="0" err="1" smtClean="0">
                <a:solidFill>
                  <a:srgbClr val="006600"/>
                </a:solidFill>
              </a:rPr>
              <a:t>chuyển</a:t>
            </a:r>
            <a:r>
              <a:rPr lang="en-US" sz="2400" dirty="0" smtClean="0">
                <a:solidFill>
                  <a:srgbClr val="006600"/>
                </a:solidFill>
              </a:rPr>
              <a:t>), </a:t>
            </a:r>
            <a:r>
              <a:rPr lang="en-US" sz="2400" dirty="0" err="1" smtClean="0">
                <a:solidFill>
                  <a:srgbClr val="006600"/>
                </a:solidFill>
              </a:rPr>
              <a:t>đi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giầy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và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đội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mũ</a:t>
            </a:r>
            <a:r>
              <a:rPr lang="en-US" sz="2400" dirty="0" smtClean="0">
                <a:solidFill>
                  <a:srgbClr val="006600"/>
                </a:solidFill>
              </a:rPr>
              <a:t>…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</a:rPr>
              <a:t>	</a:t>
            </a:r>
            <a:r>
              <a:rPr lang="en-US" sz="2400" dirty="0" smtClean="0">
                <a:solidFill>
                  <a:srgbClr val="006600"/>
                </a:solidFill>
              </a:rPr>
              <a:t>- </a:t>
            </a:r>
            <a:r>
              <a:rPr lang="en-US" sz="2400" dirty="0" err="1" smtClean="0">
                <a:solidFill>
                  <a:srgbClr val="006600"/>
                </a:solidFill>
              </a:rPr>
              <a:t>Mang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theo</a:t>
            </a:r>
            <a:r>
              <a:rPr lang="en-US" sz="2400" dirty="0" smtClean="0">
                <a:solidFill>
                  <a:srgbClr val="006600"/>
                </a:solidFill>
              </a:rPr>
              <a:t>: </a:t>
            </a:r>
            <a:r>
              <a:rPr lang="en-US" sz="2400" dirty="0" err="1" smtClean="0">
                <a:solidFill>
                  <a:srgbClr val="006600"/>
                </a:solidFill>
              </a:rPr>
              <a:t>Bình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nước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uống</a:t>
            </a:r>
            <a:r>
              <a:rPr lang="en-US" sz="2400" dirty="0" smtClean="0">
                <a:solidFill>
                  <a:srgbClr val="006600"/>
                </a:solidFill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</a:rPr>
              <a:t>bút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viết</a:t>
            </a:r>
            <a:r>
              <a:rPr lang="en-US" sz="2400" dirty="0" smtClean="0">
                <a:solidFill>
                  <a:srgbClr val="006600"/>
                </a:solidFill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</a:rPr>
              <a:t>sổ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tay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hoặc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phiếu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quan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sát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theo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mẫu</a:t>
            </a:r>
            <a:r>
              <a:rPr lang="en-US" sz="2400" dirty="0" smtClean="0">
                <a:solidFill>
                  <a:srgbClr val="006600"/>
                </a:solidFill>
              </a:rPr>
              <a:t> (</a:t>
            </a:r>
            <a:r>
              <a:rPr lang="en-US" sz="2400" dirty="0" err="1" smtClean="0">
                <a:solidFill>
                  <a:srgbClr val="006600"/>
                </a:solidFill>
              </a:rPr>
              <a:t>đã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được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hướng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dẫn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</a:rPr>
              <a:t>làm</a:t>
            </a:r>
            <a:r>
              <a:rPr lang="en-US" sz="2400" dirty="0" smtClean="0">
                <a:solidFill>
                  <a:srgbClr val="006600"/>
                </a:solidFill>
              </a:rPr>
              <a:t>)</a:t>
            </a:r>
            <a:endParaRPr lang="en-US" sz="24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7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8" y="4953000"/>
            <a:ext cx="5450417" cy="889000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825502"/>
            <a:ext cx="4762500" cy="115358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1" y="6032500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4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4" y="4826001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9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636324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82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10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164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675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6055" y="4235125"/>
            <a:ext cx="81860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6600"/>
                </a:solidFill>
              </a:rPr>
              <a:t>b. </a:t>
            </a:r>
            <a:r>
              <a:rPr lang="en-US" sz="2000" b="1" dirty="0" err="1" smtClean="0">
                <a:solidFill>
                  <a:srgbClr val="006600"/>
                </a:solidFill>
              </a:rPr>
              <a:t>Cần</a:t>
            </a:r>
            <a:r>
              <a:rPr lang="en-US" sz="2000" b="1" dirty="0" smtClean="0">
                <a:solidFill>
                  <a:srgbClr val="006600"/>
                </a:solidFill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</a:rPr>
              <a:t>quan</a:t>
            </a:r>
            <a:r>
              <a:rPr lang="en-US" sz="2000" b="1" dirty="0" smtClean="0">
                <a:solidFill>
                  <a:srgbClr val="006600"/>
                </a:solidFill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</a:rPr>
              <a:t>sát</a:t>
            </a:r>
            <a:r>
              <a:rPr lang="en-US" sz="2000" b="1" dirty="0" smtClean="0">
                <a:solidFill>
                  <a:srgbClr val="006600"/>
                </a:solidFill>
              </a:rPr>
              <a:t>:</a:t>
            </a:r>
          </a:p>
          <a:p>
            <a:pPr algn="just"/>
            <a:r>
              <a:rPr lang="en-US" sz="2000" dirty="0">
                <a:solidFill>
                  <a:srgbClr val="006600"/>
                </a:solidFill>
              </a:rPr>
              <a:t>	</a:t>
            </a:r>
            <a:r>
              <a:rPr lang="en-US" sz="2000" dirty="0" smtClean="0">
                <a:solidFill>
                  <a:srgbClr val="006600"/>
                </a:solidFill>
              </a:rPr>
              <a:t>- </a:t>
            </a:r>
            <a:r>
              <a:rPr lang="en-US" sz="2000" dirty="0" err="1" smtClean="0">
                <a:solidFill>
                  <a:srgbClr val="006600"/>
                </a:solidFill>
              </a:rPr>
              <a:t>Nhà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cửa</a:t>
            </a:r>
            <a:r>
              <a:rPr lang="en-US" sz="2000" dirty="0" smtClean="0">
                <a:solidFill>
                  <a:srgbClr val="006600"/>
                </a:solidFill>
              </a:rPr>
              <a:t>: </a:t>
            </a:r>
            <a:r>
              <a:rPr lang="en-US" sz="2000" dirty="0" err="1" smtClean="0">
                <a:solidFill>
                  <a:srgbClr val="006600"/>
                </a:solidFill>
              </a:rPr>
              <a:t>nhà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cấp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bốn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nhà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tầng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biệt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thự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chung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cư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nhà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sàn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nhà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gỗ</a:t>
            </a:r>
            <a:r>
              <a:rPr lang="en-US" sz="2000" dirty="0" smtClean="0">
                <a:solidFill>
                  <a:srgbClr val="006600"/>
                </a:solidFill>
              </a:rPr>
              <a:t>…</a:t>
            </a:r>
          </a:p>
          <a:p>
            <a:pPr algn="just"/>
            <a:r>
              <a:rPr lang="en-US" sz="2000" dirty="0">
                <a:solidFill>
                  <a:srgbClr val="006600"/>
                </a:solidFill>
              </a:rPr>
              <a:t>	</a:t>
            </a:r>
            <a:r>
              <a:rPr lang="en-US" sz="2000" dirty="0" smtClean="0">
                <a:solidFill>
                  <a:srgbClr val="006600"/>
                </a:solidFill>
              </a:rPr>
              <a:t>- </a:t>
            </a:r>
            <a:r>
              <a:rPr lang="en-US" sz="2000" dirty="0" err="1" smtClean="0">
                <a:solidFill>
                  <a:srgbClr val="006600"/>
                </a:solidFill>
              </a:rPr>
              <a:t>Phương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tiện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giao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thông</a:t>
            </a:r>
            <a:r>
              <a:rPr lang="en-US" sz="2000" dirty="0" smtClean="0">
                <a:solidFill>
                  <a:srgbClr val="006600"/>
                </a:solidFill>
              </a:rPr>
              <a:t>: </a:t>
            </a:r>
            <a:r>
              <a:rPr lang="en-US" sz="2000" dirty="0" err="1" smtClean="0">
                <a:solidFill>
                  <a:srgbClr val="006600"/>
                </a:solidFill>
              </a:rPr>
              <a:t>Xe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đạp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xe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đạp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điện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xe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máy</a:t>
            </a:r>
            <a:r>
              <a:rPr lang="en-US" sz="2000" dirty="0" smtClean="0">
                <a:solidFill>
                  <a:srgbClr val="006600"/>
                </a:solidFill>
              </a:rPr>
              <a:t>, ô </a:t>
            </a:r>
            <a:r>
              <a:rPr lang="en-US" sz="2000" dirty="0" err="1" smtClean="0">
                <a:solidFill>
                  <a:srgbClr val="006600"/>
                </a:solidFill>
              </a:rPr>
              <a:t>tô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máy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kéo</a:t>
            </a:r>
            <a:r>
              <a:rPr lang="en-US" sz="2000" dirty="0" smtClean="0">
                <a:solidFill>
                  <a:srgbClr val="006600"/>
                </a:solidFill>
              </a:rPr>
              <a:t>…</a:t>
            </a:r>
          </a:p>
          <a:p>
            <a:pPr algn="just"/>
            <a:r>
              <a:rPr lang="en-US" sz="2000" dirty="0">
                <a:solidFill>
                  <a:srgbClr val="006600"/>
                </a:solidFill>
              </a:rPr>
              <a:t>	</a:t>
            </a:r>
            <a:r>
              <a:rPr lang="en-US" sz="2000" dirty="0" smtClean="0">
                <a:solidFill>
                  <a:srgbClr val="006600"/>
                </a:solidFill>
              </a:rPr>
              <a:t>- </a:t>
            </a:r>
            <a:r>
              <a:rPr lang="en-US" sz="2000" dirty="0" err="1" smtClean="0">
                <a:solidFill>
                  <a:srgbClr val="006600"/>
                </a:solidFill>
              </a:rPr>
              <a:t>Hoạt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động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của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người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dân</a:t>
            </a:r>
            <a:r>
              <a:rPr lang="en-US" sz="2000" dirty="0" smtClean="0">
                <a:solidFill>
                  <a:srgbClr val="006600"/>
                </a:solidFill>
              </a:rPr>
              <a:t>: </a:t>
            </a:r>
            <a:r>
              <a:rPr lang="en-US" sz="2000" dirty="0" err="1" smtClean="0">
                <a:solidFill>
                  <a:srgbClr val="006600"/>
                </a:solidFill>
              </a:rPr>
              <a:t>mua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bán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sản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xuất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kinh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doanh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vui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chơi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chữa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bệnh</a:t>
            </a:r>
            <a:r>
              <a:rPr lang="en-US" sz="2000" dirty="0" smtClean="0">
                <a:solidFill>
                  <a:srgbClr val="006600"/>
                </a:solidFill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</a:rPr>
              <a:t>thể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dục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thể</a:t>
            </a:r>
            <a:r>
              <a:rPr lang="en-US" sz="2000" dirty="0" smtClean="0">
                <a:solidFill>
                  <a:srgbClr val="006600"/>
                </a:solidFill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</a:rPr>
              <a:t>thao</a:t>
            </a:r>
            <a:r>
              <a:rPr lang="en-US" sz="2000" dirty="0" smtClean="0">
                <a:solidFill>
                  <a:srgbClr val="006600"/>
                </a:solidFill>
              </a:rPr>
              <a:t>…</a:t>
            </a:r>
            <a:endParaRPr lang="en-US" sz="2000" dirty="0">
              <a:solidFill>
                <a:srgbClr val="0066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24" y="886100"/>
            <a:ext cx="5033059" cy="346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0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177</Words>
  <Application>Microsoft Office PowerPoint</Application>
  <PresentationFormat>On-screen Show (4:3)</PresentationFormat>
  <Paragraphs>23</Paragraphs>
  <Slides>10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2020-11-14T09:32:29Z</dcterms:created>
  <dcterms:modified xsi:type="dcterms:W3CDTF">2020-11-14T09:37:55Z</dcterms:modified>
</cp:coreProperties>
</file>