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media/audio3.wav" ContentType="audio/x-wav"/>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81" r:id="rId4"/>
    <p:sldId id="380" r:id="rId5"/>
    <p:sldId id="388" r:id="rId6"/>
    <p:sldId id="412" r:id="rId7"/>
    <p:sldId id="404" r:id="rId8"/>
    <p:sldId id="405" r:id="rId9"/>
    <p:sldId id="406" r:id="rId10"/>
    <p:sldId id="407" r:id="rId11"/>
    <p:sldId id="409" r:id="rId12"/>
    <p:sldId id="410" r:id="rId13"/>
    <p:sldId id="411" r:id="rId14"/>
    <p:sldId id="350" r:id="rId15"/>
  </p:sldIdLst>
  <p:sldSz cx="9144000" cy="5715000" type="screen16x10"/>
  <p:notesSz cx="6858000" cy="9144000"/>
  <p:embeddedFontLst>
    <p:embeddedFont>
      <p:font typeface="Calibri" pitchFamily="34" charset="0"/>
      <p:regular r:id="rId17"/>
      <p:bold r:id="rId18"/>
      <p:italic r:id="rId19"/>
      <p:boldItalic r:id="rId20"/>
    </p:embeddedFont>
    <p:embeddedFont>
      <p:font typeface="宋体" pitchFamily="2" charset="-122"/>
      <p:regular r:id="rId21"/>
    </p:embeddedFont>
    <p:embeddedFont>
      <p:font typeface=".VnTifani Heavy" pitchFamily="34" charset="0"/>
      <p:regular r:id="rId22"/>
    </p:embeddedFont>
    <p:embeddedFont>
      <p:font typeface=".VnAvant" pitchFamily="34" charset="0"/>
      <p:regular r:id="rId23"/>
      <p:bold r:id="rId24"/>
      <p:italic r:id="rId25"/>
      <p:boldItalic r:id="rId26"/>
    </p:embeddedFont>
    <p:embeddedFont>
      <p:font typeface="Tahoma" pitchFamily="34" charset="0"/>
      <p:regular r:id="rId27"/>
      <p:bold r:id="rId28"/>
    </p:embeddedFont>
    <p:embeddedFont>
      <p:font typeface=".VnArial" pitchFamily="34" charset="0"/>
      <p:regular r:id="rId29"/>
      <p:bold r:id="rId30"/>
      <p:italic r:id="rId31"/>
      <p:boldItalic r:id="rId32"/>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99"/>
    <a:srgbClr val="CCFFFF"/>
    <a:srgbClr val="006600"/>
    <a:srgbClr val="FFCC66"/>
    <a:srgbClr val="99FFCC"/>
    <a:srgbClr val="00CCFF"/>
    <a:srgbClr val="FF66FF"/>
    <a:srgbClr val="FFFF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74"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10/26/2020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2020/10/26</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22.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image" Target="../media/image9.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audio" Target="../media/audio3.wav"/><Relationship Id="rId9"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6478055" cy="523220"/>
          </a:xfrm>
          <a:prstGeom prst="rect">
            <a:avLst/>
          </a:prstGeom>
        </p:spPr>
        <p:txBody>
          <a:bodyPr wrap="none">
            <a:spAutoFit/>
          </a:bodyPr>
          <a:lstStyle/>
          <a:p>
            <a:r>
              <a:rPr lang="en-US" sz="2800" b="1" dirty="0" smtClean="0">
                <a:solidFill>
                  <a:srgbClr val="FF0000"/>
                </a:solidFill>
                <a:latin typeface=".VnAvant" pitchFamily="34" charset="0"/>
                <a:cs typeface="Arial" pitchFamily="34" charset="0"/>
              </a:rPr>
              <a:t>2. </a:t>
            </a:r>
            <a:r>
              <a:rPr lang="en-US" sz="2800" b="1" dirty="0" err="1" smtClean="0">
                <a:solidFill>
                  <a:srgbClr val="FF0000"/>
                </a:solidFill>
                <a:latin typeface=".VnAvant" pitchFamily="34" charset="0"/>
                <a:cs typeface="Arial" pitchFamily="34" charset="0"/>
              </a:rPr>
              <a:t>Chän</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kÕt</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qu</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óng</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víi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phÐp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tÝnh</a:t>
            </a:r>
            <a:r>
              <a:rPr lang="en-US" sz="2800" b="1" dirty="0" smtClean="0">
                <a:solidFill>
                  <a:srgbClr val="FF0000"/>
                </a:solidFill>
                <a:latin typeface=".VnAvant" pitchFamily="34" charset="0"/>
                <a:cs typeface="Arial" pitchFamily="34" charset="0"/>
              </a:rPr>
              <a:t>:</a:t>
            </a:r>
            <a:endParaRPr lang="en-US" sz="2800" b="1" dirty="0">
              <a:solidFill>
                <a:srgbClr val="FF0000"/>
              </a:solidFill>
              <a:latin typeface=".VnAvant"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87" y="667658"/>
            <a:ext cx="4171950" cy="43148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81" y="667657"/>
            <a:ext cx="4324350" cy="4314825"/>
          </a:xfrm>
          <a:prstGeom prst="rect">
            <a:avLst/>
          </a:prstGeom>
        </p:spPr>
      </p:pic>
      <p:cxnSp>
        <p:nvCxnSpPr>
          <p:cNvPr id="4" name="Straight Arrow Connector 3"/>
          <p:cNvCxnSpPr/>
          <p:nvPr/>
        </p:nvCxnSpPr>
        <p:spPr>
          <a:xfrm>
            <a:off x="1451429" y="1567543"/>
            <a:ext cx="1045028" cy="5515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42434" y="2273527"/>
            <a:ext cx="522514" cy="5515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20685" y="3236687"/>
            <a:ext cx="402319" cy="2322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33601" y="1567543"/>
            <a:ext cx="288243" cy="29899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328229" y="1567543"/>
            <a:ext cx="653142" cy="1257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328230" y="2550886"/>
            <a:ext cx="507999" cy="8164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328230" y="1567544"/>
            <a:ext cx="660400" cy="13915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364518" y="2213421"/>
            <a:ext cx="660400" cy="2227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1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7771679" cy="523220"/>
          </a:xfrm>
          <a:prstGeom prst="rect">
            <a:avLst/>
          </a:prstGeom>
        </p:spPr>
        <p:txBody>
          <a:bodyPr wrap="none">
            <a:spAutoFit/>
          </a:bodyPr>
          <a:lstStyle/>
          <a:p>
            <a:r>
              <a:rPr lang="en-US" sz="2800" b="1" dirty="0" smtClean="0">
                <a:solidFill>
                  <a:srgbClr val="FF0000"/>
                </a:solidFill>
                <a:latin typeface=".VnAvant" pitchFamily="34" charset="0"/>
                <a:cs typeface="Arial" pitchFamily="34" charset="0"/>
              </a:rPr>
              <a:t>3. </a:t>
            </a:r>
            <a:r>
              <a:rPr lang="en-US" sz="2800" b="1" dirty="0" err="1" smtClean="0">
                <a:solidFill>
                  <a:srgbClr val="FF0000"/>
                </a:solidFill>
                <a:latin typeface=".VnAvant" pitchFamily="34" charset="0"/>
                <a:cs typeface="Arial" pitchFamily="34" charset="0"/>
              </a:rPr>
              <a:t>Nªu</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phÐp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tÝnh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thÝch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hîp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víi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mçi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tranh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vÏ</a:t>
            </a:r>
            <a:r>
              <a:rPr lang="en-US" sz="2800" b="1" dirty="0" smtClean="0">
                <a:solidFill>
                  <a:srgbClr val="FF0000"/>
                </a:solidFill>
                <a:latin typeface=".VnAvant" pitchFamily="34" charset="0"/>
                <a:cs typeface="Arial" pitchFamily="34" charset="0"/>
              </a:rPr>
              <a:t>:</a:t>
            </a:r>
            <a:endParaRPr lang="en-US" sz="2800" b="1" dirty="0">
              <a:solidFill>
                <a:srgbClr val="FF0000"/>
              </a:solidFill>
              <a:latin typeface=".VnAvant"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71" y="1505844"/>
            <a:ext cx="8418286" cy="1803425"/>
          </a:xfrm>
          <a:prstGeom prst="rect">
            <a:avLst/>
          </a:prstGeom>
        </p:spPr>
      </p:pic>
      <p:sp>
        <p:nvSpPr>
          <p:cNvPr id="8" name="TextBox 7"/>
          <p:cNvSpPr txBox="1"/>
          <p:nvPr/>
        </p:nvSpPr>
        <p:spPr>
          <a:xfrm>
            <a:off x="275771" y="773461"/>
            <a:ext cx="611065" cy="584775"/>
          </a:xfrm>
          <a:prstGeom prst="rect">
            <a:avLst/>
          </a:prstGeom>
          <a:noFill/>
        </p:spPr>
        <p:txBody>
          <a:bodyPr wrap="none" rtlCol="0">
            <a:spAutoFit/>
          </a:bodyPr>
          <a:lstStyle/>
          <a:p>
            <a:r>
              <a:rPr lang="en-US" sz="3200" b="1" dirty="0" smtClean="0">
                <a:solidFill>
                  <a:srgbClr val="FF0000"/>
                </a:solidFill>
                <a:latin typeface=".VnAvant" pitchFamily="34" charset="0"/>
              </a:rPr>
              <a:t>a)</a:t>
            </a:r>
            <a:endParaRPr lang="en-US" sz="3200" b="1" dirty="0">
              <a:solidFill>
                <a:srgbClr val="FF0000"/>
              </a:solidFill>
              <a:latin typeface=".VnAvant" pitchFamily="34" charset="0"/>
            </a:endParaRPr>
          </a:p>
        </p:txBody>
      </p:sp>
      <p:sp>
        <p:nvSpPr>
          <p:cNvPr id="10" name="Rectangle 9"/>
          <p:cNvSpPr/>
          <p:nvPr/>
        </p:nvSpPr>
        <p:spPr>
          <a:xfrm>
            <a:off x="2902860" y="3620960"/>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2" name="Oval 11"/>
          <p:cNvSpPr/>
          <p:nvPr/>
        </p:nvSpPr>
        <p:spPr>
          <a:xfrm>
            <a:off x="3715666" y="3620960"/>
            <a:ext cx="609600" cy="5660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20" name="Rectangle 19"/>
          <p:cNvSpPr/>
          <p:nvPr/>
        </p:nvSpPr>
        <p:spPr>
          <a:xfrm>
            <a:off x="4579260" y="3584675"/>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3" name="TextBox 12"/>
          <p:cNvSpPr txBox="1"/>
          <p:nvPr/>
        </p:nvSpPr>
        <p:spPr>
          <a:xfrm>
            <a:off x="5293235" y="3642378"/>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21" name="Rectangle 20"/>
          <p:cNvSpPr/>
          <p:nvPr/>
        </p:nvSpPr>
        <p:spPr>
          <a:xfrm>
            <a:off x="5849260" y="3584674"/>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4" name="Rectangle 13"/>
          <p:cNvSpPr/>
          <p:nvPr/>
        </p:nvSpPr>
        <p:spPr>
          <a:xfrm>
            <a:off x="2902859" y="3599541"/>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5</a:t>
            </a:r>
            <a:endParaRPr lang="en-US" sz="2800" b="1" dirty="0">
              <a:solidFill>
                <a:schemeClr val="tx1"/>
              </a:solidFill>
              <a:latin typeface="Arial" pitchFamily="34" charset="0"/>
              <a:cs typeface="Arial" pitchFamily="34" charset="0"/>
            </a:endParaRPr>
          </a:p>
        </p:txBody>
      </p:sp>
      <p:sp>
        <p:nvSpPr>
          <p:cNvPr id="15" name="Oval 14"/>
          <p:cNvSpPr/>
          <p:nvPr/>
        </p:nvSpPr>
        <p:spPr>
          <a:xfrm>
            <a:off x="3715666" y="3598833"/>
            <a:ext cx="609600" cy="56605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6" name="Rectangle 15"/>
          <p:cNvSpPr/>
          <p:nvPr/>
        </p:nvSpPr>
        <p:spPr>
          <a:xfrm>
            <a:off x="4592069" y="3584318"/>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5</a:t>
            </a:r>
            <a:endParaRPr lang="en-US" sz="2800" b="1" dirty="0">
              <a:solidFill>
                <a:schemeClr val="tx1"/>
              </a:solidFill>
              <a:latin typeface="Arial" pitchFamily="34" charset="0"/>
              <a:cs typeface="Arial" pitchFamily="34" charset="0"/>
            </a:endParaRPr>
          </a:p>
        </p:txBody>
      </p:sp>
      <p:sp>
        <p:nvSpPr>
          <p:cNvPr id="17" name="TextBox 16"/>
          <p:cNvSpPr txBox="1"/>
          <p:nvPr/>
        </p:nvSpPr>
        <p:spPr>
          <a:xfrm>
            <a:off x="5315009" y="3649638"/>
            <a:ext cx="394660" cy="523220"/>
          </a:xfrm>
          <a:prstGeom prst="rect">
            <a:avLst/>
          </a:prstGeom>
          <a:solidFill>
            <a:schemeClr val="bg1"/>
          </a:solid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18" name="Rectangle 17"/>
          <p:cNvSpPr/>
          <p:nvPr/>
        </p:nvSpPr>
        <p:spPr>
          <a:xfrm>
            <a:off x="5849259" y="3584317"/>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10</a:t>
            </a:r>
            <a:endParaRPr lang="en-US"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8726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7771679" cy="523220"/>
          </a:xfrm>
          <a:prstGeom prst="rect">
            <a:avLst/>
          </a:prstGeom>
        </p:spPr>
        <p:txBody>
          <a:bodyPr wrap="none">
            <a:spAutoFit/>
          </a:bodyPr>
          <a:lstStyle/>
          <a:p>
            <a:r>
              <a:rPr lang="en-US" sz="2800" b="1" dirty="0" smtClean="0">
                <a:solidFill>
                  <a:srgbClr val="FF0000"/>
                </a:solidFill>
                <a:latin typeface=".VnAvant" pitchFamily="34" charset="0"/>
                <a:cs typeface="Arial" pitchFamily="34" charset="0"/>
              </a:rPr>
              <a:t>3. </a:t>
            </a:r>
            <a:r>
              <a:rPr lang="en-US" sz="2800" b="1" dirty="0" err="1" smtClean="0">
                <a:solidFill>
                  <a:srgbClr val="FF0000"/>
                </a:solidFill>
                <a:latin typeface=".VnAvant" pitchFamily="34" charset="0"/>
                <a:cs typeface="Arial" pitchFamily="34" charset="0"/>
              </a:rPr>
              <a:t>Nªu</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phÐp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tÝnh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thÝch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hîp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víi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mçi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tranh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vÏ</a:t>
            </a:r>
            <a:r>
              <a:rPr lang="en-US" sz="2800" b="1" dirty="0" smtClean="0">
                <a:solidFill>
                  <a:srgbClr val="FF0000"/>
                </a:solidFill>
                <a:latin typeface=".VnAvant" pitchFamily="34" charset="0"/>
                <a:cs typeface="Arial" pitchFamily="34" charset="0"/>
              </a:rPr>
              <a:t>:</a:t>
            </a:r>
            <a:endParaRPr lang="en-US" sz="2800" b="1" dirty="0">
              <a:solidFill>
                <a:srgbClr val="FF0000"/>
              </a:solidFill>
              <a:latin typeface=".VnAvant"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TextBox 7"/>
          <p:cNvSpPr txBox="1"/>
          <p:nvPr/>
        </p:nvSpPr>
        <p:spPr>
          <a:xfrm>
            <a:off x="275771" y="773461"/>
            <a:ext cx="611065" cy="584775"/>
          </a:xfrm>
          <a:prstGeom prst="rect">
            <a:avLst/>
          </a:prstGeom>
          <a:noFill/>
        </p:spPr>
        <p:txBody>
          <a:bodyPr wrap="none" rtlCol="0">
            <a:spAutoFit/>
          </a:bodyPr>
          <a:lstStyle/>
          <a:p>
            <a:r>
              <a:rPr lang="en-US" sz="3200" b="1" dirty="0" smtClean="0">
                <a:solidFill>
                  <a:srgbClr val="FF0000"/>
                </a:solidFill>
                <a:latin typeface=".VnAvant" pitchFamily="34" charset="0"/>
              </a:rPr>
              <a:t>b)</a:t>
            </a:r>
            <a:endParaRPr lang="en-US" sz="3200" b="1" dirty="0">
              <a:solidFill>
                <a:srgbClr val="FF0000"/>
              </a:solidFill>
              <a:latin typeface=".VnAvant" pitchFamily="34" charset="0"/>
            </a:endParaRPr>
          </a:p>
        </p:txBody>
      </p:sp>
      <p:sp>
        <p:nvSpPr>
          <p:cNvPr id="10" name="Rectangle 9"/>
          <p:cNvSpPr/>
          <p:nvPr/>
        </p:nvSpPr>
        <p:spPr>
          <a:xfrm>
            <a:off x="2902860" y="4375688"/>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2" name="Oval 11"/>
          <p:cNvSpPr/>
          <p:nvPr/>
        </p:nvSpPr>
        <p:spPr>
          <a:xfrm>
            <a:off x="3715666" y="4375688"/>
            <a:ext cx="609600" cy="5660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20" name="Rectangle 19"/>
          <p:cNvSpPr/>
          <p:nvPr/>
        </p:nvSpPr>
        <p:spPr>
          <a:xfrm>
            <a:off x="4579260" y="4339403"/>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3" name="TextBox 12"/>
          <p:cNvSpPr txBox="1"/>
          <p:nvPr/>
        </p:nvSpPr>
        <p:spPr>
          <a:xfrm>
            <a:off x="5293235" y="4397106"/>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21" name="Rectangle 20"/>
          <p:cNvSpPr/>
          <p:nvPr/>
        </p:nvSpPr>
        <p:spPr>
          <a:xfrm>
            <a:off x="5849260" y="4339402"/>
            <a:ext cx="624115" cy="566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4" name="Rectangle 13"/>
          <p:cNvSpPr/>
          <p:nvPr/>
        </p:nvSpPr>
        <p:spPr>
          <a:xfrm>
            <a:off x="2902859" y="4354269"/>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7</a:t>
            </a:r>
            <a:endParaRPr lang="en-US" sz="2800" b="1" dirty="0">
              <a:solidFill>
                <a:schemeClr val="tx1"/>
              </a:solidFill>
              <a:latin typeface="Arial" pitchFamily="34" charset="0"/>
              <a:cs typeface="Arial" pitchFamily="34" charset="0"/>
            </a:endParaRPr>
          </a:p>
        </p:txBody>
      </p:sp>
      <p:sp>
        <p:nvSpPr>
          <p:cNvPr id="15" name="Oval 14"/>
          <p:cNvSpPr/>
          <p:nvPr/>
        </p:nvSpPr>
        <p:spPr>
          <a:xfrm>
            <a:off x="3715666" y="4353561"/>
            <a:ext cx="609600" cy="56605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a:t>
            </a:r>
            <a:endParaRPr lang="en-US" sz="2800" b="1" dirty="0">
              <a:solidFill>
                <a:schemeClr val="tx1"/>
              </a:solidFill>
              <a:latin typeface="Arial" pitchFamily="34" charset="0"/>
              <a:cs typeface="Arial" pitchFamily="34" charset="0"/>
            </a:endParaRPr>
          </a:p>
        </p:txBody>
      </p:sp>
      <p:sp>
        <p:nvSpPr>
          <p:cNvPr id="16" name="Rectangle 15"/>
          <p:cNvSpPr/>
          <p:nvPr/>
        </p:nvSpPr>
        <p:spPr>
          <a:xfrm>
            <a:off x="4592069" y="4339046"/>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2</a:t>
            </a:r>
            <a:endParaRPr lang="en-US" sz="2800" b="1" dirty="0">
              <a:solidFill>
                <a:schemeClr val="tx1"/>
              </a:solidFill>
              <a:latin typeface="Arial" pitchFamily="34" charset="0"/>
              <a:cs typeface="Arial" pitchFamily="34" charset="0"/>
            </a:endParaRPr>
          </a:p>
        </p:txBody>
      </p:sp>
      <p:sp>
        <p:nvSpPr>
          <p:cNvPr id="17" name="TextBox 16"/>
          <p:cNvSpPr txBox="1"/>
          <p:nvPr/>
        </p:nvSpPr>
        <p:spPr>
          <a:xfrm>
            <a:off x="5315009" y="4404366"/>
            <a:ext cx="394660" cy="523220"/>
          </a:xfrm>
          <a:prstGeom prst="rect">
            <a:avLst/>
          </a:prstGeom>
          <a:solidFill>
            <a:schemeClr val="bg1"/>
          </a:solid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18" name="Rectangle 17"/>
          <p:cNvSpPr/>
          <p:nvPr/>
        </p:nvSpPr>
        <p:spPr>
          <a:xfrm>
            <a:off x="5849259" y="4339045"/>
            <a:ext cx="624115" cy="5660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9</a:t>
            </a:r>
            <a:endParaRPr lang="en-US" sz="2800" b="1"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98" y="1399811"/>
            <a:ext cx="8105775" cy="271462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796052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24950" cy="5715000"/>
            <a:chOff x="0" y="0"/>
            <a:chExt cx="9124950" cy="5715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950" cy="5715000"/>
            </a:xfrm>
            <a:prstGeom prst="rect">
              <a:avLst/>
            </a:prstGeom>
          </p:spPr>
        </p:pic>
        <p:sp>
          <p:nvSpPr>
            <p:cNvPr id="5" name="Oval 4"/>
            <p:cNvSpPr/>
            <p:nvPr/>
          </p:nvSpPr>
          <p:spPr>
            <a:xfrm>
              <a:off x="188685" y="130629"/>
              <a:ext cx="551543" cy="435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40227" y="1187998"/>
            <a:ext cx="7736116" cy="2308324"/>
          </a:xfrm>
          <a:prstGeom prst="rect">
            <a:avLst/>
          </a:prstGeom>
        </p:spPr>
        <p:txBody>
          <a:bodyPr wrap="square">
            <a:spAutoFit/>
          </a:bodyPr>
          <a:lstStyle/>
          <a:p>
            <a:pPr algn="just">
              <a:lnSpc>
                <a:spcPct val="150000"/>
              </a:lnSpc>
            </a:pPr>
            <a:r>
              <a:rPr lang="vi-VN" sz="3200" b="1" dirty="0">
                <a:solidFill>
                  <a:schemeClr val="bg1"/>
                </a:solidFill>
              </a:rPr>
              <a:t>Em hãy nghĩ ra một tình huống thực tế liên quan đến phép cộng trong phạm vi 10 và chia sẻ cho bạn mình.</a:t>
            </a:r>
          </a:p>
        </p:txBody>
      </p:sp>
    </p:spTree>
    <p:extLst>
      <p:ext uri="{BB962C8B-B14F-4D97-AF65-F5344CB8AC3E}">
        <p14:creationId xmlns:p14="http://schemas.microsoft.com/office/powerpoint/2010/main" val="3382946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30242" y="29057"/>
            <a:ext cx="9141569" cy="5685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a:xfrm>
            <a:off x="130629" y="110099"/>
            <a:ext cx="8868228" cy="545737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8" name="Rounded Rectangle 7"/>
          <p:cNvSpPr/>
          <p:nvPr/>
        </p:nvSpPr>
        <p:spPr>
          <a:xfrm>
            <a:off x="319312" y="290287"/>
            <a:ext cx="8454570" cy="1331676"/>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00CC"/>
                </a:solidFill>
                <a:latin typeface=".VnAvant" pitchFamily="34" charset="0"/>
                <a:ea typeface="Tahoma" pitchFamily="34" charset="0"/>
                <a:cs typeface="Tahoma" pitchFamily="34" charset="0"/>
              </a:rPr>
              <a:t>Bµi</a:t>
            </a:r>
            <a:r>
              <a:rPr lang="en-US" sz="4000" b="1" dirty="0" smtClean="0">
                <a:solidFill>
                  <a:srgbClr val="0000CC"/>
                </a:solidFill>
                <a:latin typeface=".VnAvant" pitchFamily="34" charset="0"/>
                <a:ea typeface="Tahoma" pitchFamily="34" charset="0"/>
                <a:cs typeface="Tahoma" pitchFamily="34" charset="0"/>
              </a:rPr>
              <a:t> 20</a:t>
            </a:r>
          </a:p>
          <a:p>
            <a:pPr algn="ctr"/>
            <a:r>
              <a:rPr lang="en-US" sz="4000" b="1" dirty="0" err="1" smtClean="0">
                <a:solidFill>
                  <a:srgbClr val="FF0000"/>
                </a:solidFill>
                <a:latin typeface=".VnAvant" pitchFamily="34" charset="0"/>
                <a:ea typeface="Tahoma" pitchFamily="34" charset="0"/>
                <a:cs typeface="Arial" pitchFamily="34" charset="0"/>
              </a:rPr>
              <a:t>PhÐp</a:t>
            </a:r>
            <a:r>
              <a:rPr lang="en-US" sz="4000" b="1" dirty="0" smtClean="0">
                <a:solidFill>
                  <a:srgbClr val="FF0000"/>
                </a:solidFill>
                <a:latin typeface=".VnAvant" pitchFamily="34" charset="0"/>
                <a:ea typeface="Tahoma" pitchFamily="34" charset="0"/>
                <a:cs typeface="Arial" pitchFamily="34" charset="0"/>
              </a:rPr>
              <a:t> </a:t>
            </a:r>
            <a:r>
              <a:rPr lang="en-US" sz="4000" b="1" dirty="0" err="1" smtClean="0">
                <a:solidFill>
                  <a:srgbClr val="FF0000"/>
                </a:solidFill>
                <a:latin typeface=".VnAvant" pitchFamily="34" charset="0"/>
                <a:ea typeface="Tahoma" pitchFamily="34" charset="0"/>
                <a:cs typeface="Arial" pitchFamily="34" charset="0"/>
              </a:rPr>
              <a:t>céng</a:t>
            </a:r>
            <a:r>
              <a:rPr lang="en-US" sz="4000" b="1" dirty="0" smtClean="0">
                <a:solidFill>
                  <a:srgbClr val="FF0000"/>
                </a:solidFill>
                <a:latin typeface=".VnAvant" pitchFamily="34" charset="0"/>
                <a:ea typeface="Tahoma" pitchFamily="34" charset="0"/>
                <a:cs typeface="Arial" pitchFamily="34" charset="0"/>
              </a:rPr>
              <a:t> </a:t>
            </a:r>
            <a:r>
              <a:rPr lang="en-US" sz="4000" b="1" dirty="0" err="1" smtClean="0">
                <a:solidFill>
                  <a:srgbClr val="FF0000"/>
                </a:solidFill>
                <a:latin typeface=".VnAvant" pitchFamily="34" charset="0"/>
                <a:ea typeface="Tahoma" pitchFamily="34" charset="0"/>
                <a:cs typeface="Arial" pitchFamily="34" charset="0"/>
              </a:rPr>
              <a:t>trong</a:t>
            </a:r>
            <a:r>
              <a:rPr lang="en-US" sz="4000" b="1" dirty="0" smtClean="0">
                <a:solidFill>
                  <a:srgbClr val="FF0000"/>
                </a:solidFill>
                <a:latin typeface=".VnAvant" pitchFamily="34" charset="0"/>
                <a:ea typeface="Tahoma" pitchFamily="34" charset="0"/>
                <a:cs typeface="Arial" pitchFamily="34" charset="0"/>
              </a:rPr>
              <a:t> ph¹m vi 10 (TT)</a:t>
            </a:r>
            <a:endParaRPr lang="en-US" sz="4000" b="1" dirty="0" smtClean="0">
              <a:solidFill>
                <a:schemeClr val="tx1"/>
              </a:solidFill>
              <a:latin typeface=".VnAvant" pitchFamily="34" charset="0"/>
              <a:ea typeface="Tahoma" pitchFamily="34" charset="0"/>
              <a:cs typeface="Arial"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941" y="1731690"/>
            <a:ext cx="3947016" cy="3595053"/>
          </a:xfrm>
          <a:prstGeom prst="rect">
            <a:avLst/>
          </a:prstGeom>
          <a:ln>
            <a:solidFill>
              <a:schemeClr val="accent1"/>
            </a:solidFill>
          </a:ln>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298904" y="1665639"/>
            <a:ext cx="5622925" cy="2298455"/>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800" dirty="0">
                <a:latin typeface="Arial" pitchFamily="34" charset="0"/>
                <a:cs typeface="Arial" pitchFamily="34" charset="0"/>
              </a:rPr>
              <a:t>Em hãy chia sẻ với bạn mình các tình huống có phép cộng trong thực tế gắn với gia đình em.</a:t>
            </a:r>
          </a:p>
        </p:txBody>
      </p:sp>
      <p:sp>
        <p:nvSpPr>
          <p:cNvPr id="6153" name="TextBox 5"/>
          <p:cNvSpPr txBox="1">
            <a:spLocks noChangeArrowheads="1"/>
          </p:cNvSpPr>
          <p:nvPr/>
        </p:nvSpPr>
        <p:spPr bwMode="auto">
          <a:xfrm>
            <a:off x="76200" y="4224355"/>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err="1" smtClean="0">
                <a:solidFill>
                  <a:srgbClr val="006600"/>
                </a:solidFill>
                <a:latin typeface="Arial" charset="0"/>
                <a:cs typeface="Arial" charset="0"/>
              </a:rPr>
              <a:t>nhóm</a:t>
            </a:r>
            <a:r>
              <a:rPr lang="en-US" altLang="en-US" sz="2200" b="1" smtClean="0">
                <a:solidFill>
                  <a:srgbClr val="006600"/>
                </a:solidFill>
                <a:latin typeface="Arial" charset="0"/>
                <a:cs typeface="Arial" charset="0"/>
              </a:rPr>
              <a:t> đôi.</a:t>
            </a:r>
            <a:endParaRPr lang="en-US" altLang="en-US" sz="2200" b="1" dirty="0">
              <a:solidFill>
                <a:srgbClr val="006600"/>
              </a:solidFill>
              <a:latin typeface="Arial" charset="0"/>
              <a:cs typeface="Arial" charset="0"/>
            </a:endParaRPr>
          </a:p>
          <a:p>
            <a:pPr algn="just" eaLnBrk="1" hangingPunct="1">
              <a:spcBef>
                <a:spcPct val="0"/>
              </a:spcBef>
              <a:buFontTx/>
              <a:buNone/>
            </a:pPr>
            <a:r>
              <a:rPr lang="en-US" altLang="en-US" sz="2200" b="1">
                <a:solidFill>
                  <a:srgbClr val="006600"/>
                </a:solidFill>
                <a:latin typeface="Arial" charset="0"/>
                <a:cs typeface="Arial" charset="0"/>
              </a:rPr>
              <a:t>- </a:t>
            </a:r>
            <a:r>
              <a:rPr lang="en-US" altLang="en-US" sz="2200" b="1" smtClean="0">
                <a:solidFill>
                  <a:srgbClr val="006600"/>
                </a:solidFill>
                <a:latin typeface="Arial" charset="0"/>
                <a:cs typeface="Arial" charset="0"/>
              </a:rPr>
              <a:t>Các bạn cùng bàn dựa vào tranh nói cho nhau nghe.</a:t>
            </a:r>
            <a:endParaRPr lang="en-US" altLang="en-US" sz="2200" b="1" dirty="0">
              <a:solidFill>
                <a:srgbClr val="006600"/>
              </a:solidFill>
              <a:latin typeface="Arial" charset="0"/>
              <a:cs typeface="Arial" charset="0"/>
            </a:endParaRPr>
          </a:p>
          <a:p>
            <a:pPr algn="just" eaLnBrk="1" hangingPunct="1">
              <a:spcBef>
                <a:spcPct val="0"/>
              </a:spcBef>
              <a:buFontTx/>
              <a:buNone/>
            </a:pPr>
            <a:r>
              <a:rPr lang="en-US" altLang="en-US" sz="2200" b="1">
                <a:solidFill>
                  <a:srgbClr val="006600"/>
                </a:solidFill>
                <a:latin typeface="Arial" charset="0"/>
                <a:cs typeface="Arial" charset="0"/>
              </a:rPr>
              <a:t>- </a:t>
            </a:r>
            <a:r>
              <a:rPr lang="en-US" altLang="en-US" sz="2200" b="1" smtClean="0">
                <a:solidFill>
                  <a:srgbClr val="006600"/>
                </a:solidFill>
                <a:latin typeface="Arial" charset="0"/>
                <a:cs typeface="Arial" charset="0"/>
              </a:rPr>
              <a:t>Chuẩn bị lên nói cho nhau nghe và giao lưu với các bạn khác.</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4399" y="2158206"/>
            <a:ext cx="3049390" cy="1313317"/>
          </a:xfrm>
          <a:prstGeom prst="rect">
            <a:avLst/>
          </a:prstGeom>
        </p:spPr>
      </p:pic>
    </p:spTree>
    <p:extLst>
      <p:ext uri="{BB962C8B-B14F-4D97-AF65-F5344CB8AC3E}">
        <p14:creationId xmlns:p14="http://schemas.microsoft.com/office/powerpoint/2010/main" val="1887814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817970"/>
            <a:ext cx="9141569" cy="48970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a:xfrm>
            <a:off x="130629" y="943428"/>
            <a:ext cx="8868228" cy="4630057"/>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ounded Rectangle 1"/>
          <p:cNvSpPr/>
          <p:nvPr/>
        </p:nvSpPr>
        <p:spPr>
          <a:xfrm>
            <a:off x="478971" y="1306286"/>
            <a:ext cx="7895772" cy="35705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t>Chia lớp thành 2 nhóm, GV phát cho mỗi nhóm các thẻ có chứa phép tính trong phạm vi 10. Các nhóm nhanh chóng hoàn thành các phép tính và dán lên bảng. Nhóm nào làm đúng và nhanh hơn là nhóm chiến thắng.</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7258" b="37997"/>
          <a:stretch/>
        </p:blipFill>
        <p:spPr bwMode="auto">
          <a:xfrm>
            <a:off x="3201420" y="-4934"/>
            <a:ext cx="2726645" cy="89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908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7775" y="97188"/>
            <a:ext cx="1056700" cy="646331"/>
          </a:xfrm>
          <a:prstGeom prst="rect">
            <a:avLst/>
          </a:prstGeom>
        </p:spPr>
        <p:txBody>
          <a:bodyPr wrap="none">
            <a:spAutoFit/>
          </a:bodyPr>
          <a:lstStyle/>
          <a:p>
            <a:r>
              <a:rPr lang="en-US" sz="3600" b="1" dirty="0" err="1" smtClean="0">
                <a:solidFill>
                  <a:srgbClr val="FF0000"/>
                </a:solidFill>
                <a:latin typeface="Arial" pitchFamily="34" charset="0"/>
                <a:cs typeface="Arial" pitchFamily="34" charset="0"/>
              </a:rPr>
              <a:t>Đọc</a:t>
            </a:r>
            <a:endParaRPr lang="en-US" sz="3600" b="1" dirty="0">
              <a:solidFill>
                <a:srgbClr val="FF0000"/>
              </a:solidFill>
              <a:latin typeface="Arial"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817970"/>
            <a:ext cx="9141569" cy="48970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943428"/>
            <a:ext cx="8868228" cy="4630057"/>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083" y="1286757"/>
            <a:ext cx="4743630" cy="3725731"/>
          </a:xfrm>
          <a:prstGeom prst="rect">
            <a:avLst/>
          </a:prstGeom>
          <a:ln>
            <a:solidFill>
              <a:schemeClr val="accent1"/>
            </a:solidFill>
          </a:ln>
          <a:effectLst>
            <a:glow rad="139700">
              <a:schemeClr val="accent5">
                <a:satMod val="175000"/>
                <a:alpha val="40000"/>
              </a:schemeClr>
            </a:glow>
          </a:effectLst>
        </p:spPr>
      </p:pic>
    </p:spTree>
    <p:extLst>
      <p:ext uri="{BB962C8B-B14F-4D97-AF65-F5344CB8AC3E}">
        <p14:creationId xmlns:p14="http://schemas.microsoft.com/office/powerpoint/2010/main" val="2712867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67"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0"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18"/>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0"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3"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0"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3"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55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2400016" cy="523220"/>
          </a:xfrm>
          <a:prstGeom prst="rect">
            <a:avLst/>
          </a:prstGeom>
        </p:spPr>
        <p:txBody>
          <a:bodyPr wrap="none">
            <a:spAutoFit/>
          </a:bodyPr>
          <a:lstStyle/>
          <a:p>
            <a:r>
              <a:rPr lang="en-US" sz="2800" b="1" dirty="0" smtClean="0">
                <a:solidFill>
                  <a:srgbClr val="FF0000"/>
                </a:solidFill>
                <a:latin typeface="Arial" pitchFamily="34" charset="0"/>
                <a:cs typeface="Arial" pitchFamily="34" charset="0"/>
              </a:rPr>
              <a:t>1. </a:t>
            </a:r>
            <a:r>
              <a:rPr lang="en-US" sz="2800" b="1" dirty="0" err="1" smtClean="0">
                <a:solidFill>
                  <a:srgbClr val="FF0000"/>
                </a:solidFill>
                <a:latin typeface="Arial" pitchFamily="34" charset="0"/>
                <a:cs typeface="Arial" pitchFamily="34" charset="0"/>
              </a:rPr>
              <a:t>Tính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nhẩm</a:t>
            </a:r>
            <a:endParaRPr lang="en-US" sz="2800" b="1" dirty="0">
              <a:solidFill>
                <a:srgbClr val="FF0000"/>
              </a:solidFill>
              <a:latin typeface="Arial"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841830" y="1068039"/>
            <a:ext cx="1030514" cy="1951496"/>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4 + 2</a:t>
            </a:r>
            <a:endParaRPr lang="en-US" sz="2800" b="1" dirty="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5 </a:t>
            </a:r>
            <a:r>
              <a:rPr lang="en-US" sz="2800" b="1" dirty="0">
                <a:latin typeface="Arial" pitchFamily="34" charset="0"/>
                <a:cs typeface="Arial" pitchFamily="34" charset="0"/>
              </a:rPr>
              <a:t>+ </a:t>
            </a:r>
            <a:r>
              <a:rPr lang="en-US" sz="2800" b="1" dirty="0" smtClean="0">
                <a:latin typeface="Arial" pitchFamily="34" charset="0"/>
                <a:cs typeface="Arial" pitchFamily="34" charset="0"/>
              </a:rPr>
              <a:t>3      </a:t>
            </a:r>
          </a:p>
          <a:p>
            <a:pPr>
              <a:lnSpc>
                <a:spcPct val="150000"/>
              </a:lnSpc>
            </a:pPr>
            <a:r>
              <a:rPr lang="en-US" sz="2800" b="1" dirty="0" smtClean="0">
                <a:latin typeface="Arial" pitchFamily="34" charset="0"/>
                <a:cs typeface="Arial" pitchFamily="34" charset="0"/>
              </a:rPr>
              <a:t>7 + 3</a:t>
            </a:r>
            <a:endParaRPr lang="en-US" sz="2800" b="1" dirty="0">
              <a:latin typeface="Arial" pitchFamily="34" charset="0"/>
              <a:cs typeface="Arial" pitchFamily="34" charset="0"/>
            </a:endParaRPr>
          </a:p>
        </p:txBody>
      </p:sp>
      <p:sp>
        <p:nvSpPr>
          <p:cNvPr id="8" name="Rectangle 7"/>
          <p:cNvSpPr/>
          <p:nvPr/>
        </p:nvSpPr>
        <p:spPr>
          <a:xfrm>
            <a:off x="3947867" y="1121696"/>
            <a:ext cx="1436914" cy="1951496"/>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1 </a:t>
            </a:r>
            <a:r>
              <a:rPr lang="en-US" sz="2800" b="1" dirty="0">
                <a:latin typeface="Arial" pitchFamily="34" charset="0"/>
                <a:cs typeface="Arial" pitchFamily="34" charset="0"/>
              </a:rPr>
              <a:t>+ 9 </a:t>
            </a:r>
            <a:endParaRPr lang="en-US" sz="2800" b="1" dirty="0" smtClean="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5 </a:t>
            </a:r>
            <a:r>
              <a:rPr lang="en-US" sz="2800" b="1" dirty="0">
                <a:latin typeface="Arial" pitchFamily="34" charset="0"/>
                <a:cs typeface="Arial" pitchFamily="34" charset="0"/>
              </a:rPr>
              <a:t>+ </a:t>
            </a:r>
            <a:r>
              <a:rPr lang="en-US" sz="2800" b="1" dirty="0" smtClean="0">
                <a:latin typeface="Arial" pitchFamily="34" charset="0"/>
                <a:cs typeface="Arial" pitchFamily="34" charset="0"/>
              </a:rPr>
              <a:t>5</a:t>
            </a:r>
          </a:p>
          <a:p>
            <a:pPr>
              <a:lnSpc>
                <a:spcPct val="150000"/>
              </a:lnSpc>
            </a:pPr>
            <a:r>
              <a:rPr lang="en-US" sz="2800" b="1" dirty="0" smtClean="0">
                <a:latin typeface="Arial" pitchFamily="34" charset="0"/>
                <a:cs typeface="Arial" pitchFamily="34" charset="0"/>
              </a:rPr>
              <a:t>3 + 4</a:t>
            </a:r>
            <a:endParaRPr lang="en-US" sz="2800" b="1" dirty="0">
              <a:latin typeface="Arial" pitchFamily="34" charset="0"/>
              <a:cs typeface="Arial" pitchFamily="34" charset="0"/>
            </a:endParaRPr>
          </a:p>
        </p:txBody>
      </p:sp>
      <p:sp>
        <p:nvSpPr>
          <p:cNvPr id="9" name="Rectangle 8"/>
          <p:cNvSpPr/>
          <p:nvPr/>
        </p:nvSpPr>
        <p:spPr>
          <a:xfrm>
            <a:off x="6880986" y="1081781"/>
            <a:ext cx="1455374" cy="2031325"/>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6 </a:t>
            </a:r>
            <a:r>
              <a:rPr lang="en-US" sz="2800" b="1" dirty="0">
                <a:latin typeface="Arial" pitchFamily="34" charset="0"/>
                <a:cs typeface="Arial" pitchFamily="34" charset="0"/>
              </a:rPr>
              <a:t>+ </a:t>
            </a:r>
            <a:r>
              <a:rPr lang="en-US" sz="2800" b="1" dirty="0" smtClean="0">
                <a:latin typeface="Arial" pitchFamily="34" charset="0"/>
                <a:cs typeface="Arial" pitchFamily="34" charset="0"/>
              </a:rPr>
              <a:t>4</a:t>
            </a:r>
            <a:endParaRPr lang="en-US" sz="2800" b="1" dirty="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1 </a:t>
            </a:r>
            <a:r>
              <a:rPr lang="en-US" sz="2800" b="1" dirty="0">
                <a:latin typeface="Arial" pitchFamily="34" charset="0"/>
                <a:cs typeface="Arial" pitchFamily="34" charset="0"/>
              </a:rPr>
              <a:t>+ </a:t>
            </a:r>
            <a:r>
              <a:rPr lang="en-US" sz="2800" b="1" dirty="0" smtClean="0">
                <a:latin typeface="Arial" pitchFamily="34" charset="0"/>
                <a:cs typeface="Arial" pitchFamily="34" charset="0"/>
              </a:rPr>
              <a:t>6 </a:t>
            </a:r>
          </a:p>
          <a:p>
            <a:pPr>
              <a:lnSpc>
                <a:spcPct val="150000"/>
              </a:lnSpc>
            </a:pPr>
            <a:r>
              <a:rPr lang="en-US" sz="2800" b="1" dirty="0" smtClean="0">
                <a:latin typeface="Arial" pitchFamily="34" charset="0"/>
                <a:cs typeface="Arial" pitchFamily="34" charset="0"/>
              </a:rPr>
              <a:t>1 + 7</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8781525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2400016" cy="523220"/>
          </a:xfrm>
          <a:prstGeom prst="rect">
            <a:avLst/>
          </a:prstGeom>
        </p:spPr>
        <p:txBody>
          <a:bodyPr wrap="none">
            <a:spAutoFit/>
          </a:bodyPr>
          <a:lstStyle/>
          <a:p>
            <a:r>
              <a:rPr lang="en-US" sz="2800" b="1" dirty="0" smtClean="0">
                <a:solidFill>
                  <a:srgbClr val="FF0000"/>
                </a:solidFill>
                <a:latin typeface="Arial" pitchFamily="34" charset="0"/>
                <a:cs typeface="Arial" pitchFamily="34" charset="0"/>
              </a:rPr>
              <a:t>1. </a:t>
            </a:r>
            <a:r>
              <a:rPr lang="en-US" sz="2800" b="1" dirty="0" err="1" smtClean="0">
                <a:solidFill>
                  <a:srgbClr val="FF0000"/>
                </a:solidFill>
                <a:latin typeface="Arial" pitchFamily="34" charset="0"/>
                <a:cs typeface="Arial" pitchFamily="34" charset="0"/>
              </a:rPr>
              <a:t>Tính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nhẩm</a:t>
            </a:r>
            <a:endParaRPr lang="en-US" sz="2800" b="1" dirty="0">
              <a:solidFill>
                <a:srgbClr val="FF0000"/>
              </a:solidFill>
              <a:latin typeface="Arial"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841830" y="1068039"/>
            <a:ext cx="1030514" cy="1951496"/>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4 + 2</a:t>
            </a:r>
            <a:endParaRPr lang="en-US" sz="2800" b="1" dirty="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5 </a:t>
            </a:r>
            <a:r>
              <a:rPr lang="en-US" sz="2800" b="1" dirty="0">
                <a:latin typeface="Arial" pitchFamily="34" charset="0"/>
                <a:cs typeface="Arial" pitchFamily="34" charset="0"/>
              </a:rPr>
              <a:t>+ </a:t>
            </a:r>
            <a:r>
              <a:rPr lang="en-US" sz="2800" b="1" dirty="0" smtClean="0">
                <a:latin typeface="Arial" pitchFamily="34" charset="0"/>
                <a:cs typeface="Arial" pitchFamily="34" charset="0"/>
              </a:rPr>
              <a:t>3      </a:t>
            </a:r>
          </a:p>
          <a:p>
            <a:pPr>
              <a:lnSpc>
                <a:spcPct val="150000"/>
              </a:lnSpc>
            </a:pPr>
            <a:r>
              <a:rPr lang="en-US" sz="2800" b="1" dirty="0" smtClean="0">
                <a:latin typeface="Arial" pitchFamily="34" charset="0"/>
                <a:cs typeface="Arial" pitchFamily="34" charset="0"/>
              </a:rPr>
              <a:t>7 + 3</a:t>
            </a:r>
            <a:endParaRPr lang="en-US" sz="2800" b="1" dirty="0">
              <a:latin typeface="Arial" pitchFamily="34" charset="0"/>
              <a:cs typeface="Arial" pitchFamily="34" charset="0"/>
            </a:endParaRPr>
          </a:p>
        </p:txBody>
      </p:sp>
      <p:sp>
        <p:nvSpPr>
          <p:cNvPr id="8" name="Rectangle 7"/>
          <p:cNvSpPr/>
          <p:nvPr/>
        </p:nvSpPr>
        <p:spPr>
          <a:xfrm>
            <a:off x="3947867" y="1121696"/>
            <a:ext cx="1436914" cy="1951496"/>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1 </a:t>
            </a:r>
            <a:r>
              <a:rPr lang="en-US" sz="2800" b="1" dirty="0">
                <a:latin typeface="Arial" pitchFamily="34" charset="0"/>
                <a:cs typeface="Arial" pitchFamily="34" charset="0"/>
              </a:rPr>
              <a:t>+ 9 </a:t>
            </a:r>
            <a:endParaRPr lang="en-US" sz="2800" b="1" dirty="0" smtClean="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5 </a:t>
            </a:r>
            <a:r>
              <a:rPr lang="en-US" sz="2800" b="1" dirty="0">
                <a:latin typeface="Arial" pitchFamily="34" charset="0"/>
                <a:cs typeface="Arial" pitchFamily="34" charset="0"/>
              </a:rPr>
              <a:t>+ </a:t>
            </a:r>
            <a:r>
              <a:rPr lang="en-US" sz="2800" b="1" dirty="0" smtClean="0">
                <a:latin typeface="Arial" pitchFamily="34" charset="0"/>
                <a:cs typeface="Arial" pitchFamily="34" charset="0"/>
              </a:rPr>
              <a:t>5</a:t>
            </a:r>
          </a:p>
          <a:p>
            <a:pPr>
              <a:lnSpc>
                <a:spcPct val="150000"/>
              </a:lnSpc>
            </a:pPr>
            <a:r>
              <a:rPr lang="en-US" sz="2800" b="1" dirty="0" smtClean="0">
                <a:latin typeface="Arial" pitchFamily="34" charset="0"/>
                <a:cs typeface="Arial" pitchFamily="34" charset="0"/>
              </a:rPr>
              <a:t>3 + 4</a:t>
            </a:r>
            <a:endParaRPr lang="en-US" sz="2800" b="1" dirty="0">
              <a:latin typeface="Arial" pitchFamily="34" charset="0"/>
              <a:cs typeface="Arial" pitchFamily="34" charset="0"/>
            </a:endParaRPr>
          </a:p>
        </p:txBody>
      </p:sp>
      <p:sp>
        <p:nvSpPr>
          <p:cNvPr id="9" name="Rectangle 8"/>
          <p:cNvSpPr/>
          <p:nvPr/>
        </p:nvSpPr>
        <p:spPr>
          <a:xfrm>
            <a:off x="6880986" y="1081781"/>
            <a:ext cx="1455374" cy="2031325"/>
          </a:xfrm>
          <a:prstGeom prst="rect">
            <a:avLst/>
          </a:prstGeom>
        </p:spPr>
        <p:txBody>
          <a:bodyPr wrap="square">
            <a:spAutoFit/>
          </a:bodyPr>
          <a:lstStyle/>
          <a:p>
            <a:pPr>
              <a:lnSpc>
                <a:spcPct val="150000"/>
              </a:lnSpc>
            </a:pPr>
            <a:r>
              <a:rPr lang="en-US" sz="2800" b="1" dirty="0" smtClean="0">
                <a:latin typeface="Arial" pitchFamily="34" charset="0"/>
                <a:cs typeface="Arial" pitchFamily="34" charset="0"/>
              </a:rPr>
              <a:t>6 </a:t>
            </a:r>
            <a:r>
              <a:rPr lang="en-US" sz="2800" b="1" dirty="0">
                <a:latin typeface="Arial" pitchFamily="34" charset="0"/>
                <a:cs typeface="Arial" pitchFamily="34" charset="0"/>
              </a:rPr>
              <a:t>+ </a:t>
            </a:r>
            <a:r>
              <a:rPr lang="en-US" sz="2800" b="1" dirty="0" smtClean="0">
                <a:latin typeface="Arial" pitchFamily="34" charset="0"/>
                <a:cs typeface="Arial" pitchFamily="34" charset="0"/>
              </a:rPr>
              <a:t>4</a:t>
            </a:r>
            <a:endParaRPr lang="en-US" sz="2800" b="1" dirty="0">
              <a:latin typeface="Arial" pitchFamily="34" charset="0"/>
              <a:cs typeface="Arial" pitchFamily="34" charset="0"/>
            </a:endParaRPr>
          </a:p>
          <a:p>
            <a:pPr>
              <a:lnSpc>
                <a:spcPct val="150000"/>
              </a:lnSpc>
            </a:pPr>
            <a:r>
              <a:rPr lang="en-US" sz="2800" b="1" dirty="0" smtClean="0">
                <a:latin typeface="Arial" pitchFamily="34" charset="0"/>
                <a:cs typeface="Arial" pitchFamily="34" charset="0"/>
              </a:rPr>
              <a:t>1 </a:t>
            </a:r>
            <a:r>
              <a:rPr lang="en-US" sz="2800" b="1" dirty="0">
                <a:latin typeface="Arial" pitchFamily="34" charset="0"/>
                <a:cs typeface="Arial" pitchFamily="34" charset="0"/>
              </a:rPr>
              <a:t>+ </a:t>
            </a:r>
            <a:r>
              <a:rPr lang="en-US" sz="2800" b="1" dirty="0" smtClean="0">
                <a:latin typeface="Arial" pitchFamily="34" charset="0"/>
                <a:cs typeface="Arial" pitchFamily="34" charset="0"/>
              </a:rPr>
              <a:t>6 </a:t>
            </a:r>
          </a:p>
          <a:p>
            <a:pPr>
              <a:lnSpc>
                <a:spcPct val="150000"/>
              </a:lnSpc>
            </a:pPr>
            <a:r>
              <a:rPr lang="en-US" sz="2800" b="1" dirty="0" smtClean="0">
                <a:latin typeface="Arial" pitchFamily="34" charset="0"/>
                <a:cs typeface="Arial" pitchFamily="34" charset="0"/>
              </a:rPr>
              <a:t>1 + 7</a:t>
            </a:r>
            <a:endParaRPr lang="en-US" sz="2800" b="1" dirty="0">
              <a:latin typeface="Arial" pitchFamily="34" charset="0"/>
              <a:cs typeface="Arial" pitchFamily="34" charset="0"/>
            </a:endParaRPr>
          </a:p>
        </p:txBody>
      </p:sp>
      <p:sp>
        <p:nvSpPr>
          <p:cNvPr id="4" name="TextBox 3"/>
          <p:cNvSpPr txBox="1"/>
          <p:nvPr/>
        </p:nvSpPr>
        <p:spPr>
          <a:xfrm>
            <a:off x="1872344" y="1204689"/>
            <a:ext cx="694421"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6</a:t>
            </a:r>
            <a:endParaRPr lang="en-US" sz="2800" b="1" dirty="0">
              <a:solidFill>
                <a:srgbClr val="FF0000"/>
              </a:solidFill>
              <a:latin typeface="Arial" pitchFamily="34" charset="0"/>
              <a:cs typeface="Arial" pitchFamily="34" charset="0"/>
            </a:endParaRPr>
          </a:p>
        </p:txBody>
      </p:sp>
      <p:sp>
        <p:nvSpPr>
          <p:cNvPr id="10" name="TextBox 9"/>
          <p:cNvSpPr txBox="1"/>
          <p:nvPr/>
        </p:nvSpPr>
        <p:spPr>
          <a:xfrm>
            <a:off x="1807196" y="1840233"/>
            <a:ext cx="694421"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8</a:t>
            </a:r>
            <a:endParaRPr lang="en-US" sz="2800" b="1" dirty="0">
              <a:solidFill>
                <a:srgbClr val="FF0000"/>
              </a:solidFill>
              <a:latin typeface="Arial" pitchFamily="34" charset="0"/>
              <a:cs typeface="Arial" pitchFamily="34" charset="0"/>
            </a:endParaRPr>
          </a:p>
        </p:txBody>
      </p:sp>
      <p:sp>
        <p:nvSpPr>
          <p:cNvPr id="11" name="TextBox 10"/>
          <p:cNvSpPr txBox="1"/>
          <p:nvPr/>
        </p:nvSpPr>
        <p:spPr>
          <a:xfrm>
            <a:off x="1828970" y="2471595"/>
            <a:ext cx="894797"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10</a:t>
            </a:r>
            <a:endParaRPr lang="en-US" sz="2800" b="1" dirty="0">
              <a:solidFill>
                <a:srgbClr val="FF0000"/>
              </a:solidFill>
              <a:latin typeface="Arial" pitchFamily="34" charset="0"/>
              <a:cs typeface="Arial" pitchFamily="34" charset="0"/>
            </a:endParaRPr>
          </a:p>
        </p:txBody>
      </p:sp>
      <p:sp>
        <p:nvSpPr>
          <p:cNvPr id="12" name="TextBox 11"/>
          <p:cNvSpPr txBox="1"/>
          <p:nvPr/>
        </p:nvSpPr>
        <p:spPr>
          <a:xfrm>
            <a:off x="4937382" y="1204689"/>
            <a:ext cx="894797"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10</a:t>
            </a:r>
            <a:endParaRPr lang="en-US" sz="2800" b="1" dirty="0">
              <a:solidFill>
                <a:srgbClr val="FF0000"/>
              </a:solidFill>
              <a:latin typeface="Arial" pitchFamily="34" charset="0"/>
              <a:cs typeface="Arial" pitchFamily="34" charset="0"/>
            </a:endParaRPr>
          </a:p>
        </p:txBody>
      </p:sp>
      <p:sp>
        <p:nvSpPr>
          <p:cNvPr id="13" name="TextBox 12"/>
          <p:cNvSpPr txBox="1"/>
          <p:nvPr/>
        </p:nvSpPr>
        <p:spPr>
          <a:xfrm>
            <a:off x="4963847" y="1880309"/>
            <a:ext cx="894797"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10</a:t>
            </a:r>
            <a:endParaRPr lang="en-US" sz="2800" b="1" dirty="0">
              <a:solidFill>
                <a:srgbClr val="FF0000"/>
              </a:solidFill>
              <a:latin typeface="Arial" pitchFamily="34" charset="0"/>
              <a:cs typeface="Arial" pitchFamily="34" charset="0"/>
            </a:endParaRPr>
          </a:p>
        </p:txBody>
      </p:sp>
      <p:sp>
        <p:nvSpPr>
          <p:cNvPr id="14" name="TextBox 13"/>
          <p:cNvSpPr txBox="1"/>
          <p:nvPr/>
        </p:nvSpPr>
        <p:spPr>
          <a:xfrm>
            <a:off x="4995437" y="2471595"/>
            <a:ext cx="694421"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7</a:t>
            </a:r>
            <a:endParaRPr lang="en-US" sz="2800" b="1" dirty="0">
              <a:solidFill>
                <a:srgbClr val="FF0000"/>
              </a:solidFill>
              <a:latin typeface="Arial" pitchFamily="34" charset="0"/>
              <a:cs typeface="Arial" pitchFamily="34" charset="0"/>
            </a:endParaRPr>
          </a:p>
        </p:txBody>
      </p:sp>
      <p:sp>
        <p:nvSpPr>
          <p:cNvPr id="15" name="TextBox 14"/>
          <p:cNvSpPr txBox="1"/>
          <p:nvPr/>
        </p:nvSpPr>
        <p:spPr>
          <a:xfrm>
            <a:off x="7989149" y="1204689"/>
            <a:ext cx="894797"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10</a:t>
            </a:r>
            <a:endParaRPr lang="en-US" sz="2800" b="1" dirty="0">
              <a:solidFill>
                <a:srgbClr val="FF0000"/>
              </a:solidFill>
              <a:latin typeface="Arial" pitchFamily="34" charset="0"/>
              <a:cs typeface="Arial" pitchFamily="34" charset="0"/>
            </a:endParaRPr>
          </a:p>
        </p:txBody>
      </p:sp>
      <p:sp>
        <p:nvSpPr>
          <p:cNvPr id="16" name="TextBox 15"/>
          <p:cNvSpPr txBox="1"/>
          <p:nvPr/>
        </p:nvSpPr>
        <p:spPr>
          <a:xfrm>
            <a:off x="7989149" y="1825719"/>
            <a:ext cx="694421"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7</a:t>
            </a:r>
            <a:endParaRPr lang="en-US" sz="2800" b="1" dirty="0">
              <a:solidFill>
                <a:srgbClr val="FF0000"/>
              </a:solidFill>
              <a:latin typeface="Arial" pitchFamily="34" charset="0"/>
              <a:cs typeface="Arial" pitchFamily="34" charset="0"/>
            </a:endParaRPr>
          </a:p>
        </p:txBody>
      </p:sp>
      <p:sp>
        <p:nvSpPr>
          <p:cNvPr id="17" name="TextBox 16"/>
          <p:cNvSpPr txBox="1"/>
          <p:nvPr/>
        </p:nvSpPr>
        <p:spPr>
          <a:xfrm>
            <a:off x="7989149" y="2461963"/>
            <a:ext cx="694421" cy="523220"/>
          </a:xfrm>
          <a:prstGeom prst="rect">
            <a:avLst/>
          </a:prstGeom>
          <a:noFill/>
        </p:spPr>
        <p:txBody>
          <a:bodyPr wrap="none" rtlCol="0">
            <a:spAutoFit/>
          </a:bodyPr>
          <a:lstStyle/>
          <a:p>
            <a:r>
              <a:rPr lang="en-US" sz="2800" b="1" dirty="0" smtClean="0">
                <a:solidFill>
                  <a:srgbClr val="FF0000"/>
                </a:solidFill>
                <a:latin typeface="Arial" pitchFamily="34" charset="0"/>
                <a:cs typeface="Arial" pitchFamily="34" charset="0"/>
              </a:rPr>
              <a:t>= 8</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10995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1" y="-6645"/>
            <a:ext cx="6478055" cy="523220"/>
          </a:xfrm>
          <a:prstGeom prst="rect">
            <a:avLst/>
          </a:prstGeom>
        </p:spPr>
        <p:txBody>
          <a:bodyPr wrap="none">
            <a:spAutoFit/>
          </a:bodyPr>
          <a:lstStyle/>
          <a:p>
            <a:r>
              <a:rPr lang="en-US" sz="2800" b="1" dirty="0" smtClean="0">
                <a:solidFill>
                  <a:srgbClr val="FF0000"/>
                </a:solidFill>
                <a:latin typeface=".VnAvant" pitchFamily="34" charset="0"/>
                <a:cs typeface="Arial" pitchFamily="34" charset="0"/>
              </a:rPr>
              <a:t>2. </a:t>
            </a:r>
            <a:r>
              <a:rPr lang="en-US" sz="2800" b="1" dirty="0" err="1" smtClean="0">
                <a:solidFill>
                  <a:srgbClr val="FF0000"/>
                </a:solidFill>
                <a:latin typeface=".VnAvant" pitchFamily="34" charset="0"/>
                <a:cs typeface="Arial" pitchFamily="34" charset="0"/>
              </a:rPr>
              <a:t>Chän</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kÕt</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qu</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óng</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víi</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phÐp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tÝnh</a:t>
            </a:r>
            <a:r>
              <a:rPr lang="en-US" sz="2800" b="1" dirty="0" smtClean="0">
                <a:solidFill>
                  <a:srgbClr val="FF0000"/>
                </a:solidFill>
                <a:latin typeface=".VnAvant" pitchFamily="34" charset="0"/>
                <a:cs typeface="Arial" pitchFamily="34" charset="0"/>
              </a:rPr>
              <a:t>:</a:t>
            </a:r>
            <a:endParaRPr lang="en-US" sz="2800" b="1" dirty="0">
              <a:solidFill>
                <a:srgbClr val="FF0000"/>
              </a:solidFill>
              <a:latin typeface=".VnAvant" pitchFamily="34" charset="0"/>
              <a:cs typeface="Arial" pitchFamily="34" charset="0"/>
            </a:endParaRPr>
          </a:p>
        </p:txBody>
      </p:sp>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551543"/>
            <a:ext cx="9141569" cy="51634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667658"/>
            <a:ext cx="8868228" cy="490582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87" y="667658"/>
            <a:ext cx="4171950" cy="43148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81" y="667657"/>
            <a:ext cx="4324350" cy="4314825"/>
          </a:xfrm>
          <a:prstGeom prst="rect">
            <a:avLst/>
          </a:prstGeom>
        </p:spPr>
      </p:pic>
    </p:spTree>
    <p:extLst>
      <p:ext uri="{BB962C8B-B14F-4D97-AF65-F5344CB8AC3E}">
        <p14:creationId xmlns:p14="http://schemas.microsoft.com/office/powerpoint/2010/main" val="1012755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2911</TotalTime>
  <Words>353</Words>
  <Application>Microsoft Office PowerPoint</Application>
  <PresentationFormat>On-screen Show (16:10)</PresentationFormat>
  <Paragraphs>100</Paragraphs>
  <Slides>14</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宋体</vt:lpstr>
      <vt:lpstr>.VnTifani Heavy</vt:lpstr>
      <vt:lpstr>.VnAvant</vt:lpstr>
      <vt:lpstr>Times New Roman</vt:lpstr>
      <vt:lpstr>Tahoma</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311</cp:revision>
  <dcterms:created xsi:type="dcterms:W3CDTF">2020-02-10T09:35:50Z</dcterms:created>
  <dcterms:modified xsi:type="dcterms:W3CDTF">2020-10-26T06:27:05Z</dcterms:modified>
</cp:coreProperties>
</file>