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340" r:id="rId2"/>
    <p:sldId id="299" r:id="rId3"/>
    <p:sldId id="304" r:id="rId4"/>
    <p:sldId id="326" r:id="rId5"/>
    <p:sldId id="327" r:id="rId6"/>
    <p:sldId id="336" r:id="rId7"/>
    <p:sldId id="329" r:id="rId8"/>
    <p:sldId id="330" r:id="rId9"/>
    <p:sldId id="331" r:id="rId10"/>
    <p:sldId id="337" r:id="rId11"/>
    <p:sldId id="335" r:id="rId12"/>
    <p:sldId id="333" r:id="rId13"/>
    <p:sldId id="334" r:id="rId14"/>
    <p:sldId id="338" r:id="rId15"/>
    <p:sldId id="292" r:id="rId16"/>
    <p:sldId id="270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HP001 4 hàng" panose="020B0603050302020204" pitchFamily="34" charset="0"/>
      <p:regular r:id="rId23"/>
      <p:bold r:id="rId24"/>
    </p:embeddedFont>
    <p:embeddedFont>
      <p:font typeface="HP001 4 hang 1 ô ly" panose="020B0603050302020204" pitchFamily="34" charset="0"/>
      <p:bold r:id="rId25"/>
    </p:embeddedFont>
    <p:embeddedFont>
      <p:font typeface="HP001 4 hàng 2 ô ly" panose="020B0603050302020204" pitchFamily="34" charset="0"/>
      <p:bold r:id="rId26"/>
    </p:embeddedFont>
  </p:embeddedFontLst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G TUYEN" initials="MT" lastIdx="1" clrIdx="0">
    <p:extLst>
      <p:ext uri="{19B8F6BF-5375-455C-9EA6-DF929625EA0E}">
        <p15:presenceInfo xmlns:p15="http://schemas.microsoft.com/office/powerpoint/2012/main" userId="MONG T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5EA"/>
    <a:srgbClr val="FFFF99"/>
    <a:srgbClr val="FF00FF"/>
    <a:srgbClr val="FF7707"/>
    <a:srgbClr val="FF8119"/>
    <a:srgbClr val="FFAF6C"/>
    <a:srgbClr val="FFFFFF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10" autoAdjust="0"/>
    <p:restoredTop sz="94660"/>
  </p:normalViewPr>
  <p:slideViewPr>
    <p:cSldViewPr snapToGrid="0">
      <p:cViewPr varScale="1">
        <p:scale>
          <a:sx n="70" d="100"/>
          <a:sy n="70" d="100"/>
        </p:scale>
        <p:origin x="3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58833-D420-470B-9419-84E631566F77}" type="datetimeFigureOut">
              <a:rPr lang="en-US" smtClean="0"/>
              <a:t>06-Mar-22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140B2-DCB4-4254-8B63-FAB0651AD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44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06-Mar-22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09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06-Mar-22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90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06-Mar-22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36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06-Mar-22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71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06-Mar-22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6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06-Mar-22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4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06-Mar-22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08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06-Mar-22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9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06-Mar-22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4867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06-Mar-22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77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06-Mar-22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44" r:id="rId6"/>
    <p:sldLayoutId id="2147483746" r:id="rId7"/>
    <p:sldLayoutId id="2147483749" r:id="rId8"/>
    <p:sldLayoutId id="2147483751" r:id="rId9"/>
    <p:sldLayoutId id="21474837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20.gif"/><Relationship Id="rId12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11" Type="http://schemas.openxmlformats.org/officeDocument/2006/relationships/image" Target="../media/image22.gif"/><Relationship Id="rId5" Type="http://schemas.openxmlformats.org/officeDocument/2006/relationships/image" Target="../media/image19.jpg"/><Relationship Id="rId10" Type="http://schemas.openxmlformats.org/officeDocument/2006/relationships/image" Target="../media/image21.gif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718076" y="1648606"/>
            <a:ext cx="8755923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25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 viết sau bài 130, 131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C9996E2-990B-491B-8C0C-D67622AFC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139" y="457525"/>
            <a:ext cx="6390803" cy="9795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29083" y="630272"/>
            <a:ext cx="4700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C00000"/>
                </a:solidFill>
              </a:rPr>
              <a:t>NHẬN XÉT BÀI VIẾT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A5A1AF-E0CD-4B7D-9637-2F92749069E1}"/>
              </a:ext>
            </a:extLst>
          </p:cNvPr>
          <p:cNvSpPr txBox="1"/>
          <p:nvPr/>
        </p:nvSpPr>
        <p:spPr>
          <a:xfrm>
            <a:off x="2294482" y="4488791"/>
            <a:ext cx="925350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Độ</a:t>
            </a:r>
            <a:r>
              <a:rPr lang="en-US" sz="36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36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cao</a:t>
            </a:r>
            <a:r>
              <a:rPr lang="en-US" sz="36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36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các</a:t>
            </a:r>
            <a:r>
              <a:rPr lang="en-US" sz="36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 con </a:t>
            </a:r>
            <a:r>
              <a:rPr lang="en-US" sz="36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chữ</a:t>
            </a:r>
            <a:r>
              <a:rPr lang="en-US" sz="36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36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hạ</a:t>
            </a:r>
            <a:r>
              <a:rPr lang="en-US" sz="36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36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cỡ</a:t>
            </a:r>
            <a:r>
              <a:rPr lang="en-US" sz="36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36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nhỏ</a:t>
            </a:r>
            <a:r>
              <a:rPr lang="en-US" sz="36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 :</a:t>
            </a:r>
          </a:p>
          <a:p>
            <a:pPr marL="571500" indent="-571500">
              <a:buFontTx/>
              <a:buChar char="-"/>
            </a:pPr>
            <a:r>
              <a:rPr lang="en-US" sz="36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Chữ</a:t>
            </a:r>
            <a:r>
              <a:rPr lang="en-US" sz="36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</a:t>
            </a:r>
            <a:r>
              <a:rPr lang="en-US" sz="36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cao</a:t>
            </a:r>
            <a:r>
              <a:rPr lang="en-US" sz="36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</a:t>
            </a:r>
            <a:r>
              <a:rPr lang="en-US" sz="3600" dirty="0">
                <a:ln w="3175">
                  <a:noFill/>
                </a:ln>
                <a:solidFill>
                  <a:srgbClr val="FF0000"/>
                </a:solidFill>
              </a:rPr>
              <a:t>1</a:t>
            </a:r>
            <a:r>
              <a:rPr lang="en-US" sz="36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li:  </a:t>
            </a:r>
            <a:r>
              <a:rPr lang="en-US" sz="36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HP001 4 hang 1 ô ly" panose="020B0603050302020204" pitchFamily="34" charset="0"/>
              </a:rPr>
              <a:t>o, a, ă, n, c</a:t>
            </a:r>
          </a:p>
          <a:p>
            <a:pPr marL="571500" indent="-571500">
              <a:buFontTx/>
              <a:buChar char="-"/>
            </a:pPr>
            <a:r>
              <a:rPr lang="en-US" sz="36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Chữ</a:t>
            </a:r>
            <a:r>
              <a:rPr lang="en-US" sz="36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</a:t>
            </a:r>
            <a:r>
              <a:rPr lang="en-US" sz="36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cao</a:t>
            </a:r>
            <a:r>
              <a:rPr lang="en-US" sz="36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</a:t>
            </a:r>
            <a:r>
              <a:rPr lang="en-US" sz="3600" dirty="0">
                <a:ln w="3175">
                  <a:noFill/>
                </a:ln>
                <a:solidFill>
                  <a:srgbClr val="FF0000"/>
                </a:solidFill>
              </a:rPr>
              <a:t>1,5</a:t>
            </a:r>
            <a:r>
              <a:rPr lang="en-US" sz="36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li: </a:t>
            </a:r>
            <a:r>
              <a:rPr lang="en-US" sz="36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HP001 4 hang 1 ô ly" panose="020B0603050302020204" pitchFamily="34" charset="0"/>
              </a:rPr>
              <a:t>t</a:t>
            </a:r>
          </a:p>
          <a:p>
            <a:pPr marL="571500" indent="-571500">
              <a:buFontTx/>
              <a:buChar char="-"/>
            </a:pPr>
            <a:r>
              <a:rPr lang="en-US" sz="36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Chữ</a:t>
            </a:r>
            <a:r>
              <a:rPr lang="en-US" sz="36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</a:t>
            </a:r>
            <a:r>
              <a:rPr lang="en-US" sz="36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cao</a:t>
            </a:r>
            <a:r>
              <a:rPr lang="en-US" sz="36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</a:t>
            </a:r>
            <a:r>
              <a:rPr lang="en-US" sz="3600" dirty="0">
                <a:ln w="3175">
                  <a:noFill/>
                </a:ln>
                <a:solidFill>
                  <a:srgbClr val="FF0000"/>
                </a:solidFill>
              </a:rPr>
              <a:t>2,5</a:t>
            </a:r>
            <a:r>
              <a:rPr lang="en-US" sz="36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li: </a:t>
            </a:r>
            <a:r>
              <a:rPr lang="en-US" sz="36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HP001 4 hang 1 ô ly" panose="020B0603050302020204" pitchFamily="34" charset="0"/>
              </a:rPr>
              <a:t>g, h, k, y, 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D5FDB9-C461-4627-A33E-7B9F608C937E}"/>
              </a:ext>
            </a:extLst>
          </p:cNvPr>
          <p:cNvSpPr txBox="1"/>
          <p:nvPr/>
        </p:nvSpPr>
        <p:spPr>
          <a:xfrm>
            <a:off x="981794" y="1215047"/>
            <a:ext cx="102284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latin typeface="HP001 4 hang 1 ô ly" panose="020B0603050302020204" pitchFamily="34" charset="0"/>
              </a:rPr>
              <a:t>con </a:t>
            </a:r>
            <a:r>
              <a:rPr lang="en-US" sz="4400" dirty="0" err="1">
                <a:latin typeface="HP001 4 hang 1 ô ly" panose="020B0603050302020204" pitchFamily="34" charset="0"/>
              </a:rPr>
              <a:t>hƋng</a:t>
            </a:r>
            <a:r>
              <a:rPr lang="en-US" sz="4400" dirty="0">
                <a:latin typeface="HP001 4 hang 1 ô ly" panose="020B0603050302020204" pitchFamily="34" charset="0"/>
              </a:rPr>
              <a:t>						ng</a:t>
            </a:r>
            <a:r>
              <a:rPr lang="nl" sz="4400" dirty="0">
                <a:latin typeface="HP001 4 hang 1 ô ly" panose="020B0603050302020204" pitchFamily="34" charset="0"/>
              </a:rPr>
              <a:t>ĳ</a:t>
            </a:r>
            <a:r>
              <a:rPr lang="en-US" sz="4400" dirty="0">
                <a:latin typeface="HP001 4 hang 1 ô ly" panose="020B0603050302020204" pitchFamily="34" charset="0"/>
              </a:rPr>
              <a:t>c </a:t>
            </a:r>
            <a:r>
              <a:rPr lang="en-US" sz="4400" dirty="0" err="1">
                <a:latin typeface="HP001 4 hang 1 ô ly" panose="020B0603050302020204" pitchFamily="34" charset="0"/>
              </a:rPr>
              <a:t>tay</a:t>
            </a:r>
            <a:endParaRPr lang="en-US" sz="4400" dirty="0">
              <a:latin typeface="HP001 4 hang 1 ô ly" panose="020B06030503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>
                <a:latin typeface="HP001 4 hang 1 ô ly" panose="020B0603050302020204" pitchFamily="34" charset="0"/>
              </a:rPr>
              <a:t>kh</a:t>
            </a:r>
            <a:r>
              <a:rPr lang="el-GR" sz="4400" dirty="0">
                <a:latin typeface="HP001 4 hang 1 ô ly" panose="020B0603050302020204" pitchFamily="34" charset="0"/>
              </a:rPr>
              <a:t>Ξ</a:t>
            </a:r>
            <a:r>
              <a:rPr lang="en-US" sz="4400" dirty="0" err="1">
                <a:latin typeface="HP001 4 hang 1 ô ly" panose="020B0603050302020204" pitchFamily="34" charset="0"/>
              </a:rPr>
              <a:t>nh</a:t>
            </a:r>
            <a:r>
              <a:rPr lang="en-US" sz="4400" dirty="0">
                <a:latin typeface="HP001 4 hang 1 ô ly" panose="020B0603050302020204" pitchFamily="34" charset="0"/>
              </a:rPr>
              <a:t> bánh					</a:t>
            </a:r>
            <a:r>
              <a:rPr lang="en-US" sz="4400" dirty="0" err="1">
                <a:latin typeface="HP001 4 hang 1 ô ly" panose="020B0603050302020204" pitchFamily="34" charset="0"/>
              </a:rPr>
              <a:t>thu</a:t>
            </a:r>
            <a:r>
              <a:rPr lang="en-US" sz="4400" dirty="0">
                <a:latin typeface="HP001 4 hang 1 ô ly" panose="020B0603050302020204" pitchFamily="34" charset="0"/>
              </a:rPr>
              <a:t> h</a:t>
            </a:r>
            <a:r>
              <a:rPr lang="vi-VN" sz="4400" dirty="0">
                <a:latin typeface="HP001 4 hang 1 ô ly" panose="020B0603050302020204" pitchFamily="34" charset="0"/>
              </a:rPr>
              <a:t>Ĳ</a:t>
            </a:r>
            <a:r>
              <a:rPr lang="en-US" sz="4400" dirty="0" err="1">
                <a:latin typeface="HP001 4 hang 1 ô ly" panose="020B0603050302020204" pitchFamily="34" charset="0"/>
              </a:rPr>
              <a:t>ch</a:t>
            </a:r>
            <a:endParaRPr lang="en-US" sz="4400" dirty="0">
              <a:latin typeface="HP001 4 hang 1 ô ly" panose="020B06030503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>
                <a:latin typeface="HP001 4 hang 1 ô ly" panose="020B0603050302020204" pitchFamily="34" charset="0"/>
              </a:rPr>
              <a:t>hƋng</a:t>
            </a:r>
            <a:r>
              <a:rPr lang="en-US" sz="4400" dirty="0">
                <a:latin typeface="HP001 4 hang 1 ô ly" panose="020B0603050302020204" pitchFamily="34" charset="0"/>
              </a:rPr>
              <a:t>			</a:t>
            </a:r>
            <a:r>
              <a:rPr lang="en-US" sz="4400" dirty="0" err="1">
                <a:latin typeface="HP001 4 hang 1 ô ly" panose="020B0603050302020204" pitchFamily="34" charset="0"/>
              </a:rPr>
              <a:t>ngǠc</a:t>
            </a:r>
            <a:r>
              <a:rPr lang="en-US" sz="4400" dirty="0">
                <a:latin typeface="HP001 4 hang 1 ô ly" panose="020B0603050302020204" pitchFamily="34" charset="0"/>
              </a:rPr>
              <a:t>			</a:t>
            </a:r>
            <a:r>
              <a:rPr lang="en-US" sz="4400" dirty="0" err="1">
                <a:latin typeface="HP001 4 hang 1 ô ly" panose="020B0603050302020204" pitchFamily="34" charset="0"/>
              </a:rPr>
              <a:t>kế</a:t>
            </a:r>
            <a:r>
              <a:rPr lang="en-US" sz="4400" dirty="0">
                <a:latin typeface="HP001 4 hang 1 ô ly" panose="020B0603050302020204" pitchFamily="34" charset="0"/>
              </a:rPr>
              <a:t> h</a:t>
            </a:r>
            <a:r>
              <a:rPr lang="vi-VN" sz="4400" dirty="0">
                <a:latin typeface="HP001 4 hang 1 ô ly" panose="020B0603050302020204" pitchFamily="34" charset="0"/>
              </a:rPr>
              <a:t>Ĳ</a:t>
            </a:r>
            <a:r>
              <a:rPr lang="en-US" sz="4400" dirty="0" err="1">
                <a:latin typeface="HP001 4 hang 1 ô ly" panose="020B0603050302020204" pitchFamily="34" charset="0"/>
              </a:rPr>
              <a:t>ch</a:t>
            </a:r>
            <a:endParaRPr lang="vi-VN" sz="4400" dirty="0">
              <a:latin typeface="HP001 4 hang 1 ô ly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47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  <p:bldP spid="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1CFD72-59DF-49B6-AEE9-003863F28A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" t="3637" r="2858" b="10180"/>
          <a:stretch/>
        </p:blipFill>
        <p:spPr>
          <a:xfrm>
            <a:off x="1362671" y="595892"/>
            <a:ext cx="9998055" cy="5666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5F080F-116F-494B-9D9F-A3C7B4225D32}"/>
              </a:ext>
            </a:extLst>
          </p:cNvPr>
          <p:cNvSpPr txBox="1"/>
          <p:nvPr/>
        </p:nvSpPr>
        <p:spPr>
          <a:xfrm>
            <a:off x="5141844" y="3907498"/>
            <a:ext cx="42924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2. LUYỆN TẬP</a:t>
            </a:r>
            <a:endParaRPr lang="en-US" sz="44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03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B2600C-1976-476C-8C07-35D588FF26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" t="3004" r="927" b="4164"/>
          <a:stretch/>
        </p:blipFill>
        <p:spPr>
          <a:xfrm>
            <a:off x="181897" y="634182"/>
            <a:ext cx="11828206" cy="58993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F6EEF3-BBDD-40F8-AECA-84F20A140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866" y="519666"/>
            <a:ext cx="5623721" cy="9795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B2A3D9-0317-412B-8BF6-63702D702BAF}"/>
              </a:ext>
            </a:extLst>
          </p:cNvPr>
          <p:cNvSpPr txBox="1"/>
          <p:nvPr/>
        </p:nvSpPr>
        <p:spPr>
          <a:xfrm>
            <a:off x="3939318" y="634182"/>
            <a:ext cx="3440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070C0"/>
                </a:solidFill>
              </a:rPr>
              <a:t>VIẾT BẢNG CON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34C020-4E34-4EEA-9FEB-244EF855F8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1D29">
                  <a:alpha val="17255"/>
                </a:srgbClr>
              </a:clrFrom>
              <a:clrTo>
                <a:srgbClr val="001D29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26" t="47725" r="45274" b="32577"/>
          <a:stretch/>
        </p:blipFill>
        <p:spPr>
          <a:xfrm>
            <a:off x="1745652" y="2190395"/>
            <a:ext cx="7181111" cy="15355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5625BD-BEDD-438F-92FC-E36A79D22C5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7" t="47807" r="3432" b="33914"/>
          <a:stretch/>
        </p:blipFill>
        <p:spPr>
          <a:xfrm>
            <a:off x="2103605" y="3899840"/>
            <a:ext cx="6022757" cy="142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2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B2600C-1976-476C-8C07-35D588FF26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" t="3004" r="927" b="4164"/>
          <a:stretch/>
        </p:blipFill>
        <p:spPr>
          <a:xfrm>
            <a:off x="181897" y="634182"/>
            <a:ext cx="11828206" cy="58993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F6EEF3-BBDD-40F8-AECA-84F20A140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866" y="519666"/>
            <a:ext cx="5623721" cy="9795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B2A3D9-0317-412B-8BF6-63702D702BAF}"/>
              </a:ext>
            </a:extLst>
          </p:cNvPr>
          <p:cNvSpPr txBox="1"/>
          <p:nvPr/>
        </p:nvSpPr>
        <p:spPr>
          <a:xfrm>
            <a:off x="3939318" y="634182"/>
            <a:ext cx="3440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070C0"/>
                </a:solidFill>
              </a:rPr>
              <a:t>VIẾT BẢNG CON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5D2643-FECA-4820-8464-4B37FB7495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2" t="27746" r="16058" b="44089"/>
          <a:stretch/>
        </p:blipFill>
        <p:spPr>
          <a:xfrm>
            <a:off x="1736392" y="2077572"/>
            <a:ext cx="8977338" cy="18106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FD84A4-D08B-4890-9A6D-5223FEC567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1" t="55486" r="31047" b="16349"/>
          <a:stretch/>
        </p:blipFill>
        <p:spPr>
          <a:xfrm>
            <a:off x="1341721" y="3721569"/>
            <a:ext cx="7127389" cy="181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6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B2600C-1976-476C-8C07-35D588FF26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" t="3004" r="927" b="4164"/>
          <a:stretch/>
        </p:blipFill>
        <p:spPr>
          <a:xfrm>
            <a:off x="181897" y="811162"/>
            <a:ext cx="11828206" cy="58993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F6EEF3-BBDD-40F8-AECA-84F20A140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23" y="467590"/>
            <a:ext cx="7226709" cy="9795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B2A3D9-0317-412B-8BF6-63702D702BAF}"/>
              </a:ext>
            </a:extLst>
          </p:cNvPr>
          <p:cNvSpPr txBox="1"/>
          <p:nvPr/>
        </p:nvSpPr>
        <p:spPr>
          <a:xfrm>
            <a:off x="2639961" y="634181"/>
            <a:ext cx="494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VIẾT CHỮ CỠ NHỎ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B2D79B-821C-43D5-A939-D2912D901FB6}"/>
              </a:ext>
            </a:extLst>
          </p:cNvPr>
          <p:cNvSpPr txBox="1"/>
          <p:nvPr/>
        </p:nvSpPr>
        <p:spPr>
          <a:xfrm>
            <a:off x="1925692" y="2338662"/>
            <a:ext cx="9592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chemeClr val="bg1"/>
                </a:solidFill>
                <a:latin typeface="HP001 4 hang 1 ô ly" panose="020B0603050302020204" pitchFamily="34" charset="0"/>
              </a:rPr>
              <a:t>con </a:t>
            </a:r>
            <a:r>
              <a:rPr lang="en-US" sz="4400" dirty="0" err="1">
                <a:solidFill>
                  <a:schemeClr val="bg1"/>
                </a:solidFill>
                <a:latin typeface="HP001 4 hang 1 ô ly" panose="020B0603050302020204" pitchFamily="34" charset="0"/>
              </a:rPr>
              <a:t>hƋng</a:t>
            </a:r>
            <a:r>
              <a:rPr lang="en-US" sz="4400" dirty="0">
                <a:solidFill>
                  <a:schemeClr val="bg1"/>
                </a:solidFill>
                <a:latin typeface="HP001 4 hang 1 ô ly" panose="020B0603050302020204" pitchFamily="34" charset="0"/>
              </a:rPr>
              <a:t>			ng</a:t>
            </a:r>
            <a:r>
              <a:rPr lang="nl" sz="4400" dirty="0">
                <a:solidFill>
                  <a:schemeClr val="bg1"/>
                </a:solidFill>
                <a:latin typeface="HP001 4 hang 1 ô ly" panose="020B0603050302020204" pitchFamily="34" charset="0"/>
              </a:rPr>
              <a:t>ĳ</a:t>
            </a:r>
            <a:r>
              <a:rPr lang="en-US" sz="4400" dirty="0">
                <a:solidFill>
                  <a:schemeClr val="bg1"/>
                </a:solidFill>
                <a:latin typeface="HP001 4 hang 1 ô ly" panose="020B0603050302020204" pitchFamily="34" charset="0"/>
              </a:rPr>
              <a:t>c </a:t>
            </a:r>
            <a:r>
              <a:rPr lang="en-US" sz="4400" dirty="0" err="1">
                <a:solidFill>
                  <a:schemeClr val="bg1"/>
                </a:solidFill>
                <a:latin typeface="HP001 4 hang 1 ô ly" panose="020B0603050302020204" pitchFamily="34" charset="0"/>
              </a:rPr>
              <a:t>tay</a:t>
            </a:r>
            <a:endParaRPr lang="en-US" sz="4400" dirty="0">
              <a:solidFill>
                <a:schemeClr val="bg1"/>
              </a:solidFill>
              <a:latin typeface="HP001 4 hang 1 ô ly" panose="020B06030503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>
                <a:solidFill>
                  <a:schemeClr val="bg1"/>
                </a:solidFill>
                <a:latin typeface="HP001 4 hang 1 ô ly" panose="020B0603050302020204" pitchFamily="34" charset="0"/>
              </a:rPr>
              <a:t>kh</a:t>
            </a:r>
            <a:r>
              <a:rPr lang="el-GR" sz="4400" dirty="0">
                <a:solidFill>
                  <a:schemeClr val="bg1"/>
                </a:solidFill>
                <a:latin typeface="HP001 4 hang 1 ô ly" panose="020B0603050302020204" pitchFamily="34" charset="0"/>
              </a:rPr>
              <a:t>Ξ</a:t>
            </a:r>
            <a:r>
              <a:rPr lang="en-US" sz="4400" dirty="0" err="1">
                <a:solidFill>
                  <a:schemeClr val="bg1"/>
                </a:solidFill>
                <a:latin typeface="HP001 4 hang 1 ô ly" panose="020B0603050302020204" pitchFamily="34" charset="0"/>
              </a:rPr>
              <a:t>nh</a:t>
            </a:r>
            <a:r>
              <a:rPr lang="en-US" sz="4400" dirty="0">
                <a:solidFill>
                  <a:schemeClr val="bg1"/>
                </a:solidFill>
                <a:latin typeface="HP001 4 hang 1 ô ly" panose="020B0603050302020204" pitchFamily="34" charset="0"/>
              </a:rPr>
              <a:t> bánh		</a:t>
            </a:r>
            <a:r>
              <a:rPr lang="en-US" sz="4400" dirty="0" err="1">
                <a:solidFill>
                  <a:schemeClr val="bg1"/>
                </a:solidFill>
                <a:latin typeface="HP001 4 hang 1 ô ly" panose="020B0603050302020204" pitchFamily="34" charset="0"/>
              </a:rPr>
              <a:t>thu</a:t>
            </a:r>
            <a:r>
              <a:rPr lang="en-US" sz="4400" dirty="0">
                <a:solidFill>
                  <a:schemeClr val="bg1"/>
                </a:solidFill>
                <a:latin typeface="HP001 4 hang 1 ô ly" panose="020B0603050302020204" pitchFamily="34" charset="0"/>
              </a:rPr>
              <a:t> h</a:t>
            </a:r>
            <a:r>
              <a:rPr lang="vi-VN" sz="4400" dirty="0">
                <a:solidFill>
                  <a:schemeClr val="bg1"/>
                </a:solidFill>
                <a:latin typeface="HP001 4 hang 1 ô ly" panose="020B0603050302020204" pitchFamily="34" charset="0"/>
              </a:rPr>
              <a:t>Ĳ</a:t>
            </a:r>
            <a:r>
              <a:rPr lang="en-US" sz="4400" dirty="0" err="1">
                <a:solidFill>
                  <a:schemeClr val="bg1"/>
                </a:solidFill>
                <a:latin typeface="HP001 4 hang 1 ô ly" panose="020B0603050302020204" pitchFamily="34" charset="0"/>
              </a:rPr>
              <a:t>ch</a:t>
            </a:r>
            <a:endParaRPr lang="en-US" sz="4400" dirty="0">
              <a:solidFill>
                <a:schemeClr val="bg1"/>
              </a:solidFill>
              <a:latin typeface="HP001 4 hang 1 ô ly" panose="020B06030503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>
                <a:solidFill>
                  <a:schemeClr val="bg1"/>
                </a:solidFill>
                <a:latin typeface="HP001 4 hang 1 ô ly" panose="020B0603050302020204" pitchFamily="34" charset="0"/>
              </a:rPr>
              <a:t>hƋng</a:t>
            </a:r>
            <a:r>
              <a:rPr lang="en-US" sz="4400" dirty="0">
                <a:solidFill>
                  <a:schemeClr val="bg1"/>
                </a:solidFill>
                <a:latin typeface="HP001 4 hang 1 ô ly" panose="020B0603050302020204" pitchFamily="34" charset="0"/>
              </a:rPr>
              <a:t>		</a:t>
            </a:r>
            <a:r>
              <a:rPr lang="en-US" sz="4400" dirty="0" err="1">
                <a:solidFill>
                  <a:schemeClr val="bg1"/>
                </a:solidFill>
                <a:latin typeface="HP001 4 hang 1 ô ly" panose="020B0603050302020204" pitchFamily="34" charset="0"/>
              </a:rPr>
              <a:t>ngǠc</a:t>
            </a:r>
            <a:r>
              <a:rPr lang="en-US" sz="4400" dirty="0">
                <a:solidFill>
                  <a:schemeClr val="bg1"/>
                </a:solidFill>
                <a:latin typeface="HP001 4 hang 1 ô ly" panose="020B0603050302020204" pitchFamily="34" charset="0"/>
              </a:rPr>
              <a:t>	</a:t>
            </a:r>
            <a:r>
              <a:rPr lang="en-US" sz="4400" dirty="0" err="1">
                <a:solidFill>
                  <a:schemeClr val="bg1"/>
                </a:solidFill>
                <a:latin typeface="HP001 4 hang 1 ô ly" panose="020B0603050302020204" pitchFamily="34" charset="0"/>
              </a:rPr>
              <a:t>kế</a:t>
            </a:r>
            <a:r>
              <a:rPr lang="en-US" sz="4400" dirty="0">
                <a:solidFill>
                  <a:schemeClr val="bg1"/>
                </a:solidFill>
                <a:latin typeface="HP001 4 hang 1 ô ly" panose="020B0603050302020204" pitchFamily="34" charset="0"/>
              </a:rPr>
              <a:t> h</a:t>
            </a:r>
            <a:r>
              <a:rPr lang="vi-VN" sz="4400" dirty="0">
                <a:solidFill>
                  <a:schemeClr val="bg1"/>
                </a:solidFill>
                <a:latin typeface="HP001 4 hang 1 ô ly" panose="020B0603050302020204" pitchFamily="34" charset="0"/>
              </a:rPr>
              <a:t>Ĳ</a:t>
            </a:r>
            <a:r>
              <a:rPr lang="en-US" sz="4400" dirty="0" err="1">
                <a:solidFill>
                  <a:schemeClr val="bg1"/>
                </a:solidFill>
                <a:latin typeface="HP001 4 hang 1 ô ly" panose="020B0603050302020204" pitchFamily="34" charset="0"/>
              </a:rPr>
              <a:t>ch</a:t>
            </a:r>
            <a:endParaRPr lang="vi-VN" sz="4400" dirty="0">
              <a:solidFill>
                <a:schemeClr val="bg1"/>
              </a:solidFill>
              <a:latin typeface="HP001 4 hang 1 ô ly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07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027773-4EF3-4182-BB2F-CD0781650F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" t="7247" r="334" b="2561"/>
          <a:stretch/>
        </p:blipFill>
        <p:spPr>
          <a:xfrm>
            <a:off x="0" y="440286"/>
            <a:ext cx="12192000" cy="64177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4343" y="2055528"/>
            <a:ext cx="6454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VIẾT VỞ LUYỆN VIẾT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35C12E-D5A8-40DB-8995-D664D8D754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936" y="3001589"/>
            <a:ext cx="1699829" cy="1295108"/>
          </a:xfrm>
          <a:prstGeom prst="rect">
            <a:avLst/>
          </a:prstGeom>
        </p:spPr>
      </p:pic>
      <p:pic>
        <p:nvPicPr>
          <p:cNvPr id="12" name="TheWhistlersSong-SteveBarakatt-2799957">
            <a:hlinkClick r:id="" action="ppaction://media"/>
            <a:extLst>
              <a:ext uri="{FF2B5EF4-FFF2-40B4-BE49-F238E27FC236}">
                <a16:creationId xmlns:a16="http://schemas.microsoft.com/office/drawing/2014/main" id="{751DEE33-C73F-460E-9CCF-2BD6E168F2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74189" y="30015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0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8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80AEAB-62FE-4F5F-8C0A-1CBD878F1A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284"/>
            <a:ext cx="12192000" cy="64116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16292" y="2531123"/>
            <a:ext cx="67594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KHỞI ĐỘNG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E95776-06D6-4B3E-B07C-F4589D4D78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621" y="175499"/>
            <a:ext cx="1881106" cy="17645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C3C522-09D3-4FE9-AD92-A7FB42A71E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797" y="1405196"/>
            <a:ext cx="1214648" cy="7926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BFA0DF-A5B4-4CB0-864A-B8F7283299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393" y="332508"/>
            <a:ext cx="1811668" cy="11822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C70746-8E4A-4750-9C95-EFD9F73A45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579" y="433284"/>
            <a:ext cx="1881106" cy="737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09A1DB-C95F-403E-9670-70FD6A334E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579" y="5378116"/>
            <a:ext cx="159067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4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1.48148E-6 L 0.00156 -0.23449 " pathEditMode="relative" rAng="0" ptsTypes="AA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11736"/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9537C3-BAB6-40F4-9B48-5D81BE457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35" y="512345"/>
            <a:ext cx="10370330" cy="58333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文本框 3">
            <a:extLst>
              <a:ext uri="{FF2B5EF4-FFF2-40B4-BE49-F238E27FC236}">
                <a16:creationId xmlns:a16="http://schemas.microsoft.com/office/drawing/2014/main" id="{7E3F17A4-72AA-425B-AFF8-95F918F01962}"/>
              </a:ext>
            </a:extLst>
          </p:cNvPr>
          <p:cNvSpPr txBox="1"/>
          <p:nvPr/>
        </p:nvSpPr>
        <p:spPr>
          <a:xfrm>
            <a:off x="1140541" y="2136338"/>
            <a:ext cx="99109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chemeClr val="accent1">
                    <a:lumMod val="75000"/>
                  </a:schemeClr>
                </a:solidFill>
                <a:ea typeface="字魂17号-萌趣果冻体" panose="02000000000000000000" pitchFamily="2" charset="-122"/>
                <a:cs typeface="Calibri" panose="020F0502020204030204" pitchFamily="34" charset="0"/>
              </a:rPr>
              <a:t>Tiết</a:t>
            </a:r>
            <a:r>
              <a:rPr lang="en-US" altLang="zh-CN" sz="5400" dirty="0">
                <a:solidFill>
                  <a:schemeClr val="accent1">
                    <a:lumMod val="75000"/>
                  </a:schemeClr>
                </a:solidFill>
                <a:ea typeface="字魂17号-萌趣果冻体" panose="02000000000000000000" pitchFamily="2" charset="-122"/>
                <a:cs typeface="Calibri" panose="020F0502020204030204" pitchFamily="34" charset="0"/>
              </a:rPr>
              <a:t> 50: </a:t>
            </a:r>
            <a:r>
              <a:rPr lang="en-US" altLang="zh-CN" sz="5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oăng</a:t>
            </a:r>
            <a:r>
              <a:rPr lang="en-US" altLang="zh-CN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, con </a:t>
            </a:r>
            <a:r>
              <a:rPr lang="en-US" altLang="zh-CN" sz="5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hoẵng</a:t>
            </a:r>
            <a:r>
              <a:rPr lang="en-US" altLang="zh-CN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, </a:t>
            </a:r>
            <a:r>
              <a:rPr lang="en-US" altLang="zh-CN" sz="5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oăc</a:t>
            </a:r>
            <a:r>
              <a:rPr lang="en-US" altLang="zh-CN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, </a:t>
            </a:r>
            <a:r>
              <a:rPr lang="en-US" altLang="zh-CN" sz="5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ngoắc</a:t>
            </a:r>
            <a:r>
              <a:rPr lang="en-US" altLang="zh-CN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5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tay</a:t>
            </a:r>
            <a:r>
              <a:rPr lang="en-US" altLang="zh-CN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, </a:t>
            </a:r>
            <a:r>
              <a:rPr lang="en-US" altLang="zh-CN" sz="5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oanh</a:t>
            </a:r>
            <a:r>
              <a:rPr lang="en-US" altLang="zh-CN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, </a:t>
            </a:r>
            <a:r>
              <a:rPr lang="en-US" altLang="zh-CN" sz="5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khoanh</a:t>
            </a:r>
            <a:r>
              <a:rPr lang="en-US" altLang="zh-CN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, </a:t>
            </a:r>
            <a:r>
              <a:rPr lang="en-US" altLang="zh-CN" sz="5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oach</a:t>
            </a:r>
            <a:r>
              <a:rPr lang="en-US" altLang="zh-CN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, </a:t>
            </a:r>
            <a:r>
              <a:rPr lang="en-US" altLang="zh-CN" sz="5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thu</a:t>
            </a:r>
            <a:r>
              <a:rPr lang="en-US" altLang="zh-CN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5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hoạch</a:t>
            </a:r>
            <a:endParaRPr lang="zh-CN" altLang="en-US" sz="5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小白" panose="02010601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9EA684-C659-44DE-B790-76F54DE009AE}"/>
              </a:ext>
            </a:extLst>
          </p:cNvPr>
          <p:cNvSpPr txBox="1"/>
          <p:nvPr/>
        </p:nvSpPr>
        <p:spPr>
          <a:xfrm>
            <a:off x="1693490" y="856663"/>
            <a:ext cx="8805015" cy="117698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TẬP VIẾT</a:t>
            </a:r>
            <a:endParaRPr lang="en-US" sz="5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14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9027C5-BDF5-495B-AAF1-5CADFC7D71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" t="3637" r="2858" b="10180"/>
          <a:stretch/>
        </p:blipFill>
        <p:spPr>
          <a:xfrm>
            <a:off x="463503" y="0"/>
            <a:ext cx="11264993" cy="6384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hape 233">
            <a:extLst>
              <a:ext uri="{FF2B5EF4-FFF2-40B4-BE49-F238E27FC236}">
                <a16:creationId xmlns:a16="http://schemas.microsoft.com/office/drawing/2014/main" id="{B29369FC-01E8-4FAB-A739-4D5C5A57C2D7}"/>
              </a:ext>
            </a:extLst>
          </p:cNvPr>
          <p:cNvSpPr/>
          <p:nvPr/>
        </p:nvSpPr>
        <p:spPr>
          <a:xfrm>
            <a:off x="4700820" y="3558378"/>
            <a:ext cx="5442153" cy="1044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4800" b="1" i="1" kern="0">
                <a:solidFill>
                  <a:srgbClr val="00206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1. KHÁM PHÁ</a:t>
            </a:r>
            <a:endParaRPr lang="en-US" sz="4800" b="1" i="1" kern="0" dirty="0">
              <a:solidFill>
                <a:srgbClr val="002060"/>
              </a:solidFill>
              <a:latin typeface="+mj-lt"/>
              <a:ea typeface="Cambria" panose="02040503050406030204" pitchFamily="18" charset="0"/>
              <a:cs typeface="Lato Regular"/>
              <a:sym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02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8CAEC5-EFD7-4350-9F59-5CB7D43AD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7" y="1082751"/>
            <a:ext cx="12005186" cy="5184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3515EB1-5A33-4060-9DFC-C46456B66E7B}"/>
              </a:ext>
            </a:extLst>
          </p:cNvPr>
          <p:cNvGrpSpPr/>
          <p:nvPr/>
        </p:nvGrpSpPr>
        <p:grpSpPr>
          <a:xfrm>
            <a:off x="3480977" y="151689"/>
            <a:ext cx="5623721" cy="979514"/>
            <a:chOff x="3480977" y="252497"/>
            <a:chExt cx="5623721" cy="97951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D92EA16-F2E2-4B6B-9221-154E8D23C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0977" y="252497"/>
              <a:ext cx="5623721" cy="97951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C733FDB-EE6B-4A49-8AFC-9B0599755F2D}"/>
                </a:ext>
              </a:extLst>
            </p:cNvPr>
            <p:cNvSpPr txBox="1"/>
            <p:nvPr/>
          </p:nvSpPr>
          <p:spPr>
            <a:xfrm>
              <a:off x="4103453" y="364085"/>
              <a:ext cx="4046634" cy="707886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ĐỌC BÀI VIẾT</a:t>
              </a:r>
              <a:endParaRPr lang="en-US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860D5D5-4AD8-420F-96A4-94773227F2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44928" r="3555" b="32577"/>
          <a:stretch/>
        </p:blipFill>
        <p:spPr>
          <a:xfrm>
            <a:off x="1098270" y="1608145"/>
            <a:ext cx="9995460" cy="1307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2A991C-0C70-42B0-BF9F-66D1910376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2" t="27746" r="16058" b="16794"/>
          <a:stretch/>
        </p:blipFill>
        <p:spPr>
          <a:xfrm>
            <a:off x="1603088" y="2751451"/>
            <a:ext cx="6862487" cy="2725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23068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A29B2A-8DFA-42C7-BF9E-E7CDFBA8E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7" y="1082751"/>
            <a:ext cx="12005186" cy="5184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3515EB1-5A33-4060-9DFC-C46456B66E7B}"/>
              </a:ext>
            </a:extLst>
          </p:cNvPr>
          <p:cNvGrpSpPr/>
          <p:nvPr/>
        </p:nvGrpSpPr>
        <p:grpSpPr>
          <a:xfrm>
            <a:off x="3657958" y="103237"/>
            <a:ext cx="5623721" cy="979514"/>
            <a:chOff x="3554719" y="311729"/>
            <a:chExt cx="5623721" cy="97951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D92EA16-F2E2-4B6B-9221-154E8D23C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4719" y="311729"/>
              <a:ext cx="5623721" cy="97951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C733FDB-EE6B-4A49-8AFC-9B0599755F2D}"/>
                </a:ext>
              </a:extLst>
            </p:cNvPr>
            <p:cNvSpPr txBox="1"/>
            <p:nvPr/>
          </p:nvSpPr>
          <p:spPr>
            <a:xfrm>
              <a:off x="4240022" y="447543"/>
              <a:ext cx="4046634" cy="707886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ĐỌC BÀI VIẾT</a:t>
              </a:r>
              <a:endParaRPr lang="en-US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13F62A9-09C2-4962-BEB9-A057C9580329}"/>
              </a:ext>
            </a:extLst>
          </p:cNvPr>
          <p:cNvSpPr txBox="1"/>
          <p:nvPr/>
        </p:nvSpPr>
        <p:spPr>
          <a:xfrm>
            <a:off x="1610224" y="1291243"/>
            <a:ext cx="951270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dirty="0">
                <a:latin typeface="HP001 4 hang 1 ô ly" panose="020B0603050302020204" pitchFamily="34" charset="0"/>
              </a:rPr>
              <a:t>con </a:t>
            </a:r>
            <a:r>
              <a:rPr lang="en-US" sz="6000" dirty="0" err="1">
                <a:latin typeface="HP001 4 hang 1 ô ly" panose="020B0603050302020204" pitchFamily="34" charset="0"/>
              </a:rPr>
              <a:t>hƋng</a:t>
            </a:r>
            <a:r>
              <a:rPr lang="en-US" sz="6000" dirty="0">
                <a:latin typeface="HP001 4 hang 1 ô ly" panose="020B0603050302020204" pitchFamily="34" charset="0"/>
              </a:rPr>
              <a:t>			ng</a:t>
            </a:r>
            <a:r>
              <a:rPr lang="nl" sz="6000" dirty="0">
                <a:latin typeface="HP001 4 hang 1 ô ly" panose="020B0603050302020204" pitchFamily="34" charset="0"/>
              </a:rPr>
              <a:t>ĳ</a:t>
            </a:r>
            <a:r>
              <a:rPr lang="en-US" sz="6000" dirty="0">
                <a:latin typeface="HP001 4 hang 1 ô ly" panose="020B0603050302020204" pitchFamily="34" charset="0"/>
              </a:rPr>
              <a:t>c </a:t>
            </a:r>
            <a:r>
              <a:rPr lang="en-US" sz="6000" dirty="0" err="1">
                <a:latin typeface="HP001 4 hang 1 ô ly" panose="020B0603050302020204" pitchFamily="34" charset="0"/>
              </a:rPr>
              <a:t>tay</a:t>
            </a:r>
            <a:endParaRPr lang="en-US" sz="6000" dirty="0">
              <a:latin typeface="HP001 4 hang 1 ô ly" panose="020B06030503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6000" dirty="0" err="1">
                <a:latin typeface="HP001 4 hang 1 ô ly" panose="020B0603050302020204" pitchFamily="34" charset="0"/>
              </a:rPr>
              <a:t>kh</a:t>
            </a:r>
            <a:r>
              <a:rPr lang="el-GR" sz="6000" dirty="0">
                <a:latin typeface="HP001 4 hang 1 ô ly" panose="020B0603050302020204" pitchFamily="34" charset="0"/>
              </a:rPr>
              <a:t>Ξ</a:t>
            </a:r>
            <a:r>
              <a:rPr lang="en-US" sz="6000" dirty="0" err="1">
                <a:latin typeface="HP001 4 hang 1 ô ly" panose="020B0603050302020204" pitchFamily="34" charset="0"/>
              </a:rPr>
              <a:t>nh</a:t>
            </a:r>
            <a:r>
              <a:rPr lang="en-US" sz="6000" dirty="0">
                <a:latin typeface="HP001 4 hang 1 ô ly" panose="020B0603050302020204" pitchFamily="34" charset="0"/>
              </a:rPr>
              <a:t> bánh	</a:t>
            </a:r>
            <a:r>
              <a:rPr lang="en-US" sz="6000" dirty="0" err="1">
                <a:latin typeface="HP001 4 hang 1 ô ly" panose="020B0603050302020204" pitchFamily="34" charset="0"/>
              </a:rPr>
              <a:t>thu</a:t>
            </a:r>
            <a:r>
              <a:rPr lang="en-US" sz="6000" dirty="0">
                <a:latin typeface="HP001 4 hang 1 ô ly" panose="020B0603050302020204" pitchFamily="34" charset="0"/>
              </a:rPr>
              <a:t> h</a:t>
            </a:r>
            <a:r>
              <a:rPr lang="vi-VN" sz="6000" dirty="0">
                <a:latin typeface="HP001 4 hang 1 ô ly" panose="020B0603050302020204" pitchFamily="34" charset="0"/>
              </a:rPr>
              <a:t>Ĳ</a:t>
            </a:r>
            <a:r>
              <a:rPr lang="en-US" sz="6000" dirty="0" err="1">
                <a:latin typeface="HP001 4 hang 1 ô ly" panose="020B0603050302020204" pitchFamily="34" charset="0"/>
              </a:rPr>
              <a:t>ch</a:t>
            </a:r>
            <a:endParaRPr lang="en-US" sz="6000" dirty="0">
              <a:latin typeface="HP001 4 hang 1 ô ly" panose="020B06030503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6000" dirty="0" err="1">
                <a:latin typeface="HP001 4 hang 1 ô ly" panose="020B0603050302020204" pitchFamily="34" charset="0"/>
              </a:rPr>
              <a:t>hƋng</a:t>
            </a:r>
            <a:r>
              <a:rPr lang="en-US" sz="6000" dirty="0">
                <a:latin typeface="HP001 4 hang 1 ô ly" panose="020B0603050302020204" pitchFamily="34" charset="0"/>
              </a:rPr>
              <a:t>	</a:t>
            </a:r>
            <a:r>
              <a:rPr lang="en-US" sz="6000" dirty="0" err="1">
                <a:latin typeface="HP001 4 hang 1 ô ly" panose="020B0603050302020204" pitchFamily="34" charset="0"/>
              </a:rPr>
              <a:t>ngǠc</a:t>
            </a:r>
            <a:r>
              <a:rPr lang="en-US" sz="6000" dirty="0">
                <a:latin typeface="HP001 4 hang 1 ô ly" panose="020B0603050302020204" pitchFamily="34" charset="0"/>
              </a:rPr>
              <a:t>		</a:t>
            </a:r>
            <a:r>
              <a:rPr lang="en-US" sz="6000" dirty="0" err="1">
                <a:latin typeface="HP001 4 hang 1 ô ly" panose="020B0603050302020204" pitchFamily="34" charset="0"/>
              </a:rPr>
              <a:t>kế</a:t>
            </a:r>
            <a:r>
              <a:rPr lang="en-US" sz="6000" dirty="0">
                <a:latin typeface="HP001 4 hang 1 ô ly" panose="020B0603050302020204" pitchFamily="34" charset="0"/>
              </a:rPr>
              <a:t> h</a:t>
            </a:r>
            <a:r>
              <a:rPr lang="vi-VN" sz="6000" dirty="0">
                <a:latin typeface="HP001 4 hang 1 ô ly" panose="020B0603050302020204" pitchFamily="34" charset="0"/>
              </a:rPr>
              <a:t>Ĳ</a:t>
            </a:r>
            <a:r>
              <a:rPr lang="en-US" sz="6000" dirty="0" err="1">
                <a:latin typeface="HP001 4 hang 1 ô ly" panose="020B0603050302020204" pitchFamily="34" charset="0"/>
              </a:rPr>
              <a:t>ch</a:t>
            </a:r>
            <a:endParaRPr lang="vi-VN" sz="6000" dirty="0">
              <a:latin typeface="HP001 4 hang 1 ô ly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11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3193F62-7BB5-4E9D-AF23-20F9448239EF}"/>
              </a:ext>
            </a:extLst>
          </p:cNvPr>
          <p:cNvGrpSpPr/>
          <p:nvPr/>
        </p:nvGrpSpPr>
        <p:grpSpPr>
          <a:xfrm>
            <a:off x="3669542" y="94608"/>
            <a:ext cx="5623721" cy="979514"/>
            <a:chOff x="3414312" y="457525"/>
            <a:chExt cx="5623721" cy="97951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954A385-2DFD-4F82-80E3-88F1F663A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4312" y="457525"/>
              <a:ext cx="5623721" cy="97951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DC4861F-DD50-481D-89A7-ACAC9E45D6DB}"/>
                </a:ext>
              </a:extLst>
            </p:cNvPr>
            <p:cNvSpPr txBox="1"/>
            <p:nvPr/>
          </p:nvSpPr>
          <p:spPr>
            <a:xfrm>
              <a:off x="4289382" y="607258"/>
              <a:ext cx="38735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rgbClr val="C00000"/>
                  </a:solidFill>
                </a:rPr>
                <a:t>Nhận</a:t>
              </a:r>
              <a:r>
                <a:rPr lang="en-US" sz="3200" dirty="0">
                  <a:solidFill>
                    <a:srgbClr val="C00000"/>
                  </a:solidFill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</a:rPr>
                <a:t>xét</a:t>
              </a:r>
              <a:r>
                <a:rPr lang="en-US" sz="3200" dirty="0">
                  <a:solidFill>
                    <a:srgbClr val="C00000"/>
                  </a:solidFill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</a:rPr>
                <a:t>bài</a:t>
              </a:r>
              <a:r>
                <a:rPr lang="en-US" sz="3200" dirty="0">
                  <a:solidFill>
                    <a:srgbClr val="C00000"/>
                  </a:solidFill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</a:rPr>
                <a:t>viết</a:t>
              </a:r>
              <a:endParaRPr lang="en-US" sz="3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EDC4FB9-4C7D-47A9-A2E5-E22E3FFD751B}"/>
              </a:ext>
            </a:extLst>
          </p:cNvPr>
          <p:cNvGrpSpPr/>
          <p:nvPr/>
        </p:nvGrpSpPr>
        <p:grpSpPr>
          <a:xfrm>
            <a:off x="2877420" y="1123134"/>
            <a:ext cx="8373675" cy="1238002"/>
            <a:chOff x="266027" y="1929495"/>
            <a:chExt cx="8136010" cy="1170081"/>
          </a:xfrm>
        </p:grpSpPr>
        <p:sp>
          <p:nvSpPr>
            <p:cNvPr id="10" name="Ribbon: Tilted Down 9">
              <a:extLst>
                <a:ext uri="{FF2B5EF4-FFF2-40B4-BE49-F238E27FC236}">
                  <a16:creationId xmlns:a16="http://schemas.microsoft.com/office/drawing/2014/main" id="{A7683FB4-C854-4640-BC17-E5056F120BFF}"/>
                </a:ext>
              </a:extLst>
            </p:cNvPr>
            <p:cNvSpPr/>
            <p:nvPr/>
          </p:nvSpPr>
          <p:spPr>
            <a:xfrm>
              <a:off x="266027" y="1929495"/>
              <a:ext cx="8136010" cy="1154197"/>
            </a:xfrm>
            <a:prstGeom prst="ribbon">
              <a:avLst>
                <a:gd name="adj1" fmla="val 14053"/>
                <a:gd name="adj2" fmla="val 63543"/>
              </a:avLst>
            </a:prstGeom>
            <a:solidFill>
              <a:srgbClr val="F5D5EA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9AC0411-15D9-434D-BE69-D7D2A2F3A4E9}"/>
                </a:ext>
              </a:extLst>
            </p:cNvPr>
            <p:cNvSpPr txBox="1"/>
            <p:nvPr/>
          </p:nvSpPr>
          <p:spPr>
            <a:xfrm>
              <a:off x="2120159" y="2255992"/>
              <a:ext cx="4486327" cy="84358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Trò</a:t>
              </a:r>
              <a:r>
                <a:rPr lang="en-US" sz="2400" dirty="0"/>
                <a:t> </a:t>
              </a:r>
              <a:r>
                <a:rPr lang="en-US" sz="2400" dirty="0" err="1"/>
                <a:t>chơi</a:t>
              </a:r>
              <a:r>
                <a:rPr lang="en-US" sz="2400" dirty="0"/>
                <a:t>: </a:t>
              </a:r>
            </a:p>
            <a:p>
              <a:pPr algn="ctr"/>
              <a:r>
                <a:rPr lang="en-US" sz="2800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Khỉ</a:t>
              </a:r>
              <a:r>
                <a:rPr lang="en-US" sz="28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con </a:t>
              </a:r>
              <a:r>
                <a:rPr lang="en-US" sz="2800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tập</a:t>
              </a:r>
              <a:r>
                <a:rPr lang="en-US" sz="28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viết</a:t>
              </a:r>
              <a:r>
                <a:rPr lang="en-US" sz="28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0A1183B-9B6A-4487-B0D1-555B6BDED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973" y="4737523"/>
            <a:ext cx="1457850" cy="14578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626DD5-A3CC-4864-867C-BB180CA5E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7523"/>
            <a:ext cx="1457850" cy="14578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B9EEBB-0EC7-40A1-8B43-AAEC301DF2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421" y="699963"/>
            <a:ext cx="2160173" cy="17514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6AEFBAA-3DC4-4AF3-BC82-AD3EE111E0CF}"/>
              </a:ext>
            </a:extLst>
          </p:cNvPr>
          <p:cNvSpPr txBox="1"/>
          <p:nvPr/>
        </p:nvSpPr>
        <p:spPr>
          <a:xfrm>
            <a:off x="1095113" y="2163500"/>
            <a:ext cx="1047403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Luật</a:t>
            </a:r>
            <a:r>
              <a:rPr lang="en-US" sz="28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28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chơi</a:t>
            </a:r>
            <a:r>
              <a:rPr lang="en-US" sz="28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000" dirty="0" err="1">
                <a:ln w="0"/>
              </a:rPr>
              <a:t>Hôm</a:t>
            </a:r>
            <a:r>
              <a:rPr lang="en-US" sz="2000" dirty="0">
                <a:ln w="0"/>
              </a:rPr>
              <a:t> nay </a:t>
            </a:r>
            <a:r>
              <a:rPr lang="en-US" sz="2000" dirty="0" err="1">
                <a:ln w="0"/>
              </a:rPr>
              <a:t>thầy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giáo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Voi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giao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nhiệm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vụ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cho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cả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lớp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về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nhà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viết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các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vần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mới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học</a:t>
            </a:r>
            <a:r>
              <a:rPr lang="en-US" sz="2000" dirty="0">
                <a:ln w="0"/>
              </a:rPr>
              <a:t> </a:t>
            </a:r>
            <a:r>
              <a:rPr lang="en-US" sz="2000" i="1" dirty="0" err="1">
                <a:ln w="0"/>
              </a:rPr>
              <a:t>oăng</a:t>
            </a:r>
            <a:r>
              <a:rPr lang="en-US" sz="2000" i="1" dirty="0">
                <a:ln w="0"/>
              </a:rPr>
              <a:t>, </a:t>
            </a:r>
            <a:r>
              <a:rPr lang="en-US" sz="2000" i="1" dirty="0" err="1">
                <a:ln w="0"/>
              </a:rPr>
              <a:t>oăc</a:t>
            </a:r>
            <a:r>
              <a:rPr lang="en-US" sz="2000" i="1" dirty="0">
                <a:ln w="0"/>
              </a:rPr>
              <a:t>, </a:t>
            </a:r>
            <a:r>
              <a:rPr lang="en-US" sz="2000" i="1" dirty="0" err="1">
                <a:ln w="0"/>
              </a:rPr>
              <a:t>oanh</a:t>
            </a:r>
            <a:r>
              <a:rPr lang="en-US" sz="2000" i="1" dirty="0">
                <a:ln w="0"/>
              </a:rPr>
              <a:t>, </a:t>
            </a:r>
            <a:r>
              <a:rPr lang="en-US" sz="2000" i="1" dirty="0" err="1">
                <a:ln w="0"/>
              </a:rPr>
              <a:t>oach</a:t>
            </a:r>
            <a:r>
              <a:rPr lang="en-US" sz="2000" dirty="0">
                <a:ln w="0"/>
              </a:rPr>
              <a:t>. </a:t>
            </a:r>
            <a:r>
              <a:rPr lang="en-US" sz="2000" dirty="0" err="1">
                <a:ln w="0"/>
              </a:rPr>
              <a:t>Nhưng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trong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giờ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học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khỉ</a:t>
            </a:r>
            <a:r>
              <a:rPr lang="en-US" sz="2000" dirty="0">
                <a:ln w="0"/>
              </a:rPr>
              <a:t> con </a:t>
            </a:r>
            <a:r>
              <a:rPr lang="en-US" sz="2000" dirty="0" err="1">
                <a:ln w="0"/>
              </a:rPr>
              <a:t>mải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nghĩ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đến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chuyện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tập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đi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xe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đạp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nên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đã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không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chú</a:t>
            </a:r>
            <a:r>
              <a:rPr lang="en-US" sz="2000" dirty="0">
                <a:ln w="0"/>
              </a:rPr>
              <a:t> ý </a:t>
            </a:r>
            <a:r>
              <a:rPr lang="en-US" sz="2000" dirty="0" err="1">
                <a:ln w="0"/>
              </a:rPr>
              <a:t>cách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viết</a:t>
            </a:r>
            <a:r>
              <a:rPr lang="en-US" sz="2000" dirty="0">
                <a:ln w="0"/>
              </a:rPr>
              <a:t>. </a:t>
            </a:r>
            <a:r>
              <a:rPr lang="en-US" sz="2000" dirty="0" err="1">
                <a:ln w="0"/>
              </a:rPr>
              <a:t>Giờ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bạn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đang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rất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buồn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vì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viết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mãi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vẫn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chưa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đúng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và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đẹp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như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thầy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dặn</a:t>
            </a:r>
            <a:r>
              <a:rPr lang="en-US" sz="2000" dirty="0">
                <a:ln w="0"/>
              </a:rPr>
              <a:t>.</a:t>
            </a:r>
          </a:p>
          <a:p>
            <a:pPr lvl="1"/>
            <a:r>
              <a:rPr lang="en-US" sz="2000" dirty="0">
                <a:ln w="0"/>
              </a:rPr>
              <a:t>Chia </a:t>
            </a:r>
            <a:r>
              <a:rPr lang="en-US" sz="2000" dirty="0" err="1">
                <a:ln w="0"/>
              </a:rPr>
              <a:t>lớp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thành</a:t>
            </a:r>
            <a:r>
              <a:rPr lang="en-US" sz="2000" dirty="0">
                <a:ln w="0"/>
              </a:rPr>
              <a:t> 4 </a:t>
            </a:r>
            <a:r>
              <a:rPr lang="en-US" sz="2000" dirty="0" err="1">
                <a:ln w="0"/>
              </a:rPr>
              <a:t>đội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tương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ứng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với</a:t>
            </a:r>
            <a:r>
              <a:rPr lang="en-US" sz="2000" dirty="0">
                <a:ln w="0"/>
              </a:rPr>
              <a:t> 4 </a:t>
            </a:r>
            <a:r>
              <a:rPr lang="en-US" sz="2000" dirty="0" err="1">
                <a:ln w="0"/>
              </a:rPr>
              <a:t>vần</a:t>
            </a:r>
            <a:r>
              <a:rPr lang="en-US" sz="2000" dirty="0">
                <a:ln w="0"/>
              </a:rPr>
              <a:t>: </a:t>
            </a:r>
            <a:r>
              <a:rPr lang="en-US" sz="2000" i="1" dirty="0" err="1">
                <a:ln w="0"/>
              </a:rPr>
              <a:t>oăng</a:t>
            </a:r>
            <a:r>
              <a:rPr lang="en-US" sz="2000" i="1" dirty="0">
                <a:ln w="0"/>
              </a:rPr>
              <a:t>, </a:t>
            </a:r>
            <a:r>
              <a:rPr lang="en-US" sz="2000" i="1" dirty="0" err="1">
                <a:ln w="0"/>
              </a:rPr>
              <a:t>oăc</a:t>
            </a:r>
            <a:r>
              <a:rPr lang="en-US" sz="2000" i="1" dirty="0">
                <a:ln w="0"/>
              </a:rPr>
              <a:t>, </a:t>
            </a:r>
            <a:r>
              <a:rPr lang="en-US" sz="2000" i="1" dirty="0" err="1">
                <a:ln w="0"/>
              </a:rPr>
              <a:t>oanh</a:t>
            </a:r>
            <a:r>
              <a:rPr lang="en-US" sz="2000" i="1" dirty="0">
                <a:ln w="0"/>
              </a:rPr>
              <a:t>, </a:t>
            </a:r>
            <a:r>
              <a:rPr lang="en-US" sz="2000" i="1" dirty="0" err="1">
                <a:ln w="0"/>
              </a:rPr>
              <a:t>oach</a:t>
            </a:r>
            <a:r>
              <a:rPr lang="en-US" sz="2000" i="1" dirty="0">
                <a:ln w="0"/>
              </a:rPr>
              <a:t> </a:t>
            </a:r>
            <a:r>
              <a:rPr lang="en-US" sz="2000" dirty="0" err="1">
                <a:ln w="0"/>
              </a:rPr>
              <a:t>để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hướng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dẫn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bạn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cách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viết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đúng</a:t>
            </a:r>
            <a:r>
              <a:rPr lang="en-US" sz="2000" dirty="0">
                <a:ln w="0"/>
              </a:rPr>
              <a:t> </a:t>
            </a:r>
            <a:r>
              <a:rPr lang="en-US" sz="2000" i="1" dirty="0" err="1">
                <a:ln w="0"/>
                <a:solidFill>
                  <a:srgbClr val="FF0000"/>
                </a:solidFill>
              </a:rPr>
              <a:t>Độ</a:t>
            </a:r>
            <a:r>
              <a:rPr lang="en-US" sz="2000" i="1" dirty="0">
                <a:ln w="0"/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ln w="0"/>
                <a:solidFill>
                  <a:srgbClr val="FF0000"/>
                </a:solidFill>
              </a:rPr>
              <a:t>cao</a:t>
            </a:r>
            <a:r>
              <a:rPr lang="en-US" sz="2000" i="1" dirty="0">
                <a:ln w="0"/>
                <a:solidFill>
                  <a:srgbClr val="FF0000"/>
                </a:solidFill>
              </a:rPr>
              <a:t> </a:t>
            </a:r>
            <a:r>
              <a:rPr lang="en-US" sz="2000" dirty="0" err="1">
                <a:ln w="0"/>
              </a:rPr>
              <a:t>chữ</a:t>
            </a:r>
            <a:r>
              <a:rPr lang="en-US" sz="2000" dirty="0">
                <a:ln w="0"/>
              </a:rPr>
              <a:t> (</a:t>
            </a:r>
            <a:r>
              <a:rPr lang="en-US" sz="2000" dirty="0" err="1">
                <a:ln w="0"/>
              </a:rPr>
              <a:t>vần</a:t>
            </a:r>
            <a:r>
              <a:rPr lang="en-US" sz="2000" dirty="0">
                <a:ln w="0"/>
              </a:rPr>
              <a:t>), </a:t>
            </a:r>
            <a:r>
              <a:rPr lang="en-US" sz="2000" i="1" dirty="0" err="1">
                <a:ln w="0"/>
                <a:solidFill>
                  <a:srgbClr val="FF0000"/>
                </a:solidFill>
              </a:rPr>
              <a:t>cách</a:t>
            </a:r>
            <a:r>
              <a:rPr lang="en-US" sz="2000" i="1" dirty="0">
                <a:ln w="0"/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ln w="0"/>
                <a:solidFill>
                  <a:srgbClr val="FF0000"/>
                </a:solidFill>
              </a:rPr>
              <a:t>viết</a:t>
            </a:r>
            <a:r>
              <a:rPr lang="en-US" sz="2000" i="1" dirty="0">
                <a:ln w="0"/>
                <a:solidFill>
                  <a:srgbClr val="FF0000"/>
                </a:solidFill>
              </a:rPr>
              <a:t>.</a:t>
            </a:r>
            <a:endParaRPr lang="en-US" sz="2000" dirty="0">
              <a:ln w="0"/>
            </a:endParaRPr>
          </a:p>
          <a:p>
            <a:pPr marL="457200" indent="-457200">
              <a:buFontTx/>
              <a:buChar char="-"/>
            </a:pPr>
            <a:r>
              <a:rPr lang="en-US" sz="2000" dirty="0" err="1">
                <a:ln w="0"/>
              </a:rPr>
              <a:t>Đội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nào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hướng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dẫn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rõ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ràng</a:t>
            </a:r>
            <a:r>
              <a:rPr lang="en-US" sz="2000" dirty="0">
                <a:ln w="0"/>
              </a:rPr>
              <a:t>, </a:t>
            </a:r>
            <a:r>
              <a:rPr lang="en-US" sz="2000" dirty="0" err="1">
                <a:ln w="0"/>
              </a:rPr>
              <a:t>chính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xác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nhất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là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đội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chiến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thắng</a:t>
            </a:r>
            <a:r>
              <a:rPr lang="en-US" sz="2000" dirty="0">
                <a:ln w="0"/>
              </a:rPr>
              <a:t>.</a:t>
            </a:r>
          </a:p>
          <a:p>
            <a:r>
              <a:rPr lang="en-US" sz="28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H</a:t>
            </a:r>
            <a:r>
              <a:rPr lang="vi-VN" sz="28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ướng</a:t>
            </a:r>
            <a:r>
              <a:rPr lang="en-US" sz="28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28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dẫn</a:t>
            </a:r>
            <a:r>
              <a:rPr lang="en-US" sz="28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28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thực</a:t>
            </a:r>
            <a:r>
              <a:rPr lang="en-US" sz="28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28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hiện</a:t>
            </a:r>
            <a:r>
              <a:rPr lang="en-US" sz="28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n w="0"/>
              </a:rPr>
              <a:t>Click </a:t>
            </a:r>
            <a:r>
              <a:rPr lang="en-US" sz="2000" dirty="0" err="1">
                <a:ln w="0"/>
              </a:rPr>
              <a:t>vào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màn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hình</a:t>
            </a:r>
            <a:r>
              <a:rPr lang="en-US" sz="2000" dirty="0">
                <a:ln w="0"/>
              </a:rPr>
              <a:t>: </a:t>
            </a:r>
            <a:r>
              <a:rPr lang="en-US" sz="2000" dirty="0" err="1">
                <a:ln w="0"/>
              </a:rPr>
              <a:t>hiện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nhiệm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vụ</a:t>
            </a:r>
            <a:r>
              <a:rPr lang="en-US" sz="2000" dirty="0">
                <a:ln w="0"/>
              </a:rPr>
              <a:t> 4 </a:t>
            </a:r>
            <a:r>
              <a:rPr lang="en-US" sz="2000" dirty="0" err="1">
                <a:ln w="0"/>
              </a:rPr>
              <a:t>đội</a:t>
            </a:r>
            <a:r>
              <a:rPr lang="en-US" sz="2000" dirty="0">
                <a:ln w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n w="0"/>
              </a:rPr>
              <a:t>Click </a:t>
            </a:r>
            <a:r>
              <a:rPr lang="en-US" sz="2000" dirty="0" err="1">
                <a:ln w="0"/>
              </a:rPr>
              <a:t>vào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từng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đội</a:t>
            </a:r>
            <a:r>
              <a:rPr lang="en-US" sz="2000" dirty="0">
                <a:ln w="0"/>
              </a:rPr>
              <a:t>: </a:t>
            </a:r>
            <a:r>
              <a:rPr lang="en-US" sz="2000" dirty="0" err="1">
                <a:ln w="0"/>
              </a:rPr>
              <a:t>khỉ</a:t>
            </a:r>
            <a:r>
              <a:rPr lang="en-US" sz="2000" dirty="0">
                <a:ln w="0"/>
              </a:rPr>
              <a:t> con </a:t>
            </a:r>
            <a:r>
              <a:rPr lang="en-US" sz="2000" dirty="0" err="1">
                <a:ln w="0"/>
              </a:rPr>
              <a:t>thả</a:t>
            </a:r>
            <a:r>
              <a:rPr lang="en-US" sz="2000" dirty="0">
                <a:ln w="0"/>
              </a:rPr>
              <a:t> 1 like </a:t>
            </a:r>
            <a:r>
              <a:rPr lang="en-US" sz="2000" dirty="0" err="1">
                <a:ln w="0"/>
              </a:rPr>
              <a:t>sau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khi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đội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trình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bày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xong</a:t>
            </a:r>
            <a:r>
              <a:rPr lang="en-US" sz="2000" dirty="0">
                <a:ln w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n w="0"/>
              </a:rPr>
              <a:t>Click </a:t>
            </a:r>
            <a:r>
              <a:rPr lang="en-US" sz="2000" dirty="0" err="1">
                <a:ln w="0"/>
              </a:rPr>
              <a:t>vào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hình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khỉ</a:t>
            </a:r>
            <a:r>
              <a:rPr lang="en-US" sz="2000" dirty="0">
                <a:ln w="0"/>
              </a:rPr>
              <a:t> con </a:t>
            </a:r>
            <a:r>
              <a:rPr lang="en-US" sz="2000" dirty="0" err="1">
                <a:ln w="0"/>
              </a:rPr>
              <a:t>đu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dây</a:t>
            </a:r>
            <a:r>
              <a:rPr lang="en-US" sz="2000" dirty="0">
                <a:ln w="0"/>
              </a:rPr>
              <a:t>: </a:t>
            </a:r>
            <a:r>
              <a:rPr lang="en-US" sz="2000" dirty="0" err="1">
                <a:ln w="0"/>
              </a:rPr>
              <a:t>kết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thúc</a:t>
            </a:r>
            <a:r>
              <a:rPr lang="en-US" sz="2000" dirty="0">
                <a:ln w="0"/>
              </a:rPr>
              <a:t>, </a:t>
            </a:r>
            <a:r>
              <a:rPr lang="en-US" sz="2000" dirty="0" err="1">
                <a:ln w="0"/>
              </a:rPr>
              <a:t>lời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cảm</a:t>
            </a:r>
            <a:r>
              <a:rPr lang="en-US" sz="2000" dirty="0">
                <a:ln w="0"/>
              </a:rPr>
              <a:t> </a:t>
            </a:r>
            <a:r>
              <a:rPr lang="vi-VN" sz="2000" dirty="0">
                <a:ln w="0"/>
              </a:rPr>
              <a:t>ơn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của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bạn</a:t>
            </a:r>
            <a:r>
              <a:rPr lang="en-US" sz="2000" dirty="0">
                <a:ln w="0"/>
              </a:rPr>
              <a:t> </a:t>
            </a:r>
            <a:r>
              <a:rPr lang="en-US" sz="2000" dirty="0" err="1">
                <a:ln w="0"/>
              </a:rPr>
              <a:t>khỉ</a:t>
            </a:r>
            <a:r>
              <a:rPr lang="en-US" sz="2000" dirty="0">
                <a:ln w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91237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8D9560F-135C-4C1C-A204-09D51F84A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068"/>
            <a:ext cx="12192000" cy="639093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97D3D3-B167-4C28-A4B3-E87255D9F514}"/>
              </a:ext>
            </a:extLst>
          </p:cNvPr>
          <p:cNvGrpSpPr/>
          <p:nvPr/>
        </p:nvGrpSpPr>
        <p:grpSpPr>
          <a:xfrm>
            <a:off x="995679" y="385332"/>
            <a:ext cx="9371863" cy="1312606"/>
            <a:chOff x="61344" y="1793126"/>
            <a:chExt cx="7998648" cy="1481218"/>
          </a:xfrm>
          <a:solidFill>
            <a:srgbClr val="F5D5EA"/>
          </a:solidFill>
        </p:grpSpPr>
        <p:sp>
          <p:nvSpPr>
            <p:cNvPr id="9" name="Ribbon: Tilted Down 8">
              <a:extLst>
                <a:ext uri="{FF2B5EF4-FFF2-40B4-BE49-F238E27FC236}">
                  <a16:creationId xmlns:a16="http://schemas.microsoft.com/office/drawing/2014/main" id="{BB20DB5E-8754-4F56-A387-1ED57E6DEB1A}"/>
                </a:ext>
              </a:extLst>
            </p:cNvPr>
            <p:cNvSpPr/>
            <p:nvPr/>
          </p:nvSpPr>
          <p:spPr>
            <a:xfrm>
              <a:off x="61344" y="1793126"/>
              <a:ext cx="7998648" cy="1481218"/>
            </a:xfrm>
            <a:prstGeom prst="ribbon">
              <a:avLst>
                <a:gd name="adj1" fmla="val 6087"/>
                <a:gd name="adj2" fmla="val 63543"/>
              </a:avLst>
            </a:prstGeom>
            <a:solidFill>
              <a:srgbClr val="F5D5EA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E732C5C-FA2E-4E7D-BAEE-9C93136B6BE3}"/>
                </a:ext>
              </a:extLst>
            </p:cNvPr>
            <p:cNvSpPr txBox="1"/>
            <p:nvPr/>
          </p:nvSpPr>
          <p:spPr>
            <a:xfrm>
              <a:off x="1817505" y="2013172"/>
              <a:ext cx="4486327" cy="11461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Trò</a:t>
              </a:r>
              <a:r>
                <a:rPr lang="en-US" sz="2800" dirty="0"/>
                <a:t> </a:t>
              </a:r>
              <a:r>
                <a:rPr lang="en-US" sz="2800" dirty="0" err="1"/>
                <a:t>chơi</a:t>
              </a:r>
              <a:r>
                <a:rPr lang="en-US" sz="2800" dirty="0"/>
                <a:t>: </a:t>
              </a:r>
            </a:p>
            <a:p>
              <a:pPr algn="ctr"/>
              <a:r>
                <a:rPr lang="en-US" sz="3200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Khỉ</a:t>
              </a:r>
              <a:r>
                <a:rPr lang="en-US" sz="32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con </a:t>
              </a:r>
              <a:r>
                <a:rPr lang="en-US" sz="3200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tập</a:t>
              </a:r>
              <a:r>
                <a:rPr lang="en-US" sz="32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viết</a:t>
              </a:r>
              <a:r>
                <a:rPr lang="en-US" sz="32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B0F0E47F-4920-4906-8052-F402BCDA76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74" y="4277968"/>
            <a:ext cx="1457850" cy="14578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F3FC84A-8BF0-4913-8078-47094F541D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617" y="1270218"/>
            <a:ext cx="3209925" cy="4286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247122B-23D3-4774-B445-944681EBEC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39" y="5465693"/>
            <a:ext cx="1457850" cy="145785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CCDD402-AD69-4856-9636-804C40FFE3CE}"/>
              </a:ext>
            </a:extLst>
          </p:cNvPr>
          <p:cNvGrpSpPr/>
          <p:nvPr/>
        </p:nvGrpSpPr>
        <p:grpSpPr>
          <a:xfrm>
            <a:off x="1610194" y="2156639"/>
            <a:ext cx="2132153" cy="2121329"/>
            <a:chOff x="354526" y="760504"/>
            <a:chExt cx="2132153" cy="212132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A6C7662-197A-47F3-A8E4-C9FE867584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4" t="49269" r="75082" b="32577"/>
            <a:stretch/>
          </p:blipFill>
          <p:spPr>
            <a:xfrm>
              <a:off x="631856" y="1859846"/>
              <a:ext cx="1854823" cy="1021987"/>
            </a:xfrm>
            <a:prstGeom prst="rect">
              <a:avLst/>
            </a:prstGeom>
          </p:spPr>
        </p:pic>
        <p:sp>
          <p:nvSpPr>
            <p:cNvPr id="2" name="Star: 8 Points 1">
              <a:extLst>
                <a:ext uri="{FF2B5EF4-FFF2-40B4-BE49-F238E27FC236}">
                  <a16:creationId xmlns:a16="http://schemas.microsoft.com/office/drawing/2014/main" id="{A5170907-A3EB-4345-9BF5-3101E2CC864A}"/>
                </a:ext>
              </a:extLst>
            </p:cNvPr>
            <p:cNvSpPr/>
            <p:nvPr/>
          </p:nvSpPr>
          <p:spPr>
            <a:xfrm>
              <a:off x="354526" y="760504"/>
              <a:ext cx="1972063" cy="1312606"/>
            </a:xfrm>
            <a:prstGeom prst="star8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rgbClr val="0070C0"/>
                  </a:solidFill>
                </a:rPr>
                <a:t>Đội</a:t>
              </a:r>
              <a:r>
                <a:rPr lang="en-US" sz="3200" dirty="0">
                  <a:solidFill>
                    <a:srgbClr val="0070C0"/>
                  </a:solidFill>
                </a:rPr>
                <a:t> 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78DBFFF-9810-4C4F-933C-1BABF51B3021}"/>
              </a:ext>
            </a:extLst>
          </p:cNvPr>
          <p:cNvGrpSpPr/>
          <p:nvPr/>
        </p:nvGrpSpPr>
        <p:grpSpPr>
          <a:xfrm>
            <a:off x="4260565" y="2200964"/>
            <a:ext cx="1972063" cy="2192665"/>
            <a:chOff x="1413218" y="2885652"/>
            <a:chExt cx="1972063" cy="2192665"/>
          </a:xfrm>
        </p:grpSpPr>
        <p:sp>
          <p:nvSpPr>
            <p:cNvPr id="12" name="Star: 8 Points 11">
              <a:extLst>
                <a:ext uri="{FF2B5EF4-FFF2-40B4-BE49-F238E27FC236}">
                  <a16:creationId xmlns:a16="http://schemas.microsoft.com/office/drawing/2014/main" id="{AB1CEE30-45D0-4FC0-87CD-CBEECA7D4008}"/>
                </a:ext>
              </a:extLst>
            </p:cNvPr>
            <p:cNvSpPr/>
            <p:nvPr/>
          </p:nvSpPr>
          <p:spPr>
            <a:xfrm>
              <a:off x="1413218" y="2885652"/>
              <a:ext cx="1972063" cy="1312606"/>
            </a:xfrm>
            <a:prstGeom prst="star8">
              <a:avLst/>
            </a:prstGeom>
            <a:solidFill>
              <a:srgbClr val="F5D5EA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rgbClr val="0070C0"/>
                  </a:solidFill>
                </a:rPr>
                <a:t>Đội</a:t>
              </a:r>
              <a:r>
                <a:rPr lang="en-US" sz="3200" dirty="0">
                  <a:solidFill>
                    <a:srgbClr val="0070C0"/>
                  </a:solidFill>
                </a:rPr>
                <a:t> 2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C2BED1D-A60C-446E-B5BB-6B3E4D8CC8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92" t="47816" r="31526" b="33383"/>
            <a:stretch/>
          </p:blipFill>
          <p:spPr>
            <a:xfrm>
              <a:off x="1647965" y="4019922"/>
              <a:ext cx="1593716" cy="1058395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AA8B7C7-AF35-439C-B24C-1300CB2903A5}"/>
              </a:ext>
            </a:extLst>
          </p:cNvPr>
          <p:cNvGrpSpPr/>
          <p:nvPr/>
        </p:nvGrpSpPr>
        <p:grpSpPr>
          <a:xfrm>
            <a:off x="7187215" y="2281116"/>
            <a:ext cx="1972063" cy="2108236"/>
            <a:chOff x="4296837" y="818724"/>
            <a:chExt cx="1972063" cy="2108236"/>
          </a:xfrm>
        </p:grpSpPr>
        <p:sp>
          <p:nvSpPr>
            <p:cNvPr id="14" name="Star: 8 Points 13">
              <a:extLst>
                <a:ext uri="{FF2B5EF4-FFF2-40B4-BE49-F238E27FC236}">
                  <a16:creationId xmlns:a16="http://schemas.microsoft.com/office/drawing/2014/main" id="{8288A486-76C9-44FA-AA4C-4C4A7E025125}"/>
                </a:ext>
              </a:extLst>
            </p:cNvPr>
            <p:cNvSpPr/>
            <p:nvPr/>
          </p:nvSpPr>
          <p:spPr>
            <a:xfrm>
              <a:off x="4296837" y="818724"/>
              <a:ext cx="1972063" cy="1312606"/>
            </a:xfrm>
            <a:prstGeom prst="star8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rgbClr val="0070C0"/>
                  </a:solidFill>
                </a:rPr>
                <a:t>Đội</a:t>
              </a:r>
              <a:r>
                <a:rPr lang="en-US" sz="3200" dirty="0">
                  <a:solidFill>
                    <a:srgbClr val="0070C0"/>
                  </a:solidFill>
                </a:rPr>
                <a:t> 3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957A54D5-6E30-47A3-84ED-C5BD20D097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63" t="32852" r="60126" b="46699"/>
            <a:stretch/>
          </p:blipFill>
          <p:spPr>
            <a:xfrm>
              <a:off x="4362244" y="1904973"/>
              <a:ext cx="1733756" cy="1021987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9FD3EE1-3001-43A9-A599-AF40D8981937}"/>
              </a:ext>
            </a:extLst>
          </p:cNvPr>
          <p:cNvGrpSpPr/>
          <p:nvPr/>
        </p:nvGrpSpPr>
        <p:grpSpPr>
          <a:xfrm>
            <a:off x="9799387" y="2241062"/>
            <a:ext cx="1972063" cy="2134363"/>
            <a:chOff x="7325042" y="1569227"/>
            <a:chExt cx="1972063" cy="2134363"/>
          </a:xfrm>
        </p:grpSpPr>
        <p:sp>
          <p:nvSpPr>
            <p:cNvPr id="15" name="Star: 8 Points 14">
              <a:extLst>
                <a:ext uri="{FF2B5EF4-FFF2-40B4-BE49-F238E27FC236}">
                  <a16:creationId xmlns:a16="http://schemas.microsoft.com/office/drawing/2014/main" id="{06806B6C-0A67-4DE5-ACD7-51504C3CFA84}"/>
                </a:ext>
              </a:extLst>
            </p:cNvPr>
            <p:cNvSpPr/>
            <p:nvPr/>
          </p:nvSpPr>
          <p:spPr>
            <a:xfrm>
              <a:off x="7325042" y="1569227"/>
              <a:ext cx="1972063" cy="1312606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rgbClr val="0070C0"/>
                  </a:solidFill>
                </a:rPr>
                <a:t>Đội</a:t>
              </a:r>
              <a:r>
                <a:rPr lang="en-US" sz="3200" dirty="0">
                  <a:solidFill>
                    <a:srgbClr val="0070C0"/>
                  </a:solidFill>
                </a:rPr>
                <a:t> 4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259C1CF6-86F9-4737-A40C-D2540011D0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25" t="57609" r="60364" b="21942"/>
            <a:stretch/>
          </p:blipFill>
          <p:spPr>
            <a:xfrm>
              <a:off x="7563349" y="2681603"/>
              <a:ext cx="1733756" cy="1021987"/>
            </a:xfrm>
            <a:prstGeom prst="rect">
              <a:avLst/>
            </a:prstGeom>
          </p:spPr>
        </p:pic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329364BA-2EC4-4EDE-88D8-46E377166B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312" y="4176900"/>
            <a:ext cx="3524250" cy="2857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53E817A-BC87-4658-B769-B0CED146AD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223" y="4059234"/>
            <a:ext cx="3524250" cy="28575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C838E61-4657-4E32-A322-295B250A27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432" y="4019065"/>
            <a:ext cx="3524250" cy="28575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A09B059-378B-4549-92F3-0814498011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432" y="4032374"/>
            <a:ext cx="3524250" cy="28575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75C8D5C-81A1-4905-ADAF-F37F9C81AF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55" y="4019065"/>
            <a:ext cx="3524250" cy="28575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EBAEFCC6-82C6-4DEF-8CE3-D554C393DE27}"/>
              </a:ext>
            </a:extLst>
          </p:cNvPr>
          <p:cNvSpPr txBox="1"/>
          <p:nvPr/>
        </p:nvSpPr>
        <p:spPr>
          <a:xfrm>
            <a:off x="2492811" y="1731573"/>
            <a:ext cx="8770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Cảm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ơn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các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bạn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nhỏ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!</a:t>
            </a:r>
            <a:endParaRPr lang="vi-VN" sz="6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7C6AFAD3-9DAA-4F9E-AE27-94EB18BBEA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94" y="332946"/>
            <a:ext cx="1161138" cy="146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369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xit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xit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C9996E2-990B-491B-8C0C-D67622AFC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139" y="457525"/>
            <a:ext cx="6390803" cy="9795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29083" y="630272"/>
            <a:ext cx="4700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C00000"/>
                </a:solidFill>
              </a:rPr>
              <a:t>NHẬN XÉT BÀI VIẾT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4E8CBF-6309-48E5-B143-3F645D4FBA21}"/>
              </a:ext>
            </a:extLst>
          </p:cNvPr>
          <p:cNvSpPr txBox="1"/>
          <p:nvPr/>
        </p:nvSpPr>
        <p:spPr>
          <a:xfrm>
            <a:off x="1799302" y="4024361"/>
            <a:ext cx="896701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Độ</a:t>
            </a:r>
            <a:r>
              <a:rPr lang="en-US" sz="40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0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cao</a:t>
            </a:r>
            <a:r>
              <a:rPr lang="en-US" sz="40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0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các</a:t>
            </a:r>
            <a:r>
              <a:rPr lang="en-US" sz="40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 con </a:t>
            </a:r>
            <a:r>
              <a:rPr lang="en-US" sz="40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chữ</a:t>
            </a:r>
            <a:r>
              <a:rPr lang="en-US" sz="40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:</a:t>
            </a:r>
          </a:p>
          <a:p>
            <a:pPr marL="571500" indent="-571500">
              <a:buFontTx/>
              <a:buChar char="-"/>
            </a:pPr>
            <a:r>
              <a:rPr lang="en-US" sz="40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Chữ</a:t>
            </a:r>
            <a:r>
              <a:rPr lang="en-US" sz="40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</a:t>
            </a:r>
            <a:r>
              <a:rPr lang="en-US" sz="40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cao</a:t>
            </a:r>
            <a:r>
              <a:rPr lang="en-US" sz="40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</a:t>
            </a:r>
            <a:r>
              <a:rPr lang="en-US" sz="4000" dirty="0">
                <a:ln w="3175">
                  <a:noFill/>
                </a:ln>
                <a:solidFill>
                  <a:srgbClr val="FF0000"/>
                </a:solidFill>
              </a:rPr>
              <a:t>2</a:t>
            </a:r>
            <a:r>
              <a:rPr lang="en-US" sz="40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li:  </a:t>
            </a:r>
            <a:r>
              <a:rPr lang="en-US" sz="40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HP001 4 hàng 2 ô ly" panose="020B0603050302020204" pitchFamily="34" charset="0"/>
              </a:rPr>
              <a:t>o, a, ă, n, c</a:t>
            </a:r>
          </a:p>
          <a:p>
            <a:pPr marL="571500" indent="-571500">
              <a:buFontTx/>
              <a:buChar char="-"/>
            </a:pPr>
            <a:r>
              <a:rPr lang="en-US" sz="40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Chữ</a:t>
            </a:r>
            <a:r>
              <a:rPr lang="en-US" sz="40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</a:t>
            </a:r>
            <a:r>
              <a:rPr lang="en-US" sz="40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cao</a:t>
            </a:r>
            <a:r>
              <a:rPr lang="en-US" sz="40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</a:t>
            </a:r>
            <a:r>
              <a:rPr lang="en-US" sz="4000" dirty="0">
                <a:ln w="3175">
                  <a:noFill/>
                </a:ln>
                <a:solidFill>
                  <a:srgbClr val="FF0000"/>
                </a:solidFill>
              </a:rPr>
              <a:t>3</a:t>
            </a:r>
            <a:r>
              <a:rPr lang="en-US" sz="40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li: </a:t>
            </a:r>
            <a:r>
              <a:rPr lang="en-US" sz="40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HP001 4 hàng 2 ô ly" panose="020B0603050302020204" pitchFamily="34" charset="0"/>
              </a:rPr>
              <a:t>t</a:t>
            </a:r>
          </a:p>
          <a:p>
            <a:pPr marL="571500" indent="-571500">
              <a:buFontTx/>
              <a:buChar char="-"/>
            </a:pPr>
            <a:r>
              <a:rPr lang="en-US" sz="40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Chữ</a:t>
            </a:r>
            <a:r>
              <a:rPr lang="en-US" sz="40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</a:t>
            </a:r>
            <a:r>
              <a:rPr lang="en-US" sz="40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cao</a:t>
            </a:r>
            <a:r>
              <a:rPr lang="en-US" sz="40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</a:t>
            </a:r>
            <a:r>
              <a:rPr lang="en-US" sz="4000" dirty="0">
                <a:ln w="3175">
                  <a:noFill/>
                </a:ln>
                <a:solidFill>
                  <a:srgbClr val="FF0000"/>
                </a:solidFill>
              </a:rPr>
              <a:t>5</a:t>
            </a:r>
            <a:r>
              <a:rPr lang="en-US" sz="40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li: </a:t>
            </a:r>
            <a:r>
              <a:rPr lang="en-US" sz="40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  <a:latin typeface="HP001 4 hàng 2 ô ly" panose="020B0603050302020204" pitchFamily="34" charset="0"/>
              </a:rPr>
              <a:t>g, h, k, y, b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C1F3A0F-FE89-4D11-9EAF-EA5DED9FE3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44928" r="3555" b="32577"/>
          <a:stretch/>
        </p:blipFill>
        <p:spPr>
          <a:xfrm>
            <a:off x="0" y="1482583"/>
            <a:ext cx="9683872" cy="12663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FCABD0-A602-4AF6-9223-63B2764E29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2" t="27746" r="16058" b="44089"/>
          <a:stretch/>
        </p:blipFill>
        <p:spPr>
          <a:xfrm>
            <a:off x="73358" y="2688317"/>
            <a:ext cx="6979015" cy="14075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2AF146C-1515-4707-967D-36C31F27C5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1" t="55486" r="31047" b="16349"/>
          <a:stretch/>
        </p:blipFill>
        <p:spPr>
          <a:xfrm>
            <a:off x="6651139" y="2812857"/>
            <a:ext cx="5540861" cy="140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6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2116424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2451</TotalTime>
  <Words>454</Words>
  <Application>Microsoft Office PowerPoint</Application>
  <PresentationFormat>Widescreen</PresentationFormat>
  <Paragraphs>53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UTM Avo</vt:lpstr>
      <vt:lpstr>HP001 4 hang 1 ô ly</vt:lpstr>
      <vt:lpstr>Arial</vt:lpstr>
      <vt:lpstr>HP001 4 hàng 2 ô ly</vt:lpstr>
      <vt:lpstr>HP001 4 hàng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131</cp:revision>
  <dcterms:created xsi:type="dcterms:W3CDTF">2021-11-01T08:16:43Z</dcterms:created>
  <dcterms:modified xsi:type="dcterms:W3CDTF">2022-03-06T15:04:49Z</dcterms:modified>
</cp:coreProperties>
</file>