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449" r:id="rId2"/>
    <p:sldId id="270" r:id="rId3"/>
    <p:sldId id="287" r:id="rId4"/>
    <p:sldId id="288" r:id="rId5"/>
    <p:sldId id="289" r:id="rId6"/>
    <p:sldId id="290" r:id="rId7"/>
    <p:sldId id="296" r:id="rId8"/>
    <p:sldId id="295" r:id="rId9"/>
    <p:sldId id="291" r:id="rId10"/>
    <p:sldId id="294" r:id="rId11"/>
    <p:sldId id="292" r:id="rId12"/>
    <p:sldId id="293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czac" initials="Z" lastIdx="1" clrIdx="0">
    <p:extLst>
      <p:ext uri="{19B8F6BF-5375-455C-9EA6-DF929625EA0E}">
        <p15:presenceInfo xmlns:p15="http://schemas.microsoft.com/office/powerpoint/2012/main" userId="Zicza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9F7C4-BBCB-41C3-A50A-C1FB9C3BAE18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ED42D-E1EB-4D59-BB3F-AB9BAE825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8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77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00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92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61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04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2143" y="-69012"/>
            <a:ext cx="12387531" cy="692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319A0EC-21A0-45C6-AFEE-4A3B3F9F39EB}"/>
              </a:ext>
            </a:extLst>
          </p:cNvPr>
          <p:cNvSpPr/>
          <p:nvPr userDrawn="1"/>
        </p:nvSpPr>
        <p:spPr>
          <a:xfrm>
            <a:off x="11050438" y="79785"/>
            <a:ext cx="114156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76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8386-BAEC-4EF1-BE42-B4BF718FFC5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2B60-8628-499F-82F2-099F365F0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2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8386-BAEC-4EF1-BE42-B4BF718FFC5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2B60-8628-499F-82F2-099F365F0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09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8386-BAEC-4EF1-BE42-B4BF718FFC5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2B60-8628-499F-82F2-099F365F0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52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969391"/>
      </p:ext>
    </p:extLst>
  </p:cSld>
  <p:clrMapOvr>
    <a:masterClrMapping/>
  </p:clrMapOvr>
  <p:transition spd="slow" advClick="0" advTm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D8386-BAEC-4EF1-BE42-B4BF718FFC5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52B60-8628-499F-82F2-099F365F0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2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49" r:id="rId6"/>
    <p:sldLayoutId id="2147483650" r:id="rId7"/>
    <p:sldLayoutId id="2147483655" r:id="rId8"/>
    <p:sldLayoutId id="2147483660" r:id="rId9"/>
    <p:sldLayoutId id="214748366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871969" y="1648606"/>
            <a:ext cx="8448147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29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viết: Tô chữ hoa E, Ê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89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142876"/>
            <a:ext cx="6837362" cy="48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7" t="5074" r="19765" b="15106"/>
          <a:stretch>
            <a:fillRect/>
          </a:stretch>
        </p:blipFill>
        <p:spPr bwMode="auto">
          <a:xfrm>
            <a:off x="1095376" y="1428751"/>
            <a:ext cx="3978275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66652" y="1962496"/>
            <a:ext cx="3638433" cy="776836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Viết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vở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viết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994382"/>
      </p:ext>
    </p:extLst>
  </p:cSld>
  <p:clrMapOvr>
    <a:masterClrMapping/>
  </p:clrMapOvr>
  <p:transition advClick="0"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22759" y="3429000"/>
            <a:ext cx="8763000" cy="144191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- Tô ch</a:t>
            </a:r>
            <a:r>
              <a:rPr lang="en-US" altLang="en-US" sz="480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ữ hoa: </a:t>
            </a:r>
            <a:r>
              <a:rPr lang="en-US" altLang="en-US" sz="5400" b="1">
                <a:solidFill>
                  <a:schemeClr val="tx1"/>
                </a:solidFill>
                <a:latin typeface="HP001 4 hàng" pitchFamily="34" charset="0"/>
                <a:ea typeface="HP001" pitchFamily="34" charset="0"/>
              </a:rPr>
              <a:t>E, Ê</a:t>
            </a:r>
            <a:r>
              <a:rPr lang="en-US" sz="5400" b="1">
                <a:solidFill>
                  <a:schemeClr val="tx1"/>
                </a:solidFill>
                <a:latin typeface="HP001 4 hàng" pitchFamily="34" charset="0"/>
                <a:ea typeface="HP001" pitchFamily="34" charset="0"/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22759" y="4736168"/>
            <a:ext cx="10533320" cy="14419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- Viết từ ứng dụng câu ứng dụng</a:t>
            </a:r>
          </a:p>
        </p:txBody>
      </p:sp>
      <p:pic>
        <p:nvPicPr>
          <p:cNvPr id="5" name="Picture 4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26" y="381000"/>
            <a:ext cx="3581400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6231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487612" y="637407"/>
            <a:ext cx="7216775" cy="6105298"/>
            <a:chOff x="1143000" y="137475"/>
            <a:chExt cx="7216775" cy="6491929"/>
          </a:xfrm>
        </p:grpSpPr>
        <p:pic>
          <p:nvPicPr>
            <p:cNvPr id="19" name="Picture 73" descr="a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37475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3" descr="a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98703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3" descr="a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452941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3071283" y="2207754"/>
            <a:ext cx="723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4 hàng" pitchFamily="34" charset="0"/>
                <a:ea typeface="HP001" pitchFamily="34" charset="0"/>
              </a:rPr>
              <a:t>Ếch</a:t>
            </a:r>
            <a:r>
              <a:rPr lang="en-US" sz="3600" b="1" dirty="0">
                <a:latin typeface="HP001 4 hàng" pitchFamily="34" charset="0"/>
                <a:ea typeface="HP001" pitchFamily="34" charset="0"/>
              </a:rPr>
              <a:t>, </a:t>
            </a:r>
            <a:r>
              <a:rPr lang="en-US" sz="3600" b="1" dirty="0" err="1">
                <a:latin typeface="HP001 4 hàng" pitchFamily="34" charset="0"/>
                <a:ea typeface="HP001" pitchFamily="34" charset="0"/>
              </a:rPr>
              <a:t>nai</a:t>
            </a:r>
            <a:r>
              <a:rPr lang="en-US" sz="3600" b="1" dirty="0">
                <a:latin typeface="HP001 4 hàng" pitchFamily="34" charset="0"/>
                <a:ea typeface="HP001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  <a:ea typeface="HP001" pitchFamily="34" charset="0"/>
              </a:rPr>
              <a:t>và</a:t>
            </a:r>
            <a:r>
              <a:rPr lang="en-US" sz="3600" b="1" dirty="0">
                <a:latin typeface="HP001 4 hàng" pitchFamily="34" charset="0"/>
                <a:ea typeface="HP001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sơn</a:t>
            </a:r>
            <a:r>
              <a:rPr lang="en-US" sz="3600" b="1" dirty="0">
                <a:latin typeface="HP001 4 hàng" pitchFamily="34" charset="0"/>
              </a:rPr>
              <a:t> ca </a:t>
            </a:r>
            <a:r>
              <a:rPr lang="en-US" sz="3600" b="1" dirty="0" err="1">
                <a:latin typeface="HP001 4 hàng" pitchFamily="34" charset="0"/>
              </a:rPr>
              <a:t>thân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nhau</a:t>
            </a:r>
            <a:r>
              <a:rPr lang="en-US" sz="3600" b="1" dirty="0">
                <a:latin typeface="HP001 4 hàng" pitchFamily="34" charset="0"/>
              </a:rPr>
              <a:t>.</a:t>
            </a:r>
            <a:endParaRPr lang="vi-VN" sz="3600" b="1" dirty="0">
              <a:latin typeface="HP001 4 hàng" pitchFamily="34" charset="0"/>
              <a:ea typeface="HP001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68782" y="840210"/>
            <a:ext cx="226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4 hàng" pitchFamily="34" charset="0"/>
              </a:rPr>
              <a:t>Kể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chuyện</a:t>
            </a:r>
            <a:endParaRPr lang="vi-VN" sz="3600" b="1" dirty="0">
              <a:latin typeface="HP001 4 hàng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71283" y="1470726"/>
            <a:ext cx="4952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4 hàng" pitchFamily="34" charset="0"/>
              </a:rPr>
              <a:t>quen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thuộc</a:t>
            </a:r>
            <a:endParaRPr lang="vi-VN" sz="3600" b="1" dirty="0">
              <a:latin typeface="HP001 4 hàng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7238" y="4942284"/>
            <a:ext cx="723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4 hàng" pitchFamily="34" charset="0"/>
                <a:ea typeface="HP001" pitchFamily="34" charset="0"/>
              </a:rPr>
              <a:t>Ếch</a:t>
            </a:r>
            <a:r>
              <a:rPr lang="en-US" sz="3600" b="1" dirty="0">
                <a:latin typeface="HP001 4 hàng" pitchFamily="34" charset="0"/>
                <a:ea typeface="HP001" pitchFamily="34" charset="0"/>
              </a:rPr>
              <a:t>, </a:t>
            </a:r>
            <a:r>
              <a:rPr lang="en-US" sz="3600" b="1" dirty="0" err="1">
                <a:latin typeface="HP001 4 hàng" pitchFamily="34" charset="0"/>
                <a:ea typeface="HP001" pitchFamily="34" charset="0"/>
              </a:rPr>
              <a:t>nai</a:t>
            </a:r>
            <a:r>
              <a:rPr lang="en-US" sz="3600" b="1" dirty="0">
                <a:latin typeface="HP001 4 hàng" pitchFamily="34" charset="0"/>
                <a:ea typeface="HP001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  <a:ea typeface="HP001" pitchFamily="34" charset="0"/>
              </a:rPr>
              <a:t>và</a:t>
            </a:r>
            <a:r>
              <a:rPr lang="en-US" sz="3600" b="1" dirty="0">
                <a:latin typeface="HP001 4 hàng" pitchFamily="34" charset="0"/>
                <a:ea typeface="HP001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sơn</a:t>
            </a:r>
            <a:r>
              <a:rPr lang="en-US" sz="3600" b="1" dirty="0">
                <a:latin typeface="HP001 4 hàng" pitchFamily="34" charset="0"/>
              </a:rPr>
              <a:t> ca </a:t>
            </a:r>
            <a:r>
              <a:rPr lang="en-US" sz="3600" b="1" dirty="0" err="1">
                <a:latin typeface="HP001 4 hàng" pitchFamily="34" charset="0"/>
              </a:rPr>
              <a:t>thân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nhau</a:t>
            </a:r>
            <a:r>
              <a:rPr lang="en-US" sz="3600" b="1" dirty="0">
                <a:latin typeface="HP001 4 hàng" pitchFamily="34" charset="0"/>
              </a:rPr>
              <a:t>.</a:t>
            </a:r>
            <a:endParaRPr lang="vi-VN" sz="3600" b="1" dirty="0">
              <a:latin typeface="HP001 4 hàng" pitchFamily="34" charset="0"/>
              <a:ea typeface="HP001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71283" y="3536966"/>
            <a:ext cx="226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4 hàng" pitchFamily="34" charset="0"/>
              </a:rPr>
              <a:t>Kể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chuyện</a:t>
            </a:r>
            <a:endParaRPr lang="vi-VN" sz="3600" b="1" dirty="0">
              <a:latin typeface="HP001 4 hàng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71283" y="4285076"/>
            <a:ext cx="4952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4 hàng" pitchFamily="34" charset="0"/>
              </a:rPr>
              <a:t>quen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thuộc</a:t>
            </a:r>
            <a:endParaRPr lang="vi-VN" sz="3600" b="1" dirty="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342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224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2" y="191394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85206" y="3573839"/>
            <a:ext cx="7657231" cy="138317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079350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/>
          <p:nvPr/>
        </p:nvSpPr>
        <p:spPr>
          <a:xfrm>
            <a:off x="2466474" y="908270"/>
            <a:ext cx="6477000" cy="800215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algn="ctr" defTabSz="1219200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Tô chữ hoa E, Ê</a:t>
            </a:r>
            <a:endParaRPr lang="en-US" altLang="en-US" sz="4400" b="1" dirty="0">
              <a:solidFill>
                <a:srgbClr val="FF0000"/>
              </a:solidFill>
              <a:latin typeface=".VnAvant" pitchFamily="3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0170" y="1708485"/>
            <a:ext cx="10260025" cy="381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11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88029" y="423306"/>
            <a:ext cx="8320314" cy="8323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92D050"/>
                </a:solidFill>
                <a:latin typeface="UTM Avo" panose="02040603050506020204" pitchFamily="18" charset="0"/>
                <a:cs typeface="UTM Avo" panose="02040603050506020204" charset="0"/>
              </a:rPr>
              <a:t>QUAN SÁT VÀ NHẬN XÉT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1257146"/>
            <a:ext cx="3627755" cy="5333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321" y="1254098"/>
            <a:ext cx="3731357" cy="537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95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01" y="1180006"/>
            <a:ext cx="3627755" cy="518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56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75" y="978393"/>
            <a:ext cx="3731357" cy="537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06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80434" y="3019896"/>
            <a:ext cx="8519162" cy="144191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92D050"/>
                </a:solidFill>
                <a:latin typeface="UTM Avo" panose="02040603050506020204" pitchFamily="18" charset="0"/>
                <a:cs typeface="UTM Avo" panose="0204060305050602020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Tô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ch</a:t>
            </a:r>
            <a:r>
              <a:rPr lang="en-US" alt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ữ</a:t>
            </a:r>
            <a:r>
              <a:rPr lang="en-US" alt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 </a:t>
            </a:r>
            <a:r>
              <a:rPr lang="en-US" altLang="en-US" sz="6000" b="1" err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hoa</a:t>
            </a:r>
            <a:r>
              <a:rPr lang="en-US" altLang="en-US" sz="6000" b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:          </a:t>
            </a:r>
            <a:r>
              <a:rPr lang="en-US" altLang="en-US" sz="600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-</a:t>
            </a:r>
            <a:r>
              <a:rPr lang="en-US" altLang="en-US" sz="6000" b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 </a:t>
            </a:r>
            <a:r>
              <a:rPr lang="en-US" sz="6000" b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 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  <a:cs typeface="UTM Avo" panose="02040603050506020204" charset="0"/>
            </a:endParaRPr>
          </a:p>
        </p:txBody>
      </p:sp>
      <p:pic>
        <p:nvPicPr>
          <p:cNvPr id="5" name="Picture 4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476" y="655204"/>
            <a:ext cx="2219325" cy="188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24367B-5605-4314-821C-4CF4B9C0FD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919" y="2796377"/>
            <a:ext cx="1822520" cy="21895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3EF7B4-CDD0-40D4-9EF4-4F299120D6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690" y="2777327"/>
            <a:ext cx="1885969" cy="218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11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4" y="4759339"/>
            <a:ext cx="2219325" cy="188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75BD93-CF32-4E13-9AEC-DAB4D5547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710" y="588637"/>
            <a:ext cx="7143110" cy="626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85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67179" y="369258"/>
            <a:ext cx="10047147" cy="14419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Viết từ, câu ứng dụng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87859" y="1811174"/>
            <a:ext cx="7216775" cy="4337691"/>
            <a:chOff x="1143000" y="137475"/>
            <a:chExt cx="7216775" cy="4337691"/>
          </a:xfrm>
        </p:grpSpPr>
        <p:pic>
          <p:nvPicPr>
            <p:cNvPr id="4" name="Picture 73" descr="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37475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73" descr="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98703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2923479" y="3440151"/>
            <a:ext cx="7100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4 hàng" pitchFamily="34" charset="0"/>
                <a:ea typeface="HP001" pitchFamily="34" charset="0"/>
              </a:rPr>
              <a:t>Ếch</a:t>
            </a:r>
            <a:r>
              <a:rPr lang="en-US" sz="3600" b="1" dirty="0">
                <a:latin typeface="HP001 4 hàng" pitchFamily="34" charset="0"/>
                <a:ea typeface="HP001" pitchFamily="34" charset="0"/>
              </a:rPr>
              <a:t>, </a:t>
            </a:r>
            <a:r>
              <a:rPr lang="en-US" sz="3600" b="1" dirty="0" err="1">
                <a:latin typeface="HP001 4 hàng" pitchFamily="34" charset="0"/>
                <a:ea typeface="HP001" pitchFamily="34" charset="0"/>
              </a:rPr>
              <a:t>nai</a:t>
            </a:r>
            <a:r>
              <a:rPr lang="en-US" sz="3600" b="1" dirty="0">
                <a:latin typeface="HP001 4 hàng" pitchFamily="34" charset="0"/>
                <a:ea typeface="HP001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  <a:ea typeface="HP001" pitchFamily="34" charset="0"/>
              </a:rPr>
              <a:t>và</a:t>
            </a:r>
            <a:r>
              <a:rPr lang="en-US" sz="3600" b="1" dirty="0">
                <a:latin typeface="HP001 4 hàng" pitchFamily="34" charset="0"/>
                <a:ea typeface="HP001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sơn</a:t>
            </a:r>
            <a:r>
              <a:rPr lang="en-US" sz="3600" b="1" dirty="0">
                <a:latin typeface="HP001 4 hàng" pitchFamily="34" charset="0"/>
              </a:rPr>
              <a:t> ca </a:t>
            </a:r>
            <a:r>
              <a:rPr lang="en-US" sz="3600" b="1" dirty="0" err="1">
                <a:latin typeface="HP001 4 hàng" pitchFamily="34" charset="0"/>
              </a:rPr>
              <a:t>thân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nhau</a:t>
            </a:r>
            <a:r>
              <a:rPr lang="en-US" sz="3600" b="1" dirty="0">
                <a:latin typeface="HP001 4 hàng" pitchFamily="34" charset="0"/>
              </a:rPr>
              <a:t>.</a:t>
            </a:r>
            <a:endParaRPr lang="vi-VN" sz="3600" b="1" dirty="0">
              <a:latin typeface="HP001 4 hàng" pitchFamily="34" charset="0"/>
              <a:ea typeface="HP001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91976" y="2004579"/>
            <a:ext cx="3020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4 hàng" pitchFamily="34" charset="0"/>
              </a:rPr>
              <a:t>kể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chuyện</a:t>
            </a:r>
            <a:endParaRPr lang="vi-VN" sz="3600" b="1" dirty="0">
              <a:latin typeface="HP001 4 hàng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3636" y="2722365"/>
            <a:ext cx="3028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4 hàng" pitchFamily="34" charset="0"/>
              </a:rPr>
              <a:t>quen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thuộc</a:t>
            </a:r>
            <a:endParaRPr lang="vi-VN" sz="3600" b="1" dirty="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780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101</Words>
  <Application>Microsoft Office PowerPoint</Application>
  <PresentationFormat>Widescreen</PresentationFormat>
  <Paragraphs>23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.VnAvant</vt:lpstr>
      <vt:lpstr>Arial</vt:lpstr>
      <vt:lpstr>Calibri</vt:lpstr>
      <vt:lpstr>Calibri Light</vt:lpstr>
      <vt:lpstr>HP001 4 hàng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41</cp:revision>
  <dcterms:created xsi:type="dcterms:W3CDTF">2022-02-24T02:58:09Z</dcterms:created>
  <dcterms:modified xsi:type="dcterms:W3CDTF">2022-04-19T00:32:04Z</dcterms:modified>
</cp:coreProperties>
</file>