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39" r:id="rId2"/>
  </p:sldMasterIdLst>
  <p:notesMasterIdLst>
    <p:notesMasterId r:id="rId10"/>
  </p:notesMasterIdLst>
  <p:sldIdLst>
    <p:sldId id="479" r:id="rId3"/>
    <p:sldId id="277" r:id="rId4"/>
    <p:sldId id="292" r:id="rId5"/>
    <p:sldId id="258" r:id="rId6"/>
    <p:sldId id="287" r:id="rId7"/>
    <p:sldId id="329" r:id="rId8"/>
    <p:sldId id="34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3997" autoAdjust="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1FB7D-739E-4967-B969-45A098496153}" type="datetimeFigureOut">
              <a:rPr lang="en-US" smtClean="0"/>
              <a:t>10-May-22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EBBB3-A42B-4BCE-A694-1D7BF660F9C7}" type="slidenum">
              <a:rPr lang="en-US" smtClean="0"/>
              <a:t>‹#›</a:t>
            </a:fld>
            <a:endParaRPr lang="en-US"/>
          </a:p>
        </p:txBody>
      </p:sp>
    </p:spTree>
    <p:extLst>
      <p:ext uri="{BB962C8B-B14F-4D97-AF65-F5344CB8AC3E}">
        <p14:creationId xmlns:p14="http://schemas.microsoft.com/office/powerpoint/2010/main" val="121545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10-May-22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3947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10-May-22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58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10-May-22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777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10-May-22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67238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10-May-22</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71889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10-May-22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Oval 10">
            <a:extLst>
              <a:ext uri="{FF2B5EF4-FFF2-40B4-BE49-F238E27FC236}">
                <a16:creationId xmlns:a16="http://schemas.microsoft.com/office/drawing/2014/main" id="{6BBFD17B-D166-40AF-9627-1FB3187FEC8D}"/>
              </a:ext>
            </a:extLst>
          </p:cNvPr>
          <p:cNvSpPr/>
          <p:nvPr userDrawn="1"/>
        </p:nvSpPr>
        <p:spPr>
          <a:xfrm>
            <a:off x="11008796" y="2766"/>
            <a:ext cx="1284651" cy="138788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58370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7121" y="41285"/>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10-May-22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07777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10-May-22</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259995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10-May-22</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891829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12" name="Google Shape;49;p11">
            <a:extLst>
              <a:ext uri="{FF2B5EF4-FFF2-40B4-BE49-F238E27FC236}">
                <a16:creationId xmlns:a16="http://schemas.microsoft.com/office/drawing/2014/main" id="{883D005B-8B11-4FA0-82A2-9A260DE58982}"/>
              </a:ext>
            </a:extLst>
          </p:cNvPr>
          <p:cNvPicPr preferRelativeResize="0"/>
          <p:nvPr userDrawn="1"/>
        </p:nvPicPr>
        <p:blipFill rotWithShape="1">
          <a:blip r:embed="rId2">
            <a:alphaModFix/>
          </a:blip>
          <a:srcRect/>
          <a:stretch/>
        </p:blipFill>
        <p:spPr>
          <a:xfrm>
            <a:off x="-165100" y="-68826"/>
            <a:ext cx="12513464" cy="7000539"/>
          </a:xfrm>
          <a:prstGeom prst="rect">
            <a:avLst/>
          </a:prstGeom>
          <a:noFill/>
          <a:ln>
            <a:noFill/>
          </a:ln>
        </p:spPr>
      </p:pic>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10-May-22</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07349" y="154887"/>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93694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10-May-22</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BCB0343-9CBA-4127-92D1-66C21816CB73}"/>
              </a:ext>
            </a:extLst>
          </p:cNvPr>
          <p:cNvSpPr/>
          <p:nvPr userDrawn="1"/>
        </p:nvSpPr>
        <p:spPr>
          <a:xfrm>
            <a:off x="11008797" y="0"/>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56503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10-May-22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785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10-May-22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10285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10-May-22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762699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2251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10-May-22</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015504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10-May-22</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05087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10-May-22</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6744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10-May-22</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380414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10-May-22</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68920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10-May-22</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2170746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10-May-22</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11883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10-May-22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492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10-May-22</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69968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2458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userDrawn="1">
  <p:cSld name="2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10-May-22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51080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15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10-May-22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64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10-May-22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68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10-May-22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96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10-May-22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82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10-May-22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31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10-May-22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6376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10-May-22</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44671400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1540280" y="1679860"/>
            <a:ext cx="9320180" cy="2337178"/>
          </a:xfrm>
          <a:prstGeom prst="rect">
            <a:avLst/>
          </a:prstGeom>
        </p:spPr>
        <p:txBody>
          <a:bodyPr wrap="none">
            <a:spAutoFit/>
          </a:bodyPr>
          <a:lstStyle/>
          <a:p>
            <a:pPr algn="ctr" defTabSz="914104">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32</a:t>
            </a:r>
          </a:p>
          <a:p>
            <a:pPr algn="ctr" defTabSz="914104">
              <a:lnSpc>
                <a:spcPct val="150000"/>
              </a:lnSpc>
              <a:defRPr/>
            </a:pPr>
            <a:r>
              <a:rPr lang="en-US" sz="5200" b="1" dirty="0" err="1">
                <a:solidFill>
                  <a:srgbClr val="FF0000"/>
                </a:solidFill>
                <a:latin typeface="UTM Avo" panose="02040603050506020204" pitchFamily="18" charset="0"/>
                <a:cs typeface="Arial" panose="020B0604020202020204" pitchFamily="34" charset="0"/>
              </a:rPr>
              <a:t>Tự</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đọc</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sách</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báo</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Đọc</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báo</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81192" y="453"/>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53200" y="579572"/>
            <a:ext cx="990976"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2552935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3880" y="2461507"/>
            <a:ext cx="7756554" cy="1200329"/>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KHỞI ĐỘNG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5307" y="4001174"/>
            <a:ext cx="2973699" cy="26223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346" y="287222"/>
            <a:ext cx="2332439" cy="27211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164" y="3908057"/>
            <a:ext cx="3536539" cy="35365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099" y="4240703"/>
            <a:ext cx="2426932" cy="2392189"/>
          </a:xfrm>
          <a:prstGeom prst="rect">
            <a:avLst/>
          </a:prstGeom>
        </p:spPr>
      </p:pic>
      <p:pic>
        <p:nvPicPr>
          <p:cNvPr id="7" name="Picture 6">
            <a:extLst>
              <a:ext uri="{FF2B5EF4-FFF2-40B4-BE49-F238E27FC236}">
                <a16:creationId xmlns:a16="http://schemas.microsoft.com/office/drawing/2014/main" id="{404FA234-1F0A-4AA1-9853-A557F1AD36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0692" y="362978"/>
            <a:ext cx="2332439" cy="2721179"/>
          </a:xfrm>
          <a:prstGeom prst="rect">
            <a:avLst/>
          </a:prstGeom>
        </p:spPr>
      </p:pic>
    </p:spTree>
    <p:extLst>
      <p:ext uri="{BB962C8B-B14F-4D97-AF65-F5344CB8AC3E}">
        <p14:creationId xmlns:p14="http://schemas.microsoft.com/office/powerpoint/2010/main" val="555151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9306B73E-E889-4101-943F-C932486AC50A}" type="slidenum">
              <a:rPr lang="en-US" smtClean="0"/>
              <a:t>3</a:t>
            </a:fld>
            <a:endParaRPr lang="en-US"/>
          </a:p>
        </p:txBody>
      </p:sp>
      <p:pic>
        <p:nvPicPr>
          <p:cNvPr id="7" name="Picture 2">
            <a:extLst>
              <a:ext uri="{FF2B5EF4-FFF2-40B4-BE49-F238E27FC236}">
                <a16:creationId xmlns:a16="http://schemas.microsoft.com/office/drawing/2014/main" id="{02CE8CD0-70E0-4F7D-AF7A-2748945C3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1126"/>
            <a:ext cx="12232105" cy="640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8">
            <a:extLst>
              <a:ext uri="{FF2B5EF4-FFF2-40B4-BE49-F238E27FC236}">
                <a16:creationId xmlns:a16="http://schemas.microsoft.com/office/drawing/2014/main" id="{13039AD0-93C0-4E12-921C-27712C547CD5}"/>
              </a:ext>
            </a:extLst>
          </p:cNvPr>
          <p:cNvSpPr>
            <a:spLocks noChangeArrowheads="1"/>
          </p:cNvSpPr>
          <p:nvPr>
            <p:custDataLst>
              <p:tags r:id="rId1"/>
            </p:custDataLst>
          </p:nvPr>
        </p:nvSpPr>
        <p:spPr bwMode="auto">
          <a:xfrm>
            <a:off x="2752756" y="1807904"/>
            <a:ext cx="6726591" cy="184665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6000" b="1">
                <a:solidFill>
                  <a:srgbClr val="7030A0"/>
                </a:solidFill>
                <a:latin typeface="UTM Avo (Headings)"/>
                <a:ea typeface="微软雅黑" panose="020B0503020204020204" pitchFamily="34" charset="-122"/>
                <a:cs typeface="宋体" pitchFamily="2" charset="-122"/>
              </a:rPr>
              <a:t>Tự đọc sách báo:</a:t>
            </a:r>
          </a:p>
          <a:p>
            <a:pPr algn="ctr" fontAlgn="base">
              <a:spcBef>
                <a:spcPct val="0"/>
              </a:spcBef>
              <a:spcAft>
                <a:spcPct val="0"/>
              </a:spcAft>
            </a:pPr>
            <a:r>
              <a:rPr lang="en-US" altLang="zh-CN" sz="6000" b="1">
                <a:solidFill>
                  <a:srgbClr val="FF0000"/>
                </a:solidFill>
                <a:latin typeface="UTM Avo (Headings)"/>
                <a:ea typeface="微软雅黑" panose="020B0503020204020204" pitchFamily="34" charset="-122"/>
                <a:cs typeface="宋体" pitchFamily="2" charset="-122"/>
              </a:rPr>
              <a:t>Đọc báo</a:t>
            </a:r>
            <a:endParaRPr lang="en-US" altLang="zh-CN" sz="6000" b="1" dirty="0">
              <a:solidFill>
                <a:srgbClr val="FF0000"/>
              </a:solidFill>
              <a:latin typeface="UTM Avo (Headings)"/>
              <a:ea typeface="微软雅黑" panose="020B0503020204020204" pitchFamily="34" charset="-122"/>
              <a:cs typeface="宋体" pitchFamily="2" charset="-122"/>
            </a:endParaRPr>
          </a:p>
        </p:txBody>
      </p:sp>
    </p:spTree>
    <p:extLst>
      <p:ext uri="{BB962C8B-B14F-4D97-AF65-F5344CB8AC3E}">
        <p14:creationId xmlns:p14="http://schemas.microsoft.com/office/powerpoint/2010/main" val="3784755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6942F8-C725-447E-B232-AC5024F370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7216" y="415636"/>
            <a:ext cx="9657568" cy="6442364"/>
          </a:xfrm>
          <a:prstGeom prst="rect">
            <a:avLst/>
          </a:prstGeom>
        </p:spPr>
      </p:pic>
    </p:spTree>
    <p:extLst>
      <p:ext uri="{BB962C8B-B14F-4D97-AF65-F5344CB8AC3E}">
        <p14:creationId xmlns:p14="http://schemas.microsoft.com/office/powerpoint/2010/main" val="262573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CA3F0B6-11CB-4C59-A41B-527572139873}"/>
              </a:ext>
            </a:extLst>
          </p:cNvPr>
          <p:cNvSpPr txBox="1"/>
          <p:nvPr/>
        </p:nvSpPr>
        <p:spPr>
          <a:xfrm>
            <a:off x="883875" y="3245273"/>
            <a:ext cx="7209183" cy="769441"/>
          </a:xfrm>
          <a:prstGeom prst="rect">
            <a:avLst/>
          </a:prstGeom>
          <a:noFill/>
        </p:spPr>
        <p:txBody>
          <a:bodyPr wrap="square" rtlCol="0">
            <a:spAutoFit/>
          </a:bodyPr>
          <a:lstStyle/>
          <a:p>
            <a:r>
              <a:rPr lang="en-US" sz="4400" dirty="0" err="1">
                <a:cs typeface="Times New Roman" panose="02020603050405020304" pitchFamily="18" charset="0"/>
              </a:rPr>
              <a:t>Giới</a:t>
            </a:r>
            <a:r>
              <a:rPr lang="en-US" sz="4400" dirty="0">
                <a:cs typeface="Times New Roman" panose="02020603050405020304" pitchFamily="18" charset="0"/>
              </a:rPr>
              <a:t> </a:t>
            </a:r>
            <a:r>
              <a:rPr lang="en-US" sz="4400" dirty="0" err="1">
                <a:cs typeface="Times New Roman" panose="02020603050405020304" pitchFamily="18" charset="0"/>
              </a:rPr>
              <a:t>thiệu</a:t>
            </a:r>
            <a:endParaRPr lang="en-US" sz="4400" dirty="0">
              <a:cs typeface="Times New Roman" panose="02020603050405020304" pitchFamily="18" charset="0"/>
            </a:endParaRPr>
          </a:p>
        </p:txBody>
      </p:sp>
      <p:sp>
        <p:nvSpPr>
          <p:cNvPr id="5" name="Hộp Văn bản 4">
            <a:extLst>
              <a:ext uri="{FF2B5EF4-FFF2-40B4-BE49-F238E27FC236}">
                <a16:creationId xmlns:a16="http://schemas.microsoft.com/office/drawing/2014/main" id="{9626880F-3801-4825-9740-964F999718E5}"/>
              </a:ext>
            </a:extLst>
          </p:cNvPr>
          <p:cNvSpPr txBox="1"/>
          <p:nvPr/>
        </p:nvSpPr>
        <p:spPr>
          <a:xfrm>
            <a:off x="4640866" y="2680754"/>
            <a:ext cx="6894641" cy="1200329"/>
          </a:xfrm>
          <a:prstGeom prst="rect">
            <a:avLst/>
          </a:prstGeom>
          <a:noFill/>
        </p:spPr>
        <p:txBody>
          <a:bodyPr wrap="square" rtlCol="0">
            <a:spAutoFit/>
          </a:bodyPr>
          <a:lstStyle/>
          <a:p>
            <a:r>
              <a:rPr lang="en-US" sz="3600">
                <a:solidFill>
                  <a:srgbClr val="FF0000"/>
                </a:solidFill>
                <a:cs typeface="Times New Roman" panose="02020603050405020304" pitchFamily="18" charset="0"/>
              </a:rPr>
              <a:t>Ai mua cho em (hoặc cho em mượn) tờ báo ấy?</a:t>
            </a:r>
            <a:endParaRPr lang="en-US" sz="3600" dirty="0">
              <a:solidFill>
                <a:srgbClr val="FF0000"/>
              </a:solidFill>
              <a:cs typeface="Times New Roman" panose="02020603050405020304" pitchFamily="18" charset="0"/>
            </a:endParaRPr>
          </a:p>
        </p:txBody>
      </p:sp>
      <p:sp>
        <p:nvSpPr>
          <p:cNvPr id="6" name="Hộp Văn bản 5">
            <a:extLst>
              <a:ext uri="{FF2B5EF4-FFF2-40B4-BE49-F238E27FC236}">
                <a16:creationId xmlns:a16="http://schemas.microsoft.com/office/drawing/2014/main" id="{744D0AE8-9329-415A-985A-3BA1264170F0}"/>
              </a:ext>
            </a:extLst>
          </p:cNvPr>
          <p:cNvSpPr txBox="1"/>
          <p:nvPr/>
        </p:nvSpPr>
        <p:spPr>
          <a:xfrm>
            <a:off x="4668300" y="1983716"/>
            <a:ext cx="4823791" cy="646331"/>
          </a:xfrm>
          <a:prstGeom prst="rect">
            <a:avLst/>
          </a:prstGeom>
          <a:noFill/>
        </p:spPr>
        <p:txBody>
          <a:bodyPr wrap="square" rtlCol="0">
            <a:spAutoFit/>
          </a:bodyPr>
          <a:lstStyle/>
          <a:p>
            <a:r>
              <a:rPr lang="en-US" sz="3600">
                <a:solidFill>
                  <a:srgbClr val="FF0000"/>
                </a:solidFill>
                <a:cs typeface="Times New Roman" panose="02020603050405020304" pitchFamily="18" charset="0"/>
              </a:rPr>
              <a:t>Tên báo?</a:t>
            </a:r>
            <a:endParaRPr lang="en-US" sz="3600" dirty="0">
              <a:solidFill>
                <a:srgbClr val="FF0000"/>
              </a:solidFill>
              <a:cs typeface="Times New Roman" panose="02020603050405020304" pitchFamily="18" charset="0"/>
            </a:endParaRPr>
          </a:p>
        </p:txBody>
      </p:sp>
      <p:cxnSp>
        <p:nvCxnSpPr>
          <p:cNvPr id="10" name="Đường kết nối Mũi tên Thẳng 9">
            <a:extLst>
              <a:ext uri="{FF2B5EF4-FFF2-40B4-BE49-F238E27FC236}">
                <a16:creationId xmlns:a16="http://schemas.microsoft.com/office/drawing/2014/main" id="{7A16D532-488E-4388-B63A-D126587D20D2}"/>
              </a:ext>
            </a:extLst>
          </p:cNvPr>
          <p:cNvCxnSpPr/>
          <p:nvPr/>
        </p:nvCxnSpPr>
        <p:spPr>
          <a:xfrm flipV="1">
            <a:off x="3644850" y="2476350"/>
            <a:ext cx="1023450" cy="1170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Đường kết nối Mũi tên Thẳng 11">
            <a:extLst>
              <a:ext uri="{FF2B5EF4-FFF2-40B4-BE49-F238E27FC236}">
                <a16:creationId xmlns:a16="http://schemas.microsoft.com/office/drawing/2014/main" id="{B1782F1C-94FD-400C-8083-67107939184E}"/>
              </a:ext>
            </a:extLst>
          </p:cNvPr>
          <p:cNvCxnSpPr>
            <a:cxnSpLocks/>
            <a:endCxn id="5" idx="1"/>
          </p:cNvCxnSpPr>
          <p:nvPr/>
        </p:nvCxnSpPr>
        <p:spPr>
          <a:xfrm flipV="1">
            <a:off x="3632108" y="3280919"/>
            <a:ext cx="1008758" cy="4027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Hộp Văn bản 8">
            <a:extLst>
              <a:ext uri="{FF2B5EF4-FFF2-40B4-BE49-F238E27FC236}">
                <a16:creationId xmlns:a16="http://schemas.microsoft.com/office/drawing/2014/main" id="{E38A232E-95D8-40E3-87ED-DC4121F3675B}"/>
              </a:ext>
            </a:extLst>
          </p:cNvPr>
          <p:cNvSpPr txBox="1"/>
          <p:nvPr/>
        </p:nvSpPr>
        <p:spPr>
          <a:xfrm>
            <a:off x="227495" y="636939"/>
            <a:ext cx="11754679" cy="1200329"/>
          </a:xfrm>
          <a:prstGeom prst="rect">
            <a:avLst/>
          </a:prstGeom>
          <a:noFill/>
        </p:spPr>
        <p:txBody>
          <a:bodyPr wrap="square" rtlCol="0">
            <a:spAutoFit/>
          </a:bodyPr>
          <a:lstStyle/>
          <a:p>
            <a:r>
              <a:rPr lang="en-US" sz="3600" dirty="0" err="1">
                <a:solidFill>
                  <a:srgbClr val="0070C0"/>
                </a:solidFill>
                <a:cs typeface="Times New Roman" panose="02020603050405020304" pitchFamily="18" charset="0"/>
              </a:rPr>
              <a:t>Giới</a:t>
            </a:r>
            <a:r>
              <a:rPr lang="en-US" sz="3600" dirty="0">
                <a:solidFill>
                  <a:srgbClr val="0070C0"/>
                </a:solidFill>
                <a:cs typeface="Times New Roman" panose="02020603050405020304" pitchFamily="18" charset="0"/>
              </a:rPr>
              <a:t> </a:t>
            </a:r>
            <a:r>
              <a:rPr lang="en-US" sz="3600" err="1">
                <a:solidFill>
                  <a:srgbClr val="0070C0"/>
                </a:solidFill>
                <a:cs typeface="Times New Roman" panose="02020603050405020304" pitchFamily="18" charset="0"/>
              </a:rPr>
              <a:t>thiệu</a:t>
            </a:r>
            <a:r>
              <a:rPr lang="en-US" sz="3600">
                <a:solidFill>
                  <a:srgbClr val="0070C0"/>
                </a:solidFill>
                <a:cs typeface="Times New Roman" panose="02020603050405020304" pitchFamily="18" charset="0"/>
              </a:rPr>
              <a:t> quyển báo em mang đến lớp với </a:t>
            </a:r>
            <a:r>
              <a:rPr lang="en-US" sz="3600" dirty="0" err="1">
                <a:solidFill>
                  <a:srgbClr val="0070C0"/>
                </a:solidFill>
                <a:cs typeface="Times New Roman" panose="02020603050405020304" pitchFamily="18" charset="0"/>
              </a:rPr>
              <a:t>các</a:t>
            </a:r>
            <a:r>
              <a:rPr lang="en-US" sz="3600" dirty="0">
                <a:solidFill>
                  <a:srgbClr val="0070C0"/>
                </a:solidFill>
                <a:cs typeface="Times New Roman" panose="02020603050405020304" pitchFamily="18" charset="0"/>
              </a:rPr>
              <a:t> </a:t>
            </a:r>
            <a:r>
              <a:rPr lang="en-US" sz="3600" dirty="0" err="1">
                <a:solidFill>
                  <a:srgbClr val="0070C0"/>
                </a:solidFill>
                <a:cs typeface="Times New Roman" panose="02020603050405020304" pitchFamily="18" charset="0"/>
              </a:rPr>
              <a:t>bạn</a:t>
            </a:r>
            <a:r>
              <a:rPr lang="en-US" sz="3600" dirty="0">
                <a:solidFill>
                  <a:srgbClr val="0070C0"/>
                </a:solidFill>
                <a:cs typeface="Times New Roman" panose="02020603050405020304" pitchFamily="18" charset="0"/>
              </a:rPr>
              <a:t> </a:t>
            </a:r>
            <a:r>
              <a:rPr lang="en-US" sz="3600" err="1">
                <a:solidFill>
                  <a:srgbClr val="0070C0"/>
                </a:solidFill>
                <a:cs typeface="Times New Roman" panose="02020603050405020304" pitchFamily="18" charset="0"/>
              </a:rPr>
              <a:t>trong</a:t>
            </a:r>
            <a:r>
              <a:rPr lang="en-US" sz="3600">
                <a:solidFill>
                  <a:srgbClr val="0070C0"/>
                </a:solidFill>
                <a:cs typeface="Times New Roman" panose="02020603050405020304" pitchFamily="18" charset="0"/>
              </a:rPr>
              <a:t> nhóm.</a:t>
            </a:r>
            <a:endParaRPr lang="en-US" sz="4000" dirty="0">
              <a:solidFill>
                <a:srgbClr val="0070C0"/>
              </a:solidFill>
              <a:cs typeface="Times New Roman" panose="02020603050405020304" pitchFamily="18" charset="0"/>
            </a:endParaRPr>
          </a:p>
        </p:txBody>
      </p:sp>
      <p:pic>
        <p:nvPicPr>
          <p:cNvPr id="11" name="Picture 2" descr="Hình ảnh Khăn Quàng đỏ Giáo Viên Học Sinh Ngày Giáo Dục, đồng Phục Học Sinh,  Cô Bé, Học Hỏi Vector và PNG với nền trong suốt để tải xuống miễn phí">
            <a:extLst>
              <a:ext uri="{FF2B5EF4-FFF2-40B4-BE49-F238E27FC236}">
                <a16:creationId xmlns:a16="http://schemas.microsoft.com/office/drawing/2014/main" id="{348A05B3-5936-4F06-A649-FF93DA49FF9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429949" y="3941853"/>
            <a:ext cx="1676400" cy="2514599"/>
          </a:xfrm>
          <a:prstGeom prst="rect">
            <a:avLst/>
          </a:prstGeom>
          <a:noFill/>
          <a:extLst>
            <a:ext uri="{909E8E84-426E-40DD-AFC4-6F175D3DCCD1}">
              <a14:hiddenFill xmlns:a14="http://schemas.microsoft.com/office/drawing/2010/main">
                <a:solidFill>
                  <a:srgbClr val="FFFFFF"/>
                </a:solidFill>
              </a14:hiddenFill>
            </a:ext>
          </a:extLst>
        </p:spPr>
      </p:pic>
      <p:pic>
        <p:nvPicPr>
          <p:cNvPr id="13" name="10">
            <a:extLst>
              <a:ext uri="{FF2B5EF4-FFF2-40B4-BE49-F238E27FC236}">
                <a16:creationId xmlns:a16="http://schemas.microsoft.com/office/drawing/2014/main" id="{994737A5-4625-4C0D-8340-2F58F928967B}"/>
              </a:ext>
            </a:extLst>
          </p:cNvPr>
          <p:cNvPicPr>
            <a:picLocks noChangeAspect="1"/>
          </p:cNvPicPr>
          <p:nvPr/>
        </p:nvPicPr>
        <p:blipFill rotWithShape="1">
          <a:blip r:embed="rId4">
            <a:extLst>
              <a:ext uri="{28A0092B-C50C-407E-A947-70E740481C1C}">
                <a14:useLocalDpi xmlns:a14="http://schemas.microsoft.com/office/drawing/2010/main" val="0"/>
              </a:ext>
            </a:extLst>
          </a:blip>
          <a:srcRect l="71467" t="31526" r="6533" b="22726"/>
          <a:stretch/>
        </p:blipFill>
        <p:spPr>
          <a:xfrm>
            <a:off x="10322060" y="1411157"/>
            <a:ext cx="1831840" cy="2142698"/>
          </a:xfrm>
          <a:prstGeom prst="rect">
            <a:avLst/>
          </a:prstGeom>
        </p:spPr>
      </p:pic>
      <p:cxnSp>
        <p:nvCxnSpPr>
          <p:cNvPr id="15" name="Đường kết nối Mũi tên Thẳng 13">
            <a:extLst>
              <a:ext uri="{FF2B5EF4-FFF2-40B4-BE49-F238E27FC236}">
                <a16:creationId xmlns:a16="http://schemas.microsoft.com/office/drawing/2014/main" id="{CC4EAF7A-4CCC-4045-9651-9F8EA9E896A3}"/>
              </a:ext>
            </a:extLst>
          </p:cNvPr>
          <p:cNvCxnSpPr>
            <a:cxnSpLocks/>
            <a:endCxn id="16" idx="1"/>
          </p:cNvCxnSpPr>
          <p:nvPr/>
        </p:nvCxnSpPr>
        <p:spPr>
          <a:xfrm>
            <a:off x="3644850" y="3683677"/>
            <a:ext cx="1023450" cy="5369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Hộp Văn bản 3">
            <a:extLst>
              <a:ext uri="{FF2B5EF4-FFF2-40B4-BE49-F238E27FC236}">
                <a16:creationId xmlns:a16="http://schemas.microsoft.com/office/drawing/2014/main" id="{EC9F9223-FB1E-48B9-BF02-CB12BE5EA82F}"/>
              </a:ext>
            </a:extLst>
          </p:cNvPr>
          <p:cNvSpPr txBox="1"/>
          <p:nvPr/>
        </p:nvSpPr>
        <p:spPr>
          <a:xfrm>
            <a:off x="4668300" y="3897496"/>
            <a:ext cx="7206507" cy="646331"/>
          </a:xfrm>
          <a:prstGeom prst="rect">
            <a:avLst/>
          </a:prstGeom>
          <a:noFill/>
        </p:spPr>
        <p:txBody>
          <a:bodyPr wrap="square" rtlCol="0">
            <a:spAutoFit/>
          </a:bodyPr>
          <a:lstStyle/>
          <a:p>
            <a:r>
              <a:rPr lang="en-US" sz="3600" err="1">
                <a:solidFill>
                  <a:srgbClr val="FF0000"/>
                </a:solidFill>
                <a:cs typeface="Times New Roman" panose="02020603050405020304" pitchFamily="18" charset="0"/>
              </a:rPr>
              <a:t>Quyển</a:t>
            </a:r>
            <a:r>
              <a:rPr lang="en-US" sz="3600">
                <a:solidFill>
                  <a:srgbClr val="FF0000"/>
                </a:solidFill>
                <a:cs typeface="Times New Roman" panose="02020603050405020304" pitchFamily="18" charset="0"/>
              </a:rPr>
              <a:t> báo đó </a:t>
            </a:r>
            <a:r>
              <a:rPr lang="en-US" sz="3600" dirty="0" err="1">
                <a:solidFill>
                  <a:srgbClr val="FF0000"/>
                </a:solidFill>
                <a:cs typeface="Times New Roman" panose="02020603050405020304" pitchFamily="18" charset="0"/>
              </a:rPr>
              <a:t>viết</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về</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điều</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gì</a:t>
            </a:r>
            <a:r>
              <a:rPr lang="en-US" sz="3600" dirty="0">
                <a:solidFill>
                  <a:srgbClr val="FF0000"/>
                </a:solidFill>
                <a:cs typeface="Times New Roman" panose="02020603050405020304" pitchFamily="18" charset="0"/>
              </a:rPr>
              <a:t>?</a:t>
            </a:r>
          </a:p>
        </p:txBody>
      </p:sp>
      <p:sp>
        <p:nvSpPr>
          <p:cNvPr id="17" name="Hộp Văn bản 3">
            <a:extLst>
              <a:ext uri="{FF2B5EF4-FFF2-40B4-BE49-F238E27FC236}">
                <a16:creationId xmlns:a16="http://schemas.microsoft.com/office/drawing/2014/main" id="{EC9F9223-FB1E-48B9-BF02-CB12BE5EA82F}"/>
              </a:ext>
            </a:extLst>
          </p:cNvPr>
          <p:cNvSpPr txBox="1"/>
          <p:nvPr/>
        </p:nvSpPr>
        <p:spPr>
          <a:xfrm>
            <a:off x="4699778" y="4608658"/>
            <a:ext cx="7143549" cy="646331"/>
          </a:xfrm>
          <a:prstGeom prst="rect">
            <a:avLst/>
          </a:prstGeom>
          <a:noFill/>
        </p:spPr>
        <p:txBody>
          <a:bodyPr wrap="square" rtlCol="0">
            <a:spAutoFit/>
          </a:bodyPr>
          <a:lstStyle/>
          <a:p>
            <a:r>
              <a:rPr lang="en-US" sz="3600" dirty="0" err="1">
                <a:solidFill>
                  <a:srgbClr val="FF0000"/>
                </a:solidFill>
                <a:cs typeface="Times New Roman" panose="02020603050405020304" pitchFamily="18" charset="0"/>
              </a:rPr>
              <a:t>Em</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thích</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nhất</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điều</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gì</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trong</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đó</a:t>
            </a:r>
            <a:r>
              <a:rPr lang="en-US" sz="3600" dirty="0">
                <a:solidFill>
                  <a:srgbClr val="FF0000"/>
                </a:solidFill>
                <a:cs typeface="Times New Roman" panose="02020603050405020304" pitchFamily="18" charset="0"/>
              </a:rPr>
              <a:t>?</a:t>
            </a:r>
          </a:p>
        </p:txBody>
      </p:sp>
      <p:cxnSp>
        <p:nvCxnSpPr>
          <p:cNvPr id="21" name="Đường kết nối Mũi tên Thẳng 13">
            <a:extLst>
              <a:ext uri="{FF2B5EF4-FFF2-40B4-BE49-F238E27FC236}">
                <a16:creationId xmlns:a16="http://schemas.microsoft.com/office/drawing/2014/main" id="{CC4EAF7A-4CCC-4045-9651-9F8EA9E896A3}"/>
              </a:ext>
            </a:extLst>
          </p:cNvPr>
          <p:cNvCxnSpPr>
            <a:cxnSpLocks/>
          </p:cNvCxnSpPr>
          <p:nvPr/>
        </p:nvCxnSpPr>
        <p:spPr>
          <a:xfrm>
            <a:off x="3642795" y="3693311"/>
            <a:ext cx="962547" cy="12077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406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9"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6140" y="1537627"/>
            <a:ext cx="7936508" cy="5078313"/>
          </a:xfrm>
          <a:prstGeom prst="rect">
            <a:avLst/>
          </a:prstGeom>
        </p:spPr>
        <p:txBody>
          <a:bodyPr wrap="square">
            <a:spAutoFit/>
          </a:bodyPr>
          <a:lstStyle/>
          <a:p>
            <a:pPr algn="just"/>
            <a:r>
              <a:rPr lang="en-US" sz="3200" b="0" i="0" dirty="0" err="1">
                <a:solidFill>
                  <a:srgbClr val="151515"/>
                </a:solidFill>
                <a:effectLst/>
              </a:rPr>
              <a:t>Báo</a:t>
            </a:r>
            <a:r>
              <a:rPr lang="en-US" sz="3200" b="0" i="0" dirty="0">
                <a:solidFill>
                  <a:srgbClr val="151515"/>
                </a:solidFill>
                <a:effectLst/>
              </a:rPr>
              <a:t> </a:t>
            </a:r>
            <a:r>
              <a:rPr lang="vi-VN" sz="3200" dirty="0">
                <a:solidFill>
                  <a:srgbClr val="151515"/>
                </a:solidFill>
              </a:rPr>
              <a:t>“</a:t>
            </a:r>
            <a:r>
              <a:rPr lang="vi-VN" sz="3200" b="0" i="0" dirty="0">
                <a:solidFill>
                  <a:srgbClr val="151515"/>
                </a:solidFill>
                <a:effectLst/>
              </a:rPr>
              <a:t>Nhi Đồng” là một </a:t>
            </a:r>
            <a:r>
              <a:rPr lang="en-US" sz="3200" b="0" i="0" dirty="0" err="1">
                <a:solidFill>
                  <a:srgbClr val="151515"/>
                </a:solidFill>
                <a:effectLst/>
              </a:rPr>
              <a:t>kho</a:t>
            </a:r>
            <a:r>
              <a:rPr lang="vi-VN" sz="3200" b="0" i="0" dirty="0">
                <a:solidFill>
                  <a:srgbClr val="151515"/>
                </a:solidFill>
                <a:effectLst/>
              </a:rPr>
              <a:t> thông tin, tin tức sự kiện tổng hợp dành cho các bạn học sinh lứa tuổi Tiểu học. </a:t>
            </a:r>
            <a:r>
              <a:rPr lang="en-US" sz="3200" b="0" i="0" dirty="0" err="1">
                <a:solidFill>
                  <a:srgbClr val="151515"/>
                </a:solidFill>
                <a:effectLst/>
              </a:rPr>
              <a:t>Báo</a:t>
            </a:r>
            <a:r>
              <a:rPr lang="en-US" sz="3200" b="0" i="0" dirty="0">
                <a:solidFill>
                  <a:srgbClr val="151515"/>
                </a:solidFill>
                <a:effectLst/>
              </a:rPr>
              <a:t> </a:t>
            </a:r>
            <a:r>
              <a:rPr lang="vi-VN" sz="3200" b="0" i="0" dirty="0">
                <a:solidFill>
                  <a:srgbClr val="151515"/>
                </a:solidFill>
                <a:effectLst/>
              </a:rPr>
              <a:t>sẽ được </a:t>
            </a:r>
            <a:r>
              <a:rPr lang="en-US" sz="3200" b="0" i="0" dirty="0" err="1">
                <a:solidFill>
                  <a:srgbClr val="151515"/>
                </a:solidFill>
                <a:effectLst/>
              </a:rPr>
              <a:t>xuất</a:t>
            </a:r>
            <a:r>
              <a:rPr lang="en-US" sz="3200" b="0" i="0" dirty="0">
                <a:solidFill>
                  <a:srgbClr val="151515"/>
                </a:solidFill>
                <a:effectLst/>
              </a:rPr>
              <a:t> </a:t>
            </a:r>
            <a:r>
              <a:rPr lang="en-US" sz="3200" b="0" i="0" dirty="0" err="1">
                <a:solidFill>
                  <a:srgbClr val="151515"/>
                </a:solidFill>
                <a:effectLst/>
              </a:rPr>
              <a:t>bản</a:t>
            </a:r>
            <a:r>
              <a:rPr lang="en-US" sz="3200" b="0" i="0" dirty="0">
                <a:solidFill>
                  <a:srgbClr val="151515"/>
                </a:solidFill>
                <a:effectLst/>
              </a:rPr>
              <a:t> </a:t>
            </a:r>
            <a:r>
              <a:rPr lang="vi-VN" sz="3200" b="0" i="0" dirty="0">
                <a:solidFill>
                  <a:srgbClr val="151515"/>
                </a:solidFill>
                <a:effectLst/>
              </a:rPr>
              <a:t>vào các ngày Thứ hai hàng tuần.</a:t>
            </a:r>
            <a:endParaRPr lang="en-US" sz="3200" b="0" i="0" dirty="0">
              <a:solidFill>
                <a:srgbClr val="151515"/>
              </a:solidFill>
              <a:effectLst/>
            </a:endParaRPr>
          </a:p>
          <a:p>
            <a:pPr algn="just"/>
            <a:r>
              <a:rPr lang="vi-VN" sz="3200" b="0" i="0" dirty="0">
                <a:effectLst/>
              </a:rPr>
              <a:t>Mỗi </a:t>
            </a:r>
            <a:r>
              <a:rPr lang="en-US" sz="3200" dirty="0" err="1"/>
              <a:t>số</a:t>
            </a:r>
            <a:r>
              <a:rPr lang="en-US" sz="3200" dirty="0"/>
              <a:t> </a:t>
            </a:r>
            <a:r>
              <a:rPr lang="en-US" sz="3200" dirty="0" err="1"/>
              <a:t>báo</a:t>
            </a:r>
            <a:r>
              <a:rPr lang="vi-VN" sz="3200" b="0" i="0" dirty="0">
                <a:effectLst/>
              </a:rPr>
              <a:t> là một màu sắc riêng, mang đến cho các bạn nhỏ những bài học lý thú, những mẩu chuyện vui, đầy ắp tiếng cười, giảm mệt mỏi căng thẳng sau những giờ học.</a:t>
            </a:r>
            <a:endParaRPr lang="vi-VN" sz="3200" dirty="0">
              <a:solidFill>
                <a:prstClr val="black"/>
              </a:solidFill>
            </a:endParaRPr>
          </a:p>
        </p:txBody>
      </p:sp>
      <p:sp>
        <p:nvSpPr>
          <p:cNvPr id="4" name="Hộp Văn bản 8">
            <a:extLst>
              <a:ext uri="{FF2B5EF4-FFF2-40B4-BE49-F238E27FC236}">
                <a16:creationId xmlns:a16="http://schemas.microsoft.com/office/drawing/2014/main" id="{E38A232E-95D8-40E3-87ED-DC4121F3675B}"/>
              </a:ext>
            </a:extLst>
          </p:cNvPr>
          <p:cNvSpPr txBox="1"/>
          <p:nvPr/>
        </p:nvSpPr>
        <p:spPr>
          <a:xfrm>
            <a:off x="1" y="0"/>
            <a:ext cx="12070079" cy="1107996"/>
          </a:xfrm>
          <a:prstGeom prst="rect">
            <a:avLst/>
          </a:prstGeom>
          <a:noFill/>
        </p:spPr>
        <p:txBody>
          <a:bodyPr wrap="square" rtlCol="0">
            <a:spAutoFit/>
          </a:bodyPr>
          <a:lstStyle/>
          <a:p>
            <a:endParaRPr lang="en-US" sz="3200" dirty="0">
              <a:cs typeface="Times New Roman" panose="02020603050405020304" pitchFamily="18" charset="0"/>
            </a:endParaRPr>
          </a:p>
          <a:p>
            <a:r>
              <a:rPr lang="en-US" sz="3400" dirty="0" err="1">
                <a:solidFill>
                  <a:srgbClr val="0070C0"/>
                </a:solidFill>
                <a:cs typeface="Times New Roman" panose="02020603050405020304" pitchFamily="18" charset="0"/>
              </a:rPr>
              <a:t>Giới</a:t>
            </a:r>
            <a:r>
              <a:rPr lang="en-US" sz="3400" dirty="0">
                <a:solidFill>
                  <a:srgbClr val="0070C0"/>
                </a:solidFill>
                <a:cs typeface="Times New Roman" panose="02020603050405020304" pitchFamily="18" charset="0"/>
              </a:rPr>
              <a:t> </a:t>
            </a:r>
            <a:r>
              <a:rPr lang="en-US" sz="3400" err="1">
                <a:solidFill>
                  <a:srgbClr val="0070C0"/>
                </a:solidFill>
                <a:cs typeface="Times New Roman" panose="02020603050405020304" pitchFamily="18" charset="0"/>
              </a:rPr>
              <a:t>thiệu</a:t>
            </a:r>
            <a:r>
              <a:rPr lang="en-US" sz="3400">
                <a:solidFill>
                  <a:srgbClr val="0070C0"/>
                </a:solidFill>
                <a:cs typeface="Times New Roman" panose="02020603050405020304" pitchFamily="18" charset="0"/>
              </a:rPr>
              <a:t> quyển báo của em với </a:t>
            </a:r>
            <a:r>
              <a:rPr lang="en-US" sz="3400" dirty="0" err="1">
                <a:solidFill>
                  <a:srgbClr val="0070C0"/>
                </a:solidFill>
                <a:cs typeface="Times New Roman" panose="02020603050405020304" pitchFamily="18" charset="0"/>
              </a:rPr>
              <a:t>các</a:t>
            </a:r>
            <a:r>
              <a:rPr lang="en-US" sz="3400" dirty="0">
                <a:solidFill>
                  <a:srgbClr val="0070C0"/>
                </a:solidFill>
                <a:cs typeface="Times New Roman" panose="02020603050405020304" pitchFamily="18" charset="0"/>
              </a:rPr>
              <a:t> </a:t>
            </a:r>
            <a:r>
              <a:rPr lang="en-US" sz="3400" dirty="0" err="1">
                <a:solidFill>
                  <a:srgbClr val="0070C0"/>
                </a:solidFill>
                <a:cs typeface="Times New Roman" panose="02020603050405020304" pitchFamily="18" charset="0"/>
              </a:rPr>
              <a:t>bạn</a:t>
            </a:r>
            <a:r>
              <a:rPr lang="en-US" sz="3400" dirty="0">
                <a:solidFill>
                  <a:srgbClr val="0070C0"/>
                </a:solidFill>
                <a:cs typeface="Times New Roman" panose="02020603050405020304" pitchFamily="18" charset="0"/>
              </a:rPr>
              <a:t> </a:t>
            </a:r>
            <a:r>
              <a:rPr lang="en-US" sz="3400" dirty="0" err="1">
                <a:solidFill>
                  <a:srgbClr val="0070C0"/>
                </a:solidFill>
                <a:cs typeface="Times New Roman" panose="02020603050405020304" pitchFamily="18" charset="0"/>
              </a:rPr>
              <a:t>trong</a:t>
            </a:r>
            <a:r>
              <a:rPr lang="en-US" sz="3400" dirty="0">
                <a:solidFill>
                  <a:srgbClr val="0070C0"/>
                </a:solidFill>
                <a:cs typeface="Times New Roman" panose="02020603050405020304" pitchFamily="18" charset="0"/>
              </a:rPr>
              <a:t> </a:t>
            </a:r>
            <a:r>
              <a:rPr lang="en-US" sz="3400" dirty="0" err="1">
                <a:solidFill>
                  <a:srgbClr val="0070C0"/>
                </a:solidFill>
                <a:cs typeface="Times New Roman" panose="02020603050405020304" pitchFamily="18" charset="0"/>
              </a:rPr>
              <a:t>nhóm</a:t>
            </a:r>
            <a:r>
              <a:rPr lang="en-US" sz="3400" dirty="0">
                <a:solidFill>
                  <a:srgbClr val="0070C0"/>
                </a:solidFill>
                <a:cs typeface="Times New Roman" panose="02020603050405020304" pitchFamily="18" charset="0"/>
              </a:rPr>
              <a:t>.</a:t>
            </a:r>
          </a:p>
        </p:txBody>
      </p:sp>
      <p:pic>
        <p:nvPicPr>
          <p:cNvPr id="5" name="Picture 4">
            <a:extLst>
              <a:ext uri="{FF2B5EF4-FFF2-40B4-BE49-F238E27FC236}">
                <a16:creationId xmlns:a16="http://schemas.microsoft.com/office/drawing/2014/main" id="{01C99F5F-3A74-4376-8EAC-3077B1A47E3A}"/>
              </a:ext>
            </a:extLst>
          </p:cNvPr>
          <p:cNvPicPr>
            <a:picLocks noChangeAspect="1"/>
          </p:cNvPicPr>
          <p:nvPr/>
        </p:nvPicPr>
        <p:blipFill>
          <a:blip r:embed="rId2"/>
          <a:stretch>
            <a:fillRect/>
          </a:stretch>
        </p:blipFill>
        <p:spPr>
          <a:xfrm>
            <a:off x="359352" y="1094282"/>
            <a:ext cx="3536788" cy="4849318"/>
          </a:xfrm>
          <a:prstGeom prst="rect">
            <a:avLst/>
          </a:prstGeom>
        </p:spPr>
      </p:pic>
    </p:spTree>
    <p:extLst>
      <p:ext uri="{BB962C8B-B14F-4D97-AF65-F5344CB8AC3E}">
        <p14:creationId xmlns:p14="http://schemas.microsoft.com/office/powerpoint/2010/main" val="114540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8267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TotalTime>
  <Words>168</Words>
  <Application>Microsoft Office PowerPoint</Application>
  <PresentationFormat>Widescreen</PresentationFormat>
  <Paragraphs>19</Paragraphs>
  <Slides>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UTM Avo</vt:lpstr>
      <vt:lpstr>UTM Avo (Headings)</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30</cp:revision>
  <dcterms:created xsi:type="dcterms:W3CDTF">2021-01-19T08:33:08Z</dcterms:created>
  <dcterms:modified xsi:type="dcterms:W3CDTF">2022-05-10T10:33:48Z</dcterms:modified>
</cp:coreProperties>
</file>