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9" r:id="rId3"/>
    <p:sldId id="280" r:id="rId5"/>
    <p:sldId id="281" r:id="rId6"/>
    <p:sldId id="314" r:id="rId7"/>
    <p:sldId id="283" r:id="rId8"/>
    <p:sldId id="278" r:id="rId9"/>
    <p:sldId id="288" r:id="rId10"/>
    <p:sldId id="311" r:id="rId11"/>
    <p:sldId id="312" r:id="rId12"/>
    <p:sldId id="315" r:id="rId13"/>
    <p:sldId id="313" r:id="rId14"/>
    <p:sldId id="361" r:id="rId15"/>
    <p:sldId id="316" r:id="rId16"/>
    <p:sldId id="317" r:id="rId17"/>
    <p:sldId id="381" r:id="rId18"/>
    <p:sldId id="371" r:id="rId19"/>
    <p:sldId id="310" r:id="rId20"/>
    <p:sldId id="296" r:id="rId21"/>
    <p:sldId id="305" r:id="rId22"/>
    <p:sldId id="318" r:id="rId23"/>
    <p:sldId id="297" r:id="rId24"/>
    <p:sldId id="307" r:id="rId25"/>
    <p:sldId id="336" r:id="rId26"/>
    <p:sldId id="338" r:id="rId27"/>
    <p:sldId id="33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9B"/>
    <a:srgbClr val="CA6205"/>
    <a:srgbClr val="9A4A0B"/>
    <a:srgbClr val="FFF5C2"/>
    <a:srgbClr val="7EC5CF"/>
    <a:srgbClr val="F5F0D1"/>
    <a:srgbClr val="FFEB68"/>
    <a:srgbClr val="FCF3A5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1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-624" y="-96"/>
      </p:cViewPr>
      <p:guideLst>
        <p:guide orient="horz" pos="2171"/>
        <p:guide pos="3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e9a5a26a0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e9a5a26a0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16;p17"/>
          <p:cNvGrpSpPr/>
          <p:nvPr/>
        </p:nvGrpSpPr>
        <p:grpSpPr>
          <a:xfrm flipH="1">
            <a:off x="163078" y="91390"/>
            <a:ext cx="11860749" cy="6623228"/>
            <a:chOff x="135794" y="68542"/>
            <a:chExt cx="8895562" cy="4967421"/>
          </a:xfrm>
        </p:grpSpPr>
        <p:grpSp>
          <p:nvGrpSpPr>
            <p:cNvPr id="3" name="Google Shape;1117;p17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4" name="Google Shape;1118;p17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5" name="Google Shape;1119;p17"/>
                <p:cNvGrpSpPr/>
                <p:nvPr/>
              </p:nvGrpSpPr>
              <p:grpSpPr>
                <a:xfrm rot="10800000">
                  <a:off x="7132792" y="855600"/>
                  <a:ext cx="1192813" cy="2492662"/>
                  <a:chOff x="8524342" y="1674075"/>
                  <a:chExt cx="1192813" cy="2492662"/>
                </a:xfrm>
              </p:grpSpPr>
              <p:sp>
                <p:nvSpPr>
                  <p:cNvPr id="1120" name="Google Shape;1120;p17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121" name="Google Shape;1121;p1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122" name="Google Shape;1122;p1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123" name="Google Shape;1123;p17"/>
                  <p:cNvSpPr/>
                  <p:nvPr/>
                </p:nvSpPr>
                <p:spPr>
                  <a:xfrm rot="-5400000">
                    <a:off x="9640228" y="4089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6" name="Google Shape;1124;p17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7" name="Google Shape;1125;p17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126" name="Google Shape;1126;p17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27" name="Google Shape;1127;p17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28" name="Google Shape;1128;p17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29" name="Google Shape;1129;p17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30" name="Google Shape;1130;p17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31" name="Google Shape;1131;p17"/>
                    <p:cNvSpPr/>
                    <p:nvPr/>
                  </p:nvSpPr>
                  <p:spPr>
                    <a:xfrm rot="5400000" flipH="1">
                      <a:off x="470935" y="578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32" name="Google Shape;1132;p17"/>
                    <p:cNvSpPr/>
                    <p:nvPr/>
                  </p:nvSpPr>
                  <p:spPr>
                    <a:xfrm rot="-900406" flipH="1">
                      <a:off x="5002410" y="10146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33" name="Google Shape;1133;p17"/>
                    <p:cNvSpPr/>
                    <p:nvPr/>
                  </p:nvSpPr>
                  <p:spPr>
                    <a:xfrm rot="8100000" flipH="1">
                      <a:off x="4204394" y="8456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34" name="Google Shape;1134;p17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35" name="Google Shape;1135;p17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36" name="Google Shape;1136;p17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37" name="Google Shape;1137;p17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38" name="Google Shape;1138;p17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39" name="Google Shape;1139;p17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0" name="Google Shape;1140;p17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1" name="Google Shape;1141;p17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2" name="Google Shape;1142;p17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43" name="Google Shape;1143;p17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4" name="Google Shape;1144;p17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5" name="Google Shape;1145;p17"/>
                    <p:cNvSpPr/>
                    <p:nvPr/>
                  </p:nvSpPr>
                  <p:spPr>
                    <a:xfrm>
                      <a:off x="8707514" y="8961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6" name="Google Shape;1146;p17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47" name="Google Shape;1147;p17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8" name="Google Shape;1148;p17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49" name="Google Shape;1149;p17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0" name="Google Shape;1150;p17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51" name="Google Shape;1151;p17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2" name="Google Shape;1152;p17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53" name="Google Shape;1153;p17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54" name="Google Shape;1154;p17"/>
                    <p:cNvSpPr/>
                    <p:nvPr/>
                  </p:nvSpPr>
                  <p:spPr>
                    <a:xfrm rot="8100000" flipH="1">
                      <a:off x="8826469" y="42418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5" name="Google Shape;1155;p17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56" name="Google Shape;1156;p17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57" name="Google Shape;1157;p17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8" name="Google Shape;1158;p17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59" name="Google Shape;1159;p17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60" name="Google Shape;1160;p17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61" name="Google Shape;1161;p17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62" name="Google Shape;1162;p17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63" name="Google Shape;1163;p17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64" name="Google Shape;1164;p17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65" name="Google Shape;1165;p17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66" name="Google Shape;1166;p17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67" name="Google Shape;1167;p17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68" name="Google Shape;1168;p17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69" name="Google Shape;1169;p17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70" name="Google Shape;1170;p17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8" name="Google Shape;1171;p17"/>
                  <p:cNvGrpSpPr/>
                  <p:nvPr/>
                </p:nvGrpSpPr>
                <p:grpSpPr>
                  <a:xfrm rot="10800000">
                    <a:off x="657960" y="767236"/>
                    <a:ext cx="3061268" cy="3895909"/>
                    <a:chOff x="-2288847" y="1473292"/>
                    <a:chExt cx="3061268" cy="3895909"/>
                  </a:xfrm>
                </p:grpSpPr>
                <p:sp>
                  <p:nvSpPr>
                    <p:cNvPr id="1172" name="Google Shape;1172;p17"/>
                    <p:cNvSpPr/>
                    <p:nvPr/>
                  </p:nvSpPr>
                  <p:spPr>
                    <a:xfrm rot="8999773">
                      <a:off x="658084" y="14986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73" name="Google Shape;1173;p17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74" name="Google Shape;1174;p17"/>
                    <p:cNvSpPr/>
                    <p:nvPr/>
                  </p:nvSpPr>
                  <p:spPr>
                    <a:xfrm rot="6300406">
                      <a:off x="-2307305" y="52882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175" name="Google Shape;1175;p17"/>
              <p:cNvSpPr/>
              <p:nvPr/>
            </p:nvSpPr>
            <p:spPr>
              <a:xfrm>
                <a:off x="1004250" y="41478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6" name="Google Shape;1176;p17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77" name="Google Shape;1177;p17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78" name="Google Shape;1178;p17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79" name="Google Shape;1179;p17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80" name="Google Shape;1180;p17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81" name="Google Shape;1181;p17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82" name="Google Shape;1182;p17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183" name="Google Shape;1183;p17"/>
          <p:cNvSpPr/>
          <p:nvPr/>
        </p:nvSpPr>
        <p:spPr>
          <a:xfrm>
            <a:off x="5476506" y="511832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4" name="Google Shape;1184;p17"/>
          <p:cNvSpPr/>
          <p:nvPr/>
        </p:nvSpPr>
        <p:spPr>
          <a:xfrm flipH="1">
            <a:off x="5966985" y="5632100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" name="Google Shape;1185;p17"/>
          <p:cNvGrpSpPr/>
          <p:nvPr/>
        </p:nvGrpSpPr>
        <p:grpSpPr>
          <a:xfrm flipH="1">
            <a:off x="1217285" y="827167"/>
            <a:ext cx="9648600" cy="346800"/>
            <a:chOff x="1004250" y="4147875"/>
            <a:chExt cx="7236450" cy="260100"/>
          </a:xfrm>
        </p:grpSpPr>
        <p:sp>
          <p:nvSpPr>
            <p:cNvPr id="1186" name="Google Shape;1186;p17"/>
            <p:cNvSpPr/>
            <p:nvPr/>
          </p:nvSpPr>
          <p:spPr>
            <a:xfrm>
              <a:off x="1004250" y="41478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8047200" y="42240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88" name="Google Shape;1188;p17"/>
          <p:cNvSpPr txBox="1">
            <a:spLocks noGrp="1"/>
          </p:cNvSpPr>
          <p:nvPr>
            <p:ph type="subTitle" idx="1"/>
          </p:nvPr>
        </p:nvSpPr>
        <p:spPr>
          <a:xfrm>
            <a:off x="1416200" y="3335851"/>
            <a:ext cx="42788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9" name="Google Shape;1189;p17"/>
          <p:cNvSpPr txBox="1">
            <a:spLocks noGrp="1"/>
          </p:cNvSpPr>
          <p:nvPr>
            <p:ph type="title"/>
          </p:nvPr>
        </p:nvSpPr>
        <p:spPr>
          <a:xfrm>
            <a:off x="1416200" y="2140600"/>
            <a:ext cx="4278800" cy="119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69470" y="860533"/>
            <a:ext cx="9409007" cy="50884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</a:t>
            </a:r>
            <a:r>
              <a:rPr lang="en-US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vi-VN" alt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3196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71924" y="1177007"/>
            <a:ext cx="4957163" cy="5789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/>
              <a:buNone/>
              <a:defRPr/>
            </a:pPr>
            <a:r>
              <a:rPr lang="vi-VN" altLang="en-US" sz="2800" b="1" smtClean="0">
                <a:cs typeface="Times New Roman" panose="02020603050405020304" pitchFamily="18" charset="0"/>
              </a:rPr>
              <a:t>Tìm </a:t>
            </a:r>
            <a:r>
              <a:rPr lang="vi-VN" altLang="en-US" sz="2800" b="1">
                <a:cs typeface="Times New Roman" panose="02020603050405020304" pitchFamily="18" charset="0"/>
              </a:rPr>
              <a:t>các từ phức có trong các câu thơ sau: </a:t>
            </a:r>
            <a:endParaRPr lang="en-US" altLang="en-US" sz="2800" b="1" smtClean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/>
              <a:buNone/>
              <a:defRPr/>
            </a:pPr>
            <a:endParaRPr lang="vi-VN" altLang="en-US" sz="2800" b="1"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thầm thì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cha 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cũng vì đời sau</a:t>
            </a:r>
            <a:endParaRPr lang="en-US" alt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MỸ DẠ</a:t>
            </a:r>
            <a:endParaRPr lang="en-US" alt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endParaRPr lang="en-US" altLang="en-US" sz="2800" b="1" i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342" y="1177007"/>
            <a:ext cx="4963887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ta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 chậm </a:t>
            </a: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Ba Bể</a:t>
            </a:r>
            <a:endParaRPr lang="en-US" altLang="en-US" sz="280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dựng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 leo</a:t>
            </a: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hồ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im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rừng với gió ngân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sẽ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tiếng lòng ta với tiếng chim</a:t>
            </a:r>
            <a:endParaRPr lang="en-US" altLang="en-US" sz="280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TRUNG THÔNG</a:t>
            </a:r>
            <a:endParaRPr lang="en-US" altLang="en-US" sz="2000" b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3196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05544" y="1789403"/>
            <a:ext cx="5394512" cy="2429692"/>
          </a:xfrm>
          <a:prstGeom prst="cloudCallout">
            <a:avLst>
              <a:gd name="adj1" fmla="val -47521"/>
              <a:gd name="adj2" fmla="val 6787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 nào do những tiếng có nghĩa tạo thành?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1029" y="1726977"/>
            <a:ext cx="5123543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 do các tiếng có nghĩa tạo thành: </a:t>
            </a:r>
            <a:endParaRPr lang="en-US" altLang="en-US" sz="32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=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+ cổ</a:t>
            </a:r>
            <a:endParaRPr lang="en-US" altLang="en-US" sz="32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ông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</a:t>
            </a:r>
            <a:endParaRPr lang="en-US" altLang="en-US" sz="32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lặng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136342" y="914207"/>
            <a:ext cx="5394512" cy="3367315"/>
          </a:xfrm>
          <a:prstGeom prst="cloudCallout">
            <a:avLst>
              <a:gd name="adj1" fmla="val 47994"/>
              <a:gd name="adj2" fmla="val 72058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 nào do những tiếng có âm đầu hoặc vần lặp lại nhau tạo thành?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7311" y="1507382"/>
            <a:ext cx="5123543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</a:t>
            </a:r>
            <a:r>
              <a:rPr lang="vi-VN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tiếng có âm đầu hoặc vần lặp lại nhau tạo thành: </a:t>
            </a:r>
            <a:endParaRPr lang="en-US" alt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3200" smtClean="0">
                <a:solidFill>
                  <a:srgbClr val="7030A0"/>
                </a:solidFill>
                <a:cs typeface="Times New Roman" panose="02020603050405020304" pitchFamily="18" charset="0"/>
              </a:rPr>
              <a:t>c</a:t>
            </a:r>
            <a:r>
              <a:rPr lang="vi-VN" altLang="en-US" sz="3200" smtClean="0">
                <a:solidFill>
                  <a:srgbClr val="7030A0"/>
                </a:solidFill>
                <a:cs typeface="Times New Roman" panose="02020603050405020304" pitchFamily="18" charset="0"/>
              </a:rPr>
              <a:t>hầm </a:t>
            </a:r>
            <a:r>
              <a:rPr lang="vi-VN" altLang="en-US" sz="3200">
                <a:solidFill>
                  <a:srgbClr val="7030A0"/>
                </a:solidFill>
                <a:cs typeface="Times New Roman" panose="02020603050405020304" pitchFamily="18" charset="0"/>
              </a:rPr>
              <a:t>chậm, se sẽ: </a:t>
            </a:r>
            <a:r>
              <a:rPr lang="vi-VN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lặp lại cả âm đầu và vần.</a:t>
            </a:r>
            <a:endParaRPr lang="vi-VN" altLang="en-US" sz="32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altLang="en-US" sz="3200" smtClean="0">
                <a:solidFill>
                  <a:srgbClr val="7030A0"/>
                </a:solidFill>
                <a:cs typeface="Times New Roman" panose="02020603050405020304" pitchFamily="18" charset="0"/>
              </a:rPr>
              <a:t>cheo </a:t>
            </a:r>
            <a:r>
              <a:rPr lang="vi-VN" altLang="en-US" sz="3200">
                <a:solidFill>
                  <a:srgbClr val="7030A0"/>
                </a:solidFill>
                <a:cs typeface="Times New Roman" panose="02020603050405020304" pitchFamily="18" charset="0"/>
              </a:rPr>
              <a:t>leo:</a:t>
            </a:r>
            <a:r>
              <a:rPr lang="vi-VN" altLang="en-US" sz="32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vần eo được lặp lại (đều có vần eo).</a:t>
            </a:r>
            <a:endParaRPr lang="vi-VN" altLang="en-US" sz="32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altLang="en-US" sz="3200" smtClean="0">
                <a:solidFill>
                  <a:srgbClr val="7030A0"/>
                </a:solidFill>
                <a:cs typeface="Times New Roman" panose="02020603050405020304" pitchFamily="18" charset="0"/>
              </a:rPr>
              <a:t>thầm </a:t>
            </a:r>
            <a:r>
              <a:rPr lang="vi-VN" altLang="en-US" sz="3200">
                <a:solidFill>
                  <a:srgbClr val="7030A0"/>
                </a:solidFill>
                <a:cs typeface="Times New Roman" panose="02020603050405020304" pitchFamily="18" charset="0"/>
              </a:rPr>
              <a:t>thì:</a:t>
            </a:r>
            <a:r>
              <a:rPr lang="vi-VN" altLang="en-US" sz="32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âm đầu được lặp lại (đều có âm th).</a:t>
            </a:r>
            <a:endParaRPr lang="vi-VN" altLang="en-US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886857" y="740229"/>
            <a:ext cx="2902857" cy="841828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7517653" y="740229"/>
            <a:ext cx="2902857" cy="841828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8" grpId="0" animBg="1"/>
      <p:bldP spid="8" grpId="1" animBg="1"/>
      <p:bldP spid="9" grpId="0"/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Table 2"/>
          <p:cNvGraphicFramePr/>
          <p:nvPr/>
        </p:nvGraphicFramePr>
        <p:xfrm>
          <a:off x="727710" y="965200"/>
          <a:ext cx="10826115" cy="540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705"/>
                <a:gridCol w="3150235"/>
                <a:gridCol w="4067175"/>
              </a:tblGrid>
              <a:tr h="579120">
                <a:tc>
                  <a:txBody>
                    <a:bodyPr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ghép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láy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 tiếng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225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của các tiếng trong từ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211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hình thức của các tiếng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vi-VN" alt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4370070" y="91440"/>
            <a:ext cx="3858895" cy="8159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SO SÁNH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394835" y="1627505"/>
            <a:ext cx="319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hay nhiều tiếng 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618095" y="1606550"/>
            <a:ext cx="319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hay nhiều tiếng 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349115" y="2984500"/>
            <a:ext cx="319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tiếng đều có nghĩa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511415" y="5043170"/>
            <a:ext cx="38633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âm đầu hay vần giống nhau hoặc cả âm đầu và vần giống nhau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511415" y="2259965"/>
            <a:ext cx="40017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- 1 tiếng có nghĩa, 1 tiếng không có nghĩa.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- 1 tiếng có nghĩa, tiếng còn lại không rõ nghĩa. 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Cả 2 tiếng đều không có nghĩa rõ ràng.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49115" y="954405"/>
            <a:ext cx="20320" cy="541782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11415" y="1005840"/>
            <a:ext cx="15240" cy="537654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7710" y="2183130"/>
            <a:ext cx="10822305" cy="1333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53110" y="4936490"/>
            <a:ext cx="10800715" cy="3048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" y="1543050"/>
            <a:ext cx="10822305" cy="1143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4c9fcc633098ac38d10ce71e78b8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2809240"/>
            <a:ext cx="4670425" cy="397764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674870" y="97790"/>
            <a:ext cx="6365875" cy="4206875"/>
          </a:xfrm>
          <a:prstGeom prst="cloudCallout">
            <a:avLst>
              <a:gd name="adj1" fmla="val -58428"/>
              <a:gd name="adj2" fmla="val 3102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4000" b="1"/>
              <a:t>HOẠT ĐỘNG 2: GHI NHỚ</a:t>
            </a:r>
            <a:endParaRPr lang="vi-VN" altLang="en-US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66651" y="827315"/>
            <a:ext cx="29718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6914" y="1567543"/>
            <a:ext cx="9390743" cy="38671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chính để tạo từ phức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những tiếng có nghĩa lại với nhau. Đó là các </a:t>
            </a:r>
            <a:r>
              <a:rPr lang="vi-VN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tình thương, thương mến,….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Phối hợp những tiếng có âm đầu hay vần ( hoặc cả âm đầu và vần) giống nhau. Đó là các </a:t>
            </a:r>
            <a:r>
              <a:rPr lang="vi-VN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săn sóc, khéo léo, luôn luôn,…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71830" y="509270"/>
            <a:ext cx="110305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solidFill>
                  <a:srgbClr val="FF0000"/>
                </a:solidFill>
              </a:rPr>
              <a:t>   Sắp xếp các từ sau vào cột </a:t>
            </a:r>
            <a:r>
              <a:rPr lang="vi-VN" altLang="en-US" sz="2800" b="1">
                <a:solidFill>
                  <a:srgbClr val="FF0000"/>
                </a:solidFill>
              </a:rPr>
              <a:t>từ láy</a:t>
            </a:r>
            <a:r>
              <a:rPr lang="vi-VN" altLang="en-US" sz="2800">
                <a:solidFill>
                  <a:srgbClr val="FF0000"/>
                </a:solidFill>
              </a:rPr>
              <a:t> hoặc </a:t>
            </a:r>
            <a:r>
              <a:rPr lang="vi-VN" altLang="en-US" sz="2800" b="1">
                <a:solidFill>
                  <a:srgbClr val="FF0000"/>
                </a:solidFill>
              </a:rPr>
              <a:t>từ ghép</a:t>
            </a:r>
            <a:r>
              <a:rPr lang="vi-VN" altLang="en-US" sz="2800">
                <a:solidFill>
                  <a:srgbClr val="FF0000"/>
                </a:solidFill>
              </a:rPr>
              <a:t>: thật thà, gian dối, nghiêng nghiêng, hiền hậu, đoàn kết, chăm chút, nhỏ nhắn, thẳng băng, mặt đất, tươi tốt,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 nho nhỏ,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nhỏ nhẹ.</a:t>
            </a:r>
            <a:endParaRPr lang="vi-VN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1813560" y="1807845"/>
          <a:ext cx="8533130" cy="402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7315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</a:rPr>
                        <a:t>Từ ghép</a:t>
                      </a:r>
                      <a:endParaRPr lang="vi-VN" alt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</a:rPr>
                        <a:t>Từ láy</a:t>
                      </a:r>
                      <a:endParaRPr lang="vi-VN" alt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93110">
                <a:tc>
                  <a:txBody>
                    <a:bodyPr/>
                    <a:p>
                      <a:pPr algn="ctr">
                        <a:buNone/>
                      </a:pPr>
                      <a:endParaRPr lang="vi-VN" alt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vi-VN" alt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7174865" y="2773680"/>
            <a:ext cx="2159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vi-VN" altLang="en-US" sz="2800">
                <a:solidFill>
                  <a:srgbClr val="FF0000"/>
                </a:solidFill>
                <a:sym typeface="+mn-ea"/>
              </a:rPr>
              <a:t>th</a:t>
            </a:r>
            <a:r>
              <a:rPr lang="vi-VN" altLang="en-US" sz="2800">
                <a:sym typeface="+mn-ea"/>
              </a:rPr>
              <a:t>ật 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th</a:t>
            </a:r>
            <a:r>
              <a:rPr lang="vi-VN" altLang="en-US" sz="2800">
                <a:sym typeface="+mn-ea"/>
              </a:rPr>
              <a:t>à</a:t>
            </a:r>
            <a:endParaRPr lang="vi-VN" altLang="en-US" sz="2800"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823710" y="3295650"/>
            <a:ext cx="2974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vi-VN" altLang="en-US" sz="2800">
                <a:solidFill>
                  <a:srgbClr val="FF0000"/>
                </a:solidFill>
                <a:sym typeface="+mn-ea"/>
              </a:rPr>
              <a:t>nghiêng</a:t>
            </a:r>
            <a:r>
              <a:rPr lang="vi-VN" altLang="en-US" sz="2800">
                <a:sym typeface="+mn-ea"/>
              </a:rPr>
              <a:t> 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nghiêng</a:t>
            </a:r>
            <a:endParaRPr lang="vi-V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245985" y="3817620"/>
            <a:ext cx="2383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solidFill>
                  <a:srgbClr val="FF0000"/>
                </a:solidFill>
                <a:sym typeface="+mn-ea"/>
              </a:rPr>
              <a:t>ch</a:t>
            </a:r>
            <a:r>
              <a:rPr lang="vi-VN" altLang="en-US" sz="2800">
                <a:sym typeface="+mn-ea"/>
              </a:rPr>
              <a:t>ăm 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ch</a:t>
            </a:r>
            <a:r>
              <a:rPr lang="vi-VN" altLang="en-US" sz="2800">
                <a:sym typeface="+mn-ea"/>
              </a:rPr>
              <a:t>út</a:t>
            </a:r>
            <a:endParaRPr lang="vi-VN" altLang="en-US" sz="2800"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45375" y="4321175"/>
            <a:ext cx="1792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vi-VN" altLang="en-US" sz="2800">
                <a:solidFill>
                  <a:srgbClr val="FF0000"/>
                </a:solidFill>
                <a:sym typeface="+mn-ea"/>
              </a:rPr>
              <a:t>nh</a:t>
            </a:r>
            <a:r>
              <a:rPr lang="vi-VN" altLang="en-US" sz="2800">
                <a:sym typeface="+mn-ea"/>
              </a:rPr>
              <a:t>ỏ 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nh</a:t>
            </a:r>
            <a:r>
              <a:rPr lang="vi-VN" altLang="en-US" sz="2800">
                <a:sym typeface="+mn-ea"/>
              </a:rPr>
              <a:t>ắn</a:t>
            </a:r>
            <a:endParaRPr lang="vi-VN" altLang="en-US" sz="2800"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414260" y="5330190"/>
            <a:ext cx="1792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vi-VN" altLang="en-US" sz="2800">
                <a:solidFill>
                  <a:srgbClr val="FF0000"/>
                </a:solidFill>
                <a:sym typeface="+mn-ea"/>
              </a:rPr>
              <a:t>nh</a:t>
            </a:r>
            <a:r>
              <a:rPr lang="vi-VN" altLang="en-US" sz="2800">
                <a:sym typeface="+mn-ea"/>
              </a:rPr>
              <a:t>o 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nh</a:t>
            </a:r>
            <a:r>
              <a:rPr lang="vi-VN" altLang="en-US" sz="2800">
                <a:sym typeface="+mn-ea"/>
              </a:rPr>
              <a:t>ỏ</a:t>
            </a:r>
            <a:endParaRPr lang="vi-VN" altLang="en-US" sz="2800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053580" y="4726305"/>
            <a:ext cx="2576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vi-VN" altLang="en-US" sz="2800">
                <a:solidFill>
                  <a:schemeClr val="tx1"/>
                </a:solidFill>
                <a:sym typeface="+mn-ea"/>
              </a:rPr>
              <a:t>th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ẳng</a:t>
            </a:r>
            <a:r>
              <a:rPr lang="vi-VN" altLang="en-US" sz="2800">
                <a:sym typeface="+mn-ea"/>
              </a:rPr>
              <a:t> b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ăng</a:t>
            </a:r>
            <a:endParaRPr lang="vi-V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055620" y="2719705"/>
            <a:ext cx="201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/>
              <a:t>gian dối</a:t>
            </a:r>
            <a:endParaRPr lang="vi-VN" altLang="en-US" sz="2800"/>
          </a:p>
        </p:txBody>
      </p:sp>
      <p:sp>
        <p:nvSpPr>
          <p:cNvPr id="11" name="Text Box 10"/>
          <p:cNvSpPr txBox="1"/>
          <p:nvPr/>
        </p:nvSpPr>
        <p:spPr>
          <a:xfrm>
            <a:off x="3055620" y="3155950"/>
            <a:ext cx="201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/>
              <a:t>hiền hậu</a:t>
            </a:r>
            <a:endParaRPr lang="vi-VN" altLang="en-US" sz="2800"/>
          </a:p>
        </p:txBody>
      </p:sp>
      <p:sp>
        <p:nvSpPr>
          <p:cNvPr id="12" name="Text Box 11"/>
          <p:cNvSpPr txBox="1"/>
          <p:nvPr/>
        </p:nvSpPr>
        <p:spPr>
          <a:xfrm>
            <a:off x="2963545" y="3677920"/>
            <a:ext cx="201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/>
              <a:t>đoàn kết</a:t>
            </a:r>
            <a:endParaRPr lang="vi-VN" altLang="en-US" sz="2800"/>
          </a:p>
        </p:txBody>
      </p:sp>
      <p:sp>
        <p:nvSpPr>
          <p:cNvPr id="13" name="Text Box 12"/>
          <p:cNvSpPr txBox="1"/>
          <p:nvPr/>
        </p:nvSpPr>
        <p:spPr>
          <a:xfrm>
            <a:off x="3055620" y="4192905"/>
            <a:ext cx="201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/>
              <a:t>mặt đất</a:t>
            </a:r>
            <a:endParaRPr lang="vi-VN" altLang="en-US" sz="2800"/>
          </a:p>
        </p:txBody>
      </p:sp>
      <p:sp>
        <p:nvSpPr>
          <p:cNvPr id="14" name="Text Box 13"/>
          <p:cNvSpPr txBox="1"/>
          <p:nvPr/>
        </p:nvSpPr>
        <p:spPr>
          <a:xfrm>
            <a:off x="2612390" y="4726305"/>
            <a:ext cx="201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vi-VN" altLang="en-US" sz="2800">
                <a:sym typeface="+mn-ea"/>
              </a:rPr>
              <a:t>tươi tốt</a:t>
            </a:r>
            <a:endParaRPr lang="vi-VN" altLang="en-US" sz="2800"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733040" y="5347335"/>
            <a:ext cx="201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vi-VN" altLang="en-US" sz="2800">
                <a:sym typeface="+mn-ea"/>
              </a:rPr>
              <a:t>nhỏ nhẹ</a:t>
            </a:r>
            <a:endParaRPr lang="vi-VN" altLang="en-US" sz="2800">
              <a:sym typeface="+mn-ea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58470" y="5832475"/>
            <a:ext cx="11660505" cy="10483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altLang="en-US" sz="2400" b="1">
                <a:solidFill>
                  <a:schemeClr val="bg1"/>
                </a:solidFill>
              </a:rPr>
              <a:t>* Từ láy là từ có âm đầu hay vần giống nhau hoặc cả âm đầu và vần giống nhau; là những từ gợi tả, gợi cảm.</a:t>
            </a:r>
            <a:endParaRPr lang="vi-VN" altLang="en-US" sz="2400" b="1">
              <a:solidFill>
                <a:schemeClr val="bg1"/>
              </a:solidFill>
            </a:endParaRPr>
          </a:p>
          <a:p>
            <a:pPr algn="l"/>
            <a:r>
              <a:rPr lang="vi-VN" altLang="en-US" sz="2400" b="1">
                <a:solidFill>
                  <a:schemeClr val="bg1"/>
                </a:solidFill>
              </a:rPr>
              <a:t>* Từ ghép là 2 tiếng khi tách ra đều có nghĩa.</a:t>
            </a:r>
            <a:endParaRPr lang="vi-V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5" grpId="0"/>
      <p:bldP spid="5" grpId="1"/>
      <p:bldP spid="11" grpId="0"/>
      <p:bldP spid="11" grpId="1"/>
      <p:bldP spid="12" grpId="0"/>
      <p:bldP spid="12" grpId="1"/>
      <p:bldP spid="6" grpId="0"/>
      <p:bldP spid="6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  <p:bldP spid="8" grpId="0"/>
      <p:bldP spid="8" grpId="1"/>
      <p:bldP spid="16" grpId="0" bldLvl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6431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nhận biết được hai cách chính cấu tạo từ phức tiếng Việt: Ghép những tiếng có nghĩa lại với nhau (từ ghép); Phối hợp những tiếng có âm hay vần (hoặc cả âm đầu và vần) giống nhau (từ láy).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864589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phân biệt được từ ghép với từ láy đơn giản (BT1</a:t>
              </a:r>
              <a:r>
                <a:rPr lang="vi-VN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5327340"/>
            <a:ext cx="10737752" cy="732426"/>
            <a:chOff x="-8052" y="1836323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từ ghép và từ láy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993140" y="1964690"/>
            <a:ext cx="560070" cy="100520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20cf808f3d9ee99069ccd7afd9b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315" y="3494405"/>
            <a:ext cx="5881370" cy="336359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670050" y="361950"/>
            <a:ext cx="9269095" cy="4277995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5400" b="1"/>
              <a:t>LUYỆN TẬP </a:t>
            </a:r>
            <a:endParaRPr lang="vi-VN" altLang="en-US" sz="5400" b="1"/>
          </a:p>
          <a:p>
            <a:pPr algn="ctr"/>
            <a:r>
              <a:rPr lang="vi-VN" altLang="en-US" sz="5400" b="1"/>
              <a:t>-</a:t>
            </a:r>
            <a:endParaRPr lang="vi-VN" altLang="en-US" sz="5400" b="1"/>
          </a:p>
          <a:p>
            <a:pPr algn="ctr"/>
            <a:r>
              <a:rPr lang="vi-VN" altLang="en-US" sz="5400" b="1"/>
              <a:t> THỰC HÀNH</a:t>
            </a:r>
            <a:endParaRPr lang="vi-VN" altLang="en-US" sz="5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24155" y="311785"/>
            <a:ext cx="11691620" cy="6323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2765" y="530860"/>
            <a:ext cx="11085195" cy="4953017"/>
            <a:chOff x="634274" y="531131"/>
            <a:chExt cx="10657840" cy="495326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34274" y="531131"/>
              <a:ext cx="10657840" cy="4616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just">
                <a:spcBef>
                  <a:spcPct val="50000"/>
                </a:spcBef>
              </a:pPr>
              <a:r>
                <a:rPr lang="en-US" altLang="en-US" sz="2800" b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Bài 1. Hãy </a:t>
              </a:r>
              <a:r>
                <a:rPr lang="en-US" altLang="en-US" sz="2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xếp những </a:t>
              </a: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từ phức</a:t>
              </a:r>
              <a:r>
                <a:rPr lang="en-US" altLang="en-US" sz="2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 được </a:t>
              </a: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in nghiêng</a:t>
              </a:r>
              <a:r>
                <a:rPr lang="en-US" altLang="en-US" sz="2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 trong các câu dưới đây thành hai loại: từ ghép và từ láy. Biết rằng </a:t>
              </a: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những tiếng in đậm là tiếng có nghĩa</a:t>
              </a:r>
              <a:r>
                <a:rPr lang="en-US" altLang="en-US" sz="2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  <a:endParaRPr lang="en-US" altLang="en-US" sz="2800" b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  <a:buFontTx/>
                <a:buAutoNum type="alphaLcParenR"/>
              </a:pPr>
              <a:r>
                <a:rPr lang="en-US" altLang="en-US" sz="2800" b="0">
                  <a:latin typeface="Times New Roman" panose="02020603050405020304" pitchFamily="18" charset="0"/>
                </a:rPr>
                <a:t>Nhân dân </a:t>
              </a:r>
              <a:r>
                <a:rPr lang="en-US" altLang="en-US" sz="2800" i="1">
                  <a:latin typeface="Times New Roman" panose="02020603050405020304" pitchFamily="18" charset="0"/>
                </a:rPr>
                <a:t>ghi nhớ</a:t>
              </a:r>
              <a:r>
                <a:rPr lang="en-US" altLang="en-US" sz="2800" b="0">
                  <a:latin typeface="Times New Roman" panose="02020603050405020304" pitchFamily="18" charset="0"/>
                </a:rPr>
                <a:t> công ơn Chử Đồng Tử, lập </a:t>
              </a:r>
              <a:r>
                <a:rPr lang="en-US" altLang="en-US" sz="2800" i="1">
                  <a:latin typeface="Times New Roman" panose="02020603050405020304" pitchFamily="18" charset="0"/>
                </a:rPr>
                <a:t>đền thờ</a:t>
              </a:r>
              <a:r>
                <a:rPr lang="en-US" altLang="en-US" sz="2800" b="0">
                  <a:latin typeface="Times New Roman" panose="02020603050405020304" pitchFamily="18" charset="0"/>
                </a:rPr>
                <a:t> ở nhiều nơi bên sông Hồng. Cũng từ đó hằng năm, suốt mấy tháng mùa xuân, cả một vùng </a:t>
              </a:r>
              <a:r>
                <a:rPr lang="en-US" altLang="en-US" sz="2800" i="1">
                  <a:latin typeface="Times New Roman" panose="02020603050405020304" pitchFamily="18" charset="0"/>
                </a:rPr>
                <a:t>bờ bãi</a:t>
              </a:r>
              <a:r>
                <a:rPr lang="en-US" altLang="en-US" sz="2800" b="0">
                  <a:latin typeface="Times New Roman" panose="02020603050405020304" pitchFamily="18" charset="0"/>
                </a:rPr>
                <a:t> sông Hồng lại </a:t>
              </a:r>
              <a:r>
                <a:rPr lang="en-US" altLang="en-US" sz="2800" b="0" i="1">
                  <a:latin typeface="Times New Roman" panose="02020603050405020304" pitchFamily="18" charset="0"/>
                </a:rPr>
                <a:t>nô</a:t>
              </a:r>
              <a:r>
                <a:rPr lang="en-US" altLang="en-US" sz="2800" i="1">
                  <a:latin typeface="Times New Roman" panose="02020603050405020304" pitchFamily="18" charset="0"/>
                </a:rPr>
                <a:t> nức</a:t>
              </a:r>
              <a:r>
                <a:rPr lang="en-US" altLang="en-US" sz="2800" b="0">
                  <a:latin typeface="Times New Roman" panose="02020603050405020304" pitchFamily="18" charset="0"/>
                </a:rPr>
                <a:t> làm lễ, mở hội để </a:t>
              </a:r>
              <a:r>
                <a:rPr lang="en-US" altLang="en-US" sz="2800" i="1">
                  <a:latin typeface="Times New Roman" panose="02020603050405020304" pitchFamily="18" charset="0"/>
                </a:rPr>
                <a:t>tưởng nhớ</a:t>
              </a:r>
              <a:r>
                <a:rPr lang="en-US" altLang="en-US" sz="2800" b="0">
                  <a:latin typeface="Times New Roman" panose="02020603050405020304" pitchFamily="18" charset="0"/>
                </a:rPr>
                <a:t> ông</a:t>
              </a:r>
              <a:r>
                <a:rPr lang="en-US" altLang="en-US" sz="2800" b="0" smtClean="0">
                  <a:latin typeface="Times New Roman" panose="02020603050405020304" pitchFamily="18" charset="0"/>
                </a:rPr>
                <a:t>.</a:t>
              </a:r>
              <a:endParaRPr lang="en-US" altLang="en-US" sz="2800" b="0">
                <a:latin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altLang="en-US" sz="2800" b="0" smtClean="0">
                <a:latin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altLang="en-US" sz="2800" b="0" smtClean="0">
                  <a:latin typeface="Times New Roman" panose="02020603050405020304" pitchFamily="18" charset="0"/>
                </a:rPr>
                <a:t>b</a:t>
              </a:r>
              <a:r>
                <a:rPr lang="en-US" altLang="en-US" sz="2800" b="0">
                  <a:latin typeface="Times New Roman" panose="02020603050405020304" pitchFamily="18" charset="0"/>
                </a:rPr>
                <a:t>) Dáng tre vươn </a:t>
              </a:r>
              <a:r>
                <a:rPr lang="en-US" altLang="en-US" sz="2800" i="1">
                  <a:latin typeface="Times New Roman" panose="02020603050405020304" pitchFamily="18" charset="0"/>
                </a:rPr>
                <a:t>mộc </a:t>
              </a:r>
              <a:r>
                <a:rPr lang="en-US" altLang="en-US" sz="2800" b="0" i="1">
                  <a:latin typeface="Times New Roman" panose="02020603050405020304" pitchFamily="18" charset="0"/>
                </a:rPr>
                <a:t>mạc</a:t>
              </a:r>
              <a:r>
                <a:rPr lang="en-US" altLang="en-US" sz="2800" b="0">
                  <a:latin typeface="Times New Roman" panose="02020603050405020304" pitchFamily="18" charset="0"/>
                </a:rPr>
                <a:t>, màu tre tươi </a:t>
              </a:r>
              <a:r>
                <a:rPr lang="en-US" altLang="en-US" sz="2800" i="1">
                  <a:latin typeface="Times New Roman" panose="02020603050405020304" pitchFamily="18" charset="0"/>
                </a:rPr>
                <a:t>nhũn </a:t>
              </a:r>
              <a:r>
                <a:rPr lang="en-US" altLang="en-US" sz="2800" b="0" i="1">
                  <a:latin typeface="Times New Roman" panose="02020603050405020304" pitchFamily="18" charset="0"/>
                </a:rPr>
                <a:t>nhặn</a:t>
              </a:r>
              <a:r>
                <a:rPr lang="en-US" altLang="en-US" sz="2800" b="0">
                  <a:latin typeface="Times New Roman" panose="02020603050405020304" pitchFamily="18" charset="0"/>
                </a:rPr>
                <a:t>. Rồi tre lớn lên, </a:t>
              </a:r>
              <a:r>
                <a:rPr lang="en-US" altLang="en-US" sz="2800" i="1">
                  <a:latin typeface="Times New Roman" panose="02020603050405020304" pitchFamily="18" charset="0"/>
                </a:rPr>
                <a:t>cứng </a:t>
              </a:r>
              <a:r>
                <a:rPr lang="en-US" altLang="en-US" sz="2800" b="0" i="1">
                  <a:latin typeface="Times New Roman" panose="02020603050405020304" pitchFamily="18" charset="0"/>
                </a:rPr>
                <a:t>cáp,</a:t>
              </a:r>
              <a:r>
                <a:rPr lang="en-US" altLang="en-US" sz="2800" i="1">
                  <a:latin typeface="Times New Roman" panose="02020603050405020304" pitchFamily="18" charset="0"/>
                </a:rPr>
                <a:t> dẻo dai, vững chắc</a:t>
              </a:r>
              <a:r>
                <a:rPr lang="en-US" altLang="en-US" sz="2800" b="0">
                  <a:latin typeface="Times New Roman" panose="02020603050405020304" pitchFamily="18" charset="0"/>
                </a:rPr>
                <a:t>. Tre trông </a:t>
              </a:r>
              <a:r>
                <a:rPr lang="en-US" altLang="en-US" sz="2800" i="1">
                  <a:latin typeface="Times New Roman" panose="02020603050405020304" pitchFamily="18" charset="0"/>
                </a:rPr>
                <a:t>thanh cao</a:t>
              </a:r>
              <a:r>
                <a:rPr lang="en-US" altLang="en-US" sz="2800" b="0">
                  <a:latin typeface="Times New Roman" panose="02020603050405020304" pitchFamily="18" charset="0"/>
                </a:rPr>
                <a:t>, giản dị, chí khí như người</a:t>
              </a:r>
              <a:r>
                <a:rPr lang="en-US" altLang="en-US" sz="2800" b="0" smtClean="0">
                  <a:latin typeface="Times New Roman" panose="02020603050405020304" pitchFamily="18" charset="0"/>
                </a:rPr>
                <a:t>.</a:t>
              </a:r>
              <a:endParaRPr lang="en-US" altLang="en-US" sz="2800" b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9274628" y="3887107"/>
              <a:ext cx="1828800" cy="337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HOÀNG LÊ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9274663" y="5147197"/>
              <a:ext cx="1828800" cy="337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 MỚI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1369695" y="6033135"/>
            <a:ext cx="9768205" cy="8248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1611" y="1097447"/>
          <a:ext cx="9216571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058"/>
                <a:gridCol w="3993450"/>
                <a:gridCol w="4149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ghép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láy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n-US" sz="320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n-US" sz="320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34154" y="1742349"/>
            <a:ext cx="336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nhớ, đền thờ, bờ bãi, tưởng nhớ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4787" y="2161290"/>
            <a:ext cx="194156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 nức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5557" y="3446818"/>
            <a:ext cx="374133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 </a:t>
            </a:r>
            <a:r>
              <a:rPr lang="vi-VN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 chắc, thanh cao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5191" y="3310928"/>
            <a:ext cx="398249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mạc, nhũn nhặn, cứng cáp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062470" y="-85090"/>
            <a:ext cx="5297170" cy="2247265"/>
          </a:xfrm>
          <a:prstGeom prst="cloudCallout">
            <a:avLst>
              <a:gd name="adj1" fmla="val -32149"/>
              <a:gd name="adj2" fmla="val 27963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</a:t>
            </a:r>
            <a:endPara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“dẻo dai”,</a:t>
            </a:r>
            <a:endPara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bờ</a:t>
            </a:r>
            <a:r>
              <a:rPr lang="vi-V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bãi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vào</a:t>
            </a:r>
            <a:r>
              <a:rPr lang="vi-V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ghép?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456055" y="5059680"/>
            <a:ext cx="9768205" cy="8248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evron 2"/>
          <p:cNvSpPr/>
          <p:nvPr/>
        </p:nvSpPr>
        <p:spPr>
          <a:xfrm>
            <a:off x="467995" y="5048885"/>
            <a:ext cx="1416050" cy="835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884045" y="5175250"/>
            <a:ext cx="8992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chemeClr val="bg1"/>
                </a:solidFill>
              </a:rPr>
              <a:t>Thế nào là từ ghép?</a:t>
            </a:r>
            <a:endParaRPr lang="vi-VN" altLang="en-US" sz="4000">
              <a:solidFill>
                <a:schemeClr val="bg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924685" y="5174615"/>
            <a:ext cx="9299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ghép là g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hép những tiếng có nghĩa lại với nhau.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41525" y="6123305"/>
            <a:ext cx="8688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chemeClr val="bg1"/>
                </a:solidFill>
              </a:rPr>
              <a:t>Thế nào là từ láy?</a:t>
            </a:r>
            <a:endParaRPr lang="vi-VN" altLang="en-US" sz="3600" b="1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67995" y="6022340"/>
            <a:ext cx="1416050" cy="835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1884045" y="5992495"/>
            <a:ext cx="87388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láy là phối hợp những tiếng có âm đầu hay vần ( hoặc cả âm đầu và vần) giống nhau.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559165" y="-114935"/>
            <a:ext cx="3632835" cy="2934335"/>
          </a:xfrm>
          <a:prstGeom prst="cloudCallout">
            <a:avLst>
              <a:gd name="adj1" fmla="val -32149"/>
              <a:gd name="adj2" fmla="val 27963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</a:t>
            </a:r>
            <a:endParaRPr lang="en-US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 cáp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vào</a:t>
            </a:r>
            <a:r>
              <a:rPr lang="vi-V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07390" y="4522470"/>
            <a:ext cx="11393805" cy="2572385"/>
          </a:xfrm>
          <a:prstGeom prst="cloudCallout">
            <a:avLst>
              <a:gd name="adj1" fmla="val -32149"/>
              <a:gd name="adj2" fmla="val 27963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“Cứng cáp” là từ láy vì</a:t>
            </a:r>
            <a:endPara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âm đầu giống nhau</a:t>
            </a:r>
            <a:endPara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tiếng rõ nghĩa, 1 tiếng không rõ nghĩa.</a:t>
            </a:r>
            <a:endPara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âm đầu lặp lại có mục đích để gợi tả về âm thanh.</a:t>
            </a:r>
            <a:endPara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684395" y="4522470"/>
            <a:ext cx="7202170" cy="2405380"/>
          </a:xfrm>
          <a:prstGeom prst="cloudCallout">
            <a:avLst>
              <a:gd name="adj1" fmla="val -32149"/>
              <a:gd name="adj2" fmla="val 27963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“dẻo dai, bờ bãi” là từ ghép vì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cả 2 tiếng đều có nghĩa.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âm đầu lặp lại một cách ngẫu nhiên không chủ đích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6" grpId="0"/>
      <p:bldP spid="7" grpId="0"/>
      <p:bldP spid="8" grpId="0"/>
      <p:bldP spid="9" grpId="0"/>
      <p:bldP spid="10" grpId="0" bldLvl="0" animBg="1"/>
      <p:bldP spid="10" grpId="1" bldLvl="0" animBg="1"/>
      <p:bldP spid="2" grpId="0" animBg="1"/>
      <p:bldP spid="2" grpId="1" animBg="1"/>
      <p:bldP spid="3" grpId="0" animBg="1"/>
      <p:bldP spid="3" grpId="1" animBg="1"/>
      <p:bldP spid="11" grpId="0"/>
      <p:bldP spid="11" grpId="1"/>
      <p:bldP spid="11" grpId="2"/>
      <p:bldP spid="12" grpId="0"/>
      <p:bldP spid="12" grpId="1"/>
      <p:bldP spid="5" grpId="0"/>
      <p:bldP spid="5" grpId="1"/>
      <p:bldP spid="5" grpId="2"/>
      <p:bldP spid="13" grpId="0" animBg="1"/>
      <p:bldP spid="13" grpId="1" animBg="1"/>
      <p:bldP spid="15" grpId="0"/>
      <p:bldP spid="15" grpId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27200" y="362585"/>
            <a:ext cx="8514715" cy="369760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5400" b="1">
                <a:solidFill>
                  <a:schemeClr val="accent5">
                    <a:lumMod val="50000"/>
                  </a:schemeClr>
                </a:solidFill>
              </a:rPr>
              <a:t>KHỞI ĐỘNG</a:t>
            </a:r>
            <a:endParaRPr lang="vi-VN" altLang="en-US" sz="5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 descr="c9a369c18cdab0e19d75ca74300743a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7885" y="2608580"/>
            <a:ext cx="5050790" cy="424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6431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nhận biết được hai cách chính cấu tạo từ phức tiếng Việt: Ghép những tiếng có nghĩa lại với nhau (từ ghép); Phối hợp những tiếng có âm hay vần (hoặc cả âm đầu và vần) giống nhau (từ láy).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864589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phân biệt được từ ghép với từ láy đơn giản (BT1</a:t>
              </a:r>
              <a:r>
                <a:rPr lang="vi-VN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5327340"/>
            <a:ext cx="10737752" cy="732426"/>
            <a:chOff x="-8052" y="1836323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từ ghép và từ láy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993140" y="1964690"/>
            <a:ext cx="560070" cy="100520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49020" y="3507740"/>
            <a:ext cx="560070" cy="100520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224155" y="311785"/>
            <a:ext cx="11691620" cy="6323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5118" y="505059"/>
            <a:ext cx="9927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Tìm từ ghép, từ láy chứa từng tiếng sau đây: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1520" y="1157605"/>
          <a:ext cx="10747375" cy="525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740"/>
                <a:gridCol w="6699250"/>
                <a:gridCol w="2572385"/>
              </a:tblGrid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ghép</a:t>
                      </a: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láy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88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b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85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115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1600" y="2108866"/>
            <a:ext cx="6284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ngay thẳng, ngay thật,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..</a:t>
            </a:r>
            <a:endParaRPr lang="vi-VN" altLang="en-US" sz="28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1765" y="2037715"/>
            <a:ext cx="2012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ngay ngắn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,..</a:t>
            </a:r>
            <a:endParaRPr lang="vi-VN" altLang="en-US" sz="28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1599" y="3039067"/>
            <a:ext cx="62846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thẳng băng, thẳng cánh, thẳng cẳng, thẳng đuột, thẳng đứng, thẳng góc, thẳng tay, thẳng tắp, thẳng tuột, thẳng tính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,..</a:t>
            </a:r>
            <a:endParaRPr lang="vi-VN" altLang="en-US" sz="28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2410" y="3039110"/>
            <a:ext cx="2090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smtClean="0">
                <a:solidFill>
                  <a:srgbClr val="0000CC"/>
                </a:solidFill>
                <a:latin typeface="Times New Roman" panose="02020603050405020304" pitchFamily="18" charset="0"/>
              </a:rPr>
              <a:t>thẳng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thắn, thẳng thớm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,..</a:t>
            </a:r>
            <a:endParaRPr lang="vi-VN" altLang="en-US" sz="28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1599" y="5105301"/>
            <a:ext cx="6284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smtClean="0">
                <a:solidFill>
                  <a:srgbClr val="0000CC"/>
                </a:solidFill>
                <a:latin typeface="Times New Roman" panose="02020603050405020304" pitchFamily="18" charset="0"/>
              </a:rPr>
              <a:t>chân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thật, thành thật, thật lòng, thật lực, thật tình, thật tâm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  <a:endParaRPr lang="vi-VN" altLang="en-US" sz="28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62348" y="5105656"/>
            <a:ext cx="18505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thật thà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  <a:endParaRPr lang="vi-VN" altLang="en-US" sz="28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801495" y="1040130"/>
            <a:ext cx="6620510" cy="3738245"/>
          </a:xfrm>
          <a:prstGeom prst="cloudCallout">
            <a:avLst>
              <a:gd name="adj1" fmla="val -55754"/>
              <a:gd name="adj2" fmla="val 704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/>
              <a:t>Hãy đặt câu với từ con vừa tìm được.</a:t>
            </a:r>
            <a:endParaRPr lang="vi-VN" altLang="en-US" sz="3600"/>
          </a:p>
        </p:txBody>
      </p:sp>
      <p:sp>
        <p:nvSpPr>
          <p:cNvPr id="2" name="Cloud Callout 1"/>
          <p:cNvSpPr/>
          <p:nvPr/>
        </p:nvSpPr>
        <p:spPr>
          <a:xfrm>
            <a:off x="2916810" y="1287079"/>
            <a:ext cx="6923875" cy="3378705"/>
          </a:xfrm>
          <a:prstGeom prst="cloudCallout">
            <a:avLst>
              <a:gd name="adj1" fmla="val 75407"/>
              <a:gd name="adj2" fmla="val 7082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ghép? </a:t>
            </a:r>
            <a:endParaRPr lang="en-US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láy?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6431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nhận biết được hai cách chính cấu tạo từ phức tiếng Việt: Ghép những tiếng có nghĩa lại với nhau (từ ghép); Phối hợp những tiếng có âm hay vần (hoặc cả âm đầu và vần) giống nhau (từ láy).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864589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phân biệt được từ ghép với từ láy đơn giản (BT1</a:t>
              </a:r>
              <a:r>
                <a:rPr lang="vi-VN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5327340"/>
            <a:ext cx="10737752" cy="732426"/>
            <a:chOff x="-8052" y="1836323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từ ghép và từ láy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1049020" y="3602990"/>
            <a:ext cx="560070" cy="100520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92505" y="1866900"/>
            <a:ext cx="560070" cy="100520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92505" y="4976495"/>
            <a:ext cx="560070" cy="100520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p63"/>
          <p:cNvSpPr/>
          <p:nvPr/>
        </p:nvSpPr>
        <p:spPr>
          <a:xfrm>
            <a:off x="960000" y="1092200"/>
            <a:ext cx="5191200" cy="4775200"/>
          </a:xfrm>
          <a:prstGeom prst="roundRect">
            <a:avLst>
              <a:gd name="adj" fmla="val 828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897" tIns="121897" rIns="121897" bIns="121897" anchor="ctr" anchorCtr="0">
            <a:noAutofit/>
          </a:bodyPr>
          <a:lstStyle/>
          <a:p/>
        </p:txBody>
      </p:sp>
      <p:grpSp>
        <p:nvGrpSpPr>
          <p:cNvPr id="2" name="Google Shape;3484;p63"/>
          <p:cNvGrpSpPr/>
          <p:nvPr/>
        </p:nvGrpSpPr>
        <p:grpSpPr>
          <a:xfrm>
            <a:off x="6371600" y="1678834"/>
            <a:ext cx="4860400" cy="3999116"/>
            <a:chOff x="4778700" y="1139325"/>
            <a:chExt cx="3645300" cy="2999337"/>
          </a:xfrm>
        </p:grpSpPr>
        <p:sp>
          <p:nvSpPr>
            <p:cNvPr id="3485" name="Google Shape;3485;p63"/>
            <p:cNvSpPr/>
            <p:nvPr/>
          </p:nvSpPr>
          <p:spPr>
            <a:xfrm>
              <a:off x="6057225" y="3730025"/>
              <a:ext cx="1093575" cy="408636"/>
            </a:xfrm>
            <a:custGeom>
              <a:avLst/>
              <a:gdLst/>
              <a:ahLst/>
              <a:cxnLst/>
              <a:rect l="l" t="t" r="r" b="b"/>
              <a:pathLst>
                <a:path w="43743" h="19856" fill="none" extrusionOk="0">
                  <a:moveTo>
                    <a:pt x="36180" y="0"/>
                  </a:moveTo>
                  <a:lnTo>
                    <a:pt x="37599" y="13610"/>
                  </a:lnTo>
                  <a:cubicBezTo>
                    <a:pt x="37599" y="13610"/>
                    <a:pt x="37700" y="15436"/>
                    <a:pt x="39327" y="16452"/>
                  </a:cubicBezTo>
                  <a:cubicBezTo>
                    <a:pt x="40951" y="17465"/>
                    <a:pt x="42775" y="18381"/>
                    <a:pt x="42775" y="18381"/>
                  </a:cubicBezTo>
                  <a:cubicBezTo>
                    <a:pt x="42775" y="18381"/>
                    <a:pt x="43742" y="19245"/>
                    <a:pt x="42775" y="19855"/>
                  </a:cubicBezTo>
                  <a:lnTo>
                    <a:pt x="966" y="19855"/>
                  </a:lnTo>
                  <a:cubicBezTo>
                    <a:pt x="1" y="19245"/>
                    <a:pt x="966" y="18381"/>
                    <a:pt x="966" y="18381"/>
                  </a:cubicBezTo>
                  <a:cubicBezTo>
                    <a:pt x="966" y="18381"/>
                    <a:pt x="2792" y="17465"/>
                    <a:pt x="4419" y="16452"/>
                  </a:cubicBezTo>
                  <a:cubicBezTo>
                    <a:pt x="6043" y="15436"/>
                    <a:pt x="6144" y="13610"/>
                    <a:pt x="6144" y="13610"/>
                  </a:cubicBezTo>
                  <a:lnTo>
                    <a:pt x="756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dash"/>
              <a:miter lim="12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86" name="Google Shape;3486;p63"/>
            <p:cNvSpPr/>
            <p:nvPr/>
          </p:nvSpPr>
          <p:spPr>
            <a:xfrm>
              <a:off x="4778700" y="1139325"/>
              <a:ext cx="3645300" cy="2502950"/>
            </a:xfrm>
            <a:custGeom>
              <a:avLst/>
              <a:gdLst/>
              <a:ahLst/>
              <a:cxnLst/>
              <a:rect l="l" t="t" r="r" b="b"/>
              <a:pathLst>
                <a:path w="145812" h="100118" fill="none" extrusionOk="0">
                  <a:moveTo>
                    <a:pt x="145811" y="97681"/>
                  </a:moveTo>
                  <a:cubicBezTo>
                    <a:pt x="145811" y="99030"/>
                    <a:pt x="144717" y="100117"/>
                    <a:pt x="143370" y="100117"/>
                  </a:cubicBezTo>
                  <a:lnTo>
                    <a:pt x="2435" y="100117"/>
                  </a:lnTo>
                  <a:cubicBezTo>
                    <a:pt x="1093" y="100117"/>
                    <a:pt x="0" y="99030"/>
                    <a:pt x="0" y="97681"/>
                  </a:cubicBezTo>
                  <a:lnTo>
                    <a:pt x="0" y="2437"/>
                  </a:lnTo>
                  <a:cubicBezTo>
                    <a:pt x="0" y="1094"/>
                    <a:pt x="1093" y="1"/>
                    <a:pt x="2435" y="1"/>
                  </a:cubicBezTo>
                  <a:lnTo>
                    <a:pt x="143370" y="1"/>
                  </a:lnTo>
                  <a:cubicBezTo>
                    <a:pt x="144717" y="1"/>
                    <a:pt x="145811" y="1094"/>
                    <a:pt x="145811" y="24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miter lim="12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87" name="Google Shape;3487;p63"/>
            <p:cNvSpPr/>
            <p:nvPr/>
          </p:nvSpPr>
          <p:spPr>
            <a:xfrm>
              <a:off x="6532850" y="3332700"/>
              <a:ext cx="136825" cy="136450"/>
            </a:xfrm>
            <a:custGeom>
              <a:avLst/>
              <a:gdLst/>
              <a:ahLst/>
              <a:cxnLst/>
              <a:rect l="l" t="t" r="r" b="b"/>
              <a:pathLst>
                <a:path w="5473" h="5458" fill="none" extrusionOk="0">
                  <a:moveTo>
                    <a:pt x="5473" y="2731"/>
                  </a:moveTo>
                  <a:cubicBezTo>
                    <a:pt x="5473" y="4237"/>
                    <a:pt x="4247" y="5457"/>
                    <a:pt x="2737" y="5457"/>
                  </a:cubicBezTo>
                  <a:cubicBezTo>
                    <a:pt x="1226" y="5457"/>
                    <a:pt x="1" y="4237"/>
                    <a:pt x="1" y="2731"/>
                  </a:cubicBezTo>
                  <a:cubicBezTo>
                    <a:pt x="1" y="1226"/>
                    <a:pt x="1226" y="0"/>
                    <a:pt x="2737" y="0"/>
                  </a:cubicBezTo>
                  <a:cubicBezTo>
                    <a:pt x="4247" y="0"/>
                    <a:pt x="5473" y="1226"/>
                    <a:pt x="5473" y="273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dash"/>
              <a:miter lim="12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88" name="Google Shape;3488;p63"/>
            <p:cNvSpPr/>
            <p:nvPr/>
          </p:nvSpPr>
          <p:spPr>
            <a:xfrm>
              <a:off x="4922125" y="1277675"/>
              <a:ext cx="3358450" cy="1881075"/>
            </a:xfrm>
            <a:custGeom>
              <a:avLst/>
              <a:gdLst/>
              <a:ahLst/>
              <a:cxnLst/>
              <a:rect l="l" t="t" r="r" b="b"/>
              <a:pathLst>
                <a:path w="134338" h="75243" fill="none" extrusionOk="0">
                  <a:moveTo>
                    <a:pt x="134337" y="74937"/>
                  </a:moveTo>
                  <a:cubicBezTo>
                    <a:pt x="134337" y="75106"/>
                    <a:pt x="134201" y="75242"/>
                    <a:pt x="134032" y="75242"/>
                  </a:cubicBezTo>
                  <a:lnTo>
                    <a:pt x="305" y="75242"/>
                  </a:lnTo>
                  <a:cubicBezTo>
                    <a:pt x="137" y="75242"/>
                    <a:pt x="0" y="75106"/>
                    <a:pt x="0" y="74937"/>
                  </a:cubicBezTo>
                  <a:lnTo>
                    <a:pt x="0" y="306"/>
                  </a:lnTo>
                  <a:cubicBezTo>
                    <a:pt x="0" y="137"/>
                    <a:pt x="137" y="1"/>
                    <a:pt x="305" y="1"/>
                  </a:cubicBezTo>
                  <a:lnTo>
                    <a:pt x="134032" y="1"/>
                  </a:lnTo>
                  <a:cubicBezTo>
                    <a:pt x="134201" y="1"/>
                    <a:pt x="134337" y="137"/>
                    <a:pt x="134337" y="3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dash"/>
              <a:miter lim="12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grpSp>
        <p:nvGrpSpPr>
          <p:cNvPr id="3" name="Google Shape;3489;p63"/>
          <p:cNvGrpSpPr/>
          <p:nvPr/>
        </p:nvGrpSpPr>
        <p:grpSpPr>
          <a:xfrm>
            <a:off x="1" y="5664200"/>
            <a:ext cx="1157900" cy="686000"/>
            <a:chOff x="2575700" y="1885000"/>
            <a:chExt cx="868425" cy="514500"/>
          </a:xfrm>
        </p:grpSpPr>
        <p:sp>
          <p:nvSpPr>
            <p:cNvPr id="3490" name="Google Shape;3490;p63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91" name="Google Shape;3491;p63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92" name="Google Shape;3492;p63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93" name="Google Shape;3493;p63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3494" name="Google Shape;3494;p63"/>
          <p:cNvSpPr/>
          <p:nvPr/>
        </p:nvSpPr>
        <p:spPr>
          <a:xfrm>
            <a:off x="203201" y="381000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/>
        </p:txBody>
      </p:sp>
      <p:sp>
        <p:nvSpPr>
          <p:cNvPr id="17" name="Rectangle 16"/>
          <p:cNvSpPr/>
          <p:nvPr/>
        </p:nvSpPr>
        <p:spPr>
          <a:xfrm>
            <a:off x="7315200" y="2006600"/>
            <a:ext cx="2835065" cy="2339098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VẬN</a:t>
            </a:r>
            <a:endParaRPr lang="en-US" sz="7200" b="1" cap="all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72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DỤNG</a:t>
            </a:r>
            <a:endParaRPr lang="en-US" sz="72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7877" y="1350423"/>
            <a:ext cx="4601029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buFontTx/>
              <a:buNone/>
            </a:pPr>
            <a:r>
              <a:rPr lang="en-US" sz="4000"/>
              <a:t> Các từ sau là từ ghép hay từ láy: gập ghềnh, cập kênh, cong queo, cà kê? </a:t>
            </a:r>
            <a:endParaRPr lang="en-US" sz="4000"/>
          </a:p>
        </p:txBody>
      </p:sp>
      <p:sp>
        <p:nvSpPr>
          <p:cNvPr id="4" name="Text Box 3"/>
          <p:cNvSpPr txBox="1"/>
          <p:nvPr/>
        </p:nvSpPr>
        <p:spPr>
          <a:xfrm>
            <a:off x="1242060" y="4131310"/>
            <a:ext cx="47872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Tại sao âm đầu ghi bằng các con chữ không giống nhau lại là từ láy?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6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585" y="767715"/>
            <a:ext cx="3565525" cy="583565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phức?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25143" y="943790"/>
            <a:ext cx="812800" cy="2322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34034" y="767676"/>
            <a:ext cx="5181600" cy="10763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 là từ gồm hai hay nhiều tiếng</a:t>
            </a:r>
            <a:endParaRPr lang="en-US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6617" y="2592251"/>
            <a:ext cx="5442857" cy="583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3 từ phức</a:t>
            </a:r>
            <a:r>
              <a:rPr lang="vi-V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112" y="4091032"/>
            <a:ext cx="8447314" cy="58356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đ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với 1 từ phức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vừa tìm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7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490"/>
            <a:ext cx="2978150" cy="3850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80959" y="1476104"/>
            <a:ext cx="2495006" cy="666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 tay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80959" y="3487785"/>
            <a:ext cx="2495006" cy="666206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 léo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00390" y="729707"/>
            <a:ext cx="5354320" cy="2952208"/>
          </a:xfrm>
          <a:prstGeom prst="cloudCallout">
            <a:avLst>
              <a:gd name="adj1" fmla="val -57821"/>
              <a:gd name="adj2" fmla="val 71868"/>
            </a:avLst>
          </a:prstGeom>
          <a:solidFill>
            <a:srgbClr val="F5F0D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cấu tạo của các từ sau?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73829" y="584202"/>
            <a:ext cx="3344090" cy="2053047"/>
          </a:xfrm>
          <a:prstGeom prst="wedgeRoundRectCallout">
            <a:avLst>
              <a:gd name="adj1" fmla="val 90503"/>
              <a:gd name="adj2" fmla="val 11062"/>
              <a:gd name="adj3" fmla="val 16667"/>
            </a:avLst>
          </a:prstGeom>
          <a:solidFill>
            <a:srgbClr val="F5F0D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Tiếng, âm, vần khác nhau.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73829" y="3487785"/>
            <a:ext cx="3344090" cy="2119084"/>
          </a:xfrm>
          <a:prstGeom prst="wedgeRoundRectCallout">
            <a:avLst>
              <a:gd name="adj1" fmla="val 89809"/>
              <a:gd name="adj2" fmla="val -37315"/>
              <a:gd name="adj3" fmla="val 16667"/>
            </a:avLst>
          </a:prstGeom>
          <a:solidFill>
            <a:srgbClr val="F5F0D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 giống nhau.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93061769-illustration-of-a-kid-boy-thinking-and-writing-on-his-book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43655"/>
            <a:ext cx="2265680" cy="3014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7" grpId="1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̉nh chụp màn hình (5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7508" y="2070807"/>
            <a:ext cx="6497955" cy="1106805"/>
          </a:xfrm>
          <a:prstGeom prst="rect">
            <a:avLst/>
          </a:prstGeom>
          <a:solidFill>
            <a:srgbClr val="7EC5C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ghép và từ láy</a:t>
            </a:r>
            <a:endParaRPr lang="en-US" sz="6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nhận biết được hai cách chính cấu tạo từ phức tiếng Việt: Ghép những tiếng có nghĩa lại với nhau (từ ghép); Phối hợp những tiếng có âm hay vần (hoặc cả âm đầu và vần) giống nhau (từ láy).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phân biệt được từ ghép với từ láy đơn giản (BT1); tìm được từ ghép, từ láy chứa tiếng đã cho (BT2).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5051580"/>
            <a:ext cx="10737752" cy="732426"/>
            <a:chOff x="-8052" y="1836323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từ ghép và từ láy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90370" y="535940"/>
            <a:ext cx="8555990" cy="5031740"/>
          </a:xfrm>
          <a:prstGeom prst="roundRect">
            <a:avLst/>
          </a:prstGeom>
          <a:solidFill>
            <a:srgbClr val="FFF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734daf8f10d9735e5e4aa7f78943f2f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2795" y="2141855"/>
            <a:ext cx="2984500" cy="41021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360567" y="2643686"/>
            <a:ext cx="5571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b="1" smtClean="0">
                <a:solidFill>
                  <a:schemeClr val="accent5">
                    <a:lumMod val="50000"/>
                  </a:schemeClr>
                </a:solidFill>
              </a:rPr>
              <a:t>KHÁM PHÁ</a:t>
            </a:r>
            <a:endParaRPr lang="vi-VN" altLang="en-US" sz="88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f366ece81bf1a5c56bba44fbf27748d"/>
          <p:cNvPicPr>
            <a:picLocks noChangeAspect="1"/>
          </p:cNvPicPr>
          <p:nvPr/>
        </p:nvPicPr>
        <p:blipFill>
          <a:blip r:embed="rId1"/>
          <a:srcRect b="7870"/>
          <a:stretch>
            <a:fillRect/>
          </a:stretch>
        </p:blipFill>
        <p:spPr>
          <a:xfrm>
            <a:off x="709930" y="2780665"/>
            <a:ext cx="3896360" cy="399669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795010" y="60960"/>
            <a:ext cx="5571490" cy="4053205"/>
          </a:xfrm>
          <a:prstGeom prst="cloudCallout">
            <a:avLst>
              <a:gd name="adj1" fmla="val -78424"/>
              <a:gd name="adj2" fmla="val 315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Hoạt động 1: Nhận xét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3196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71924" y="1177007"/>
            <a:ext cx="4957163" cy="5789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/>
              <a:buNone/>
              <a:defRPr/>
            </a:pPr>
            <a:r>
              <a:rPr lang="vi-VN" altLang="en-US" sz="2800" b="1" smtClean="0">
                <a:cs typeface="Times New Roman" panose="02020603050405020304" pitchFamily="18" charset="0"/>
              </a:rPr>
              <a:t>Tìm </a:t>
            </a:r>
            <a:r>
              <a:rPr lang="vi-VN" altLang="en-US" sz="2800" b="1">
                <a:cs typeface="Times New Roman" panose="02020603050405020304" pitchFamily="18" charset="0"/>
              </a:rPr>
              <a:t>các từ phức có trong các câu thơ sau: </a:t>
            </a:r>
            <a:endParaRPr lang="en-US" altLang="en-US" sz="2800" b="1" smtClean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/>
              <a:buNone/>
              <a:defRPr/>
            </a:pPr>
            <a:endParaRPr lang="vi-VN" altLang="en-US" sz="2800" b="1"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truyện cổ thầm thì</a:t>
            </a:r>
            <a:endParaRPr lang="en-US" alt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ông cha dạy cũng vì đời sau</a:t>
            </a:r>
            <a:endParaRPr lang="en-US" alt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MỸ DẠ</a:t>
            </a:r>
            <a:endParaRPr lang="en-US" alt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endParaRPr lang="en-US" altLang="en-US" sz="2800" b="1" i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342" y="1177007"/>
            <a:ext cx="4963887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ta chầm chậm vào Ba Bể</a:t>
            </a:r>
            <a:endParaRPr lang="en-US" altLang="en-US" sz="280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dựng cheo leo, hồ lặng im</a:t>
            </a:r>
            <a:endParaRPr lang="en-US" altLang="en-US" sz="280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rừng với gió ngân se sẽ</a:t>
            </a:r>
            <a:endParaRPr lang="en-US" altLang="en-US" sz="280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tiếng lòng ta với tiếng chim</a:t>
            </a:r>
            <a:endParaRPr lang="en-US" altLang="en-US" sz="280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TRUNG THÔNG</a:t>
            </a:r>
            <a:endParaRPr lang="en-US" altLang="en-US" sz="2000" b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5388</Words>
  <Application>WPS Presentation</Application>
  <PresentationFormat>Custom</PresentationFormat>
  <Paragraphs>323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Nunito</vt:lpstr>
      <vt:lpstr>Segoe Print</vt:lpstr>
      <vt:lpstr>Amatic SC</vt:lpstr>
      <vt:lpstr>Times New Roman</vt:lpstr>
      <vt:lpstr>Tahoma</vt:lpstr>
      <vt:lpstr>Arial</vt:lpstr>
      <vt:lpstr>Microsoft YaHei</vt:lpstr>
      <vt:lpstr>Arial Unicode MS</vt:lpstr>
      <vt:lpstr>Calibri Light</vt:lpstr>
      <vt:lpstr>Calibri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Đinh Thu Hà</cp:lastModifiedBy>
  <cp:revision>79</cp:revision>
  <dcterms:created xsi:type="dcterms:W3CDTF">2021-08-04T18:52:00Z</dcterms:created>
  <dcterms:modified xsi:type="dcterms:W3CDTF">2021-09-29T10:59:19Z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4749AE0DCE614B9AA03F0FD86728CF04</vt:lpwstr>
  </property>
  <property fmtid="{D5CDD505-2E9C-101B-9397-08002B2CF9AE}" pid="3" name="KSOProductBuildVer">
    <vt:lpwstr>1033-11.2.0.10323</vt:lpwstr>
  </property>
</Properties>
</file>