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3"/>
  </p:notesMasterIdLst>
  <p:sldIdLst>
    <p:sldId id="280" r:id="rId4"/>
    <p:sldId id="344" r:id="rId5"/>
    <p:sldId id="283" r:id="rId6"/>
    <p:sldId id="278" r:id="rId7"/>
    <p:sldId id="288" r:id="rId8"/>
    <p:sldId id="311" r:id="rId9"/>
    <p:sldId id="333" r:id="rId10"/>
    <p:sldId id="345" r:id="rId11"/>
    <p:sldId id="346" r:id="rId12"/>
    <p:sldId id="347" r:id="rId13"/>
    <p:sldId id="334" r:id="rId14"/>
    <p:sldId id="348" r:id="rId15"/>
    <p:sldId id="349" r:id="rId16"/>
    <p:sldId id="350" r:id="rId17"/>
    <p:sldId id="351" r:id="rId18"/>
    <p:sldId id="352" r:id="rId19"/>
    <p:sldId id="353" r:id="rId20"/>
    <p:sldId id="316" r:id="rId21"/>
    <p:sldId id="317" r:id="rId22"/>
    <p:sldId id="336" r:id="rId24"/>
    <p:sldId id="310" r:id="rId25"/>
    <p:sldId id="296" r:id="rId26"/>
    <p:sldId id="339" r:id="rId27"/>
    <p:sldId id="374" r:id="rId28"/>
    <p:sldId id="340" r:id="rId29"/>
    <p:sldId id="354" r:id="rId30"/>
    <p:sldId id="297" r:id="rId31"/>
    <p:sldId id="342" r:id="rId32"/>
    <p:sldId id="355" r:id="rId33"/>
    <p:sldId id="292" r:id="rId34"/>
    <p:sldId id="293" r:id="rId35"/>
    <p:sldId id="27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B2B3"/>
    <a:srgbClr val="66FFFF"/>
    <a:srgbClr val="FFFF99"/>
    <a:srgbClr val="DDBA59"/>
    <a:srgbClr val="E0C066"/>
    <a:srgbClr val="FFCCCC"/>
    <a:srgbClr val="CC99FF"/>
    <a:srgbClr val="CCFF99"/>
    <a:srgbClr val="003FB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 varScale="1">
        <p:scale>
          <a:sx n="65" d="100"/>
          <a:sy n="65" d="100"/>
        </p:scale>
        <p:origin x="930" y="78"/>
      </p:cViewPr>
      <p:guideLst>
        <p:guide orient="horz" pos="219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 rotWithShape="1">
          <a:blip r:embed="rId3"/>
          <a:srcRect t="29" b="29"/>
          <a:stretch>
            <a:fillRect/>
          </a:stretch>
        </p:blipFill>
        <p:spPr>
          <a:xfrm>
            <a:off x="339233" y="268151"/>
            <a:ext cx="11513531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1pPr>
            <a:lvl2pPr marL="1219200" lvl="1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2pPr>
            <a:lvl3pPr marL="1828800" lvl="2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3pPr>
            <a:lvl4pPr marL="2438400" lvl="3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4pPr>
            <a:lvl5pPr marL="3048000" lvl="4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5pPr>
            <a:lvl6pPr marL="3657600" lvl="5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6pPr>
            <a:lvl7pPr marL="4267200" lvl="6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5">
                <a:solidFill>
                  <a:schemeClr val="dk2"/>
                </a:solidFill>
              </a:defRPr>
            </a:lvl7pPr>
            <a:lvl8pPr marL="4876800" lvl="7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5">
                <a:solidFill>
                  <a:schemeClr val="dk2"/>
                </a:solidFill>
              </a:defRPr>
            </a:lvl8pPr>
            <a:lvl9pPr marL="5486400" lvl="8" indent="-440055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600"/>
              <a:buChar char="■"/>
              <a:defRPr sz="2135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4.png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jpeg"/><Relationship Id="rId1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microsoft.com/office/2007/relationships/hdphoto" Target="../media/image11.wdp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o_guom_copy1_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3486"/>
            <a:ext cx="11241314" cy="5341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87703" y="5834743"/>
            <a:ext cx="178030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Lê Lợi</a:t>
            </a:r>
            <a:endParaRPr lang="en-US" altLang="en-US" sz="32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0443" y="769167"/>
            <a:ext cx="851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altLang="en-US" sz="3200" b="1">
                <a:cs typeface="Times New Roman" panose="02020603050405020304" pitchFamily="18" charset="0"/>
              </a:rPr>
              <a:t>Nghĩa của các từ vừa tìm được  ở bài tập 1 khác nhau như thế nào?</a:t>
            </a:r>
            <a:endParaRPr lang="vi-VN" altLang="en-US" sz="3200" b="1"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17825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9683170">
            <a:off x="3113368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775099">
            <a:off x="3182768" y="4650062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45028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17825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417903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2410610">
            <a:off x="8154642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152934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9365471">
            <a:off x="8152774" y="4620914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89473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chung để chỉ những dòng nước chảy tương đối lớn trên đó thuyền bè đi lại được.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dòng sông có chín nhánh ở đồng bằng sông Cửu Long.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chung để chỉ người đứng đầu nhà nước phong kiến.</a:t>
            </a:r>
            <a:endParaRPr lang="vi-VN" altLang="en-US" sz="28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riêng của một vị vua nước ta thời nhà Lê</a:t>
            </a:r>
            <a:endParaRPr lang="vi-VN" altLang="en-US" sz="28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0443" y="769167"/>
            <a:ext cx="851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3. Cách viết các từ trên có gì khác nhau?</a:t>
            </a:r>
            <a:endParaRPr lang="en-US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17825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9683170">
            <a:off x="3113368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775099">
            <a:off x="3182768" y="4650062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45028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017825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417903" y="3369895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2410610">
            <a:off x="8154642" y="3015311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6152934" y="2498800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9365471">
            <a:off x="8152774" y="4620914"/>
            <a:ext cx="812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6189473" y="479552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a và b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chung để chỉ những dòng nước chảy tương đối lớn thì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không viết hoa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vi-VN" altLang="en-US" sz="28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dòng sông thì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 rot="8167426">
            <a:off x="4662244" y="2064859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47771" y="811672"/>
            <a:ext cx="2510972" cy="1219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c và d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3095375">
            <a:off x="6999644" y="2064858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8167426">
            <a:off x="3673901" y="3407701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193784">
            <a:off x="7967377" y="3396540"/>
            <a:ext cx="558373" cy="310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0595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T</a:t>
            </a:r>
            <a:r>
              <a:rPr lang="vi-VN" altLang="en-US" sz="2800">
                <a:solidFill>
                  <a:schemeClr val="tx1"/>
                </a:solidFill>
                <a:cs typeface="Times New Roman" panose="02020603050405020304" pitchFamily="18" charset="0"/>
              </a:rPr>
              <a:t>ên chung để chỉ người đứng đầu nhà nước phong kiến thì </a:t>
            </a:r>
            <a:r>
              <a:rPr lang="vi-VN" altLang="en-US" sz="2800" b="1">
                <a:solidFill>
                  <a:schemeClr val="tx1"/>
                </a:solidFill>
                <a:cs typeface="Times New Roman" panose="02020603050405020304" pitchFamily="18" charset="0"/>
              </a:rPr>
              <a:t>không viết hoa.</a:t>
            </a:r>
            <a:endParaRPr lang="vi-VN" altLang="en-US" sz="2800" b="1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44343" y="3868328"/>
            <a:ext cx="4884057" cy="17417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riêng của một vị vua thì </a:t>
            </a:r>
            <a:r>
              <a:rPr lang="en-US" alt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hoa</a:t>
            </a:r>
            <a:r>
              <a:rPr lang="en-US" alt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73585" y="2546929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746511" y="2546929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 Long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73585" y="3642758"/>
            <a:ext cx="1976683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46511" y="3642758"/>
            <a:ext cx="1962061" cy="609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Lợi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uble Wave 8"/>
          <p:cNvSpPr/>
          <p:nvPr/>
        </p:nvSpPr>
        <p:spPr>
          <a:xfrm>
            <a:off x="2941126" y="1016000"/>
            <a:ext cx="2641600" cy="1044700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uble Wave 9"/>
          <p:cNvSpPr/>
          <p:nvPr/>
        </p:nvSpPr>
        <p:spPr>
          <a:xfrm>
            <a:off x="6406741" y="1016000"/>
            <a:ext cx="2641600" cy="1044700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2662055" y="4455885"/>
            <a:ext cx="6815774" cy="1799771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 là danh từ chung? Thế nào là danh từ riêng?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 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>
                <a:fillRect/>
              </a:stretch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024708" y="1277258"/>
            <a:ext cx="29718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77143" y="2104574"/>
            <a:ext cx="7953829" cy="27577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tên của một loại sự vật.</a:t>
            </a:r>
            <a:endParaRPr lang="vi-VN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>
                <a:solidFill>
                  <a:schemeClr val="tx1"/>
                </a:solidFill>
                <a:cs typeface="Times New Roman" panose="02020603050405020304" pitchFamily="18" charset="0"/>
              </a:rPr>
              <a:t>Danh từ riêng là tên riêng của một sự vật. Danh từ riêng luôn luôn được viết hoa.</a:t>
            </a:r>
            <a:endParaRPr lang="vi-VN" sz="32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3193142" y="493486"/>
            <a:ext cx="5370285" cy="194491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xác định các danh từ có trong khổ thơ sau!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3142" y="2670628"/>
            <a:ext cx="62556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Vua Hùng một sáng đi săn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Trưa tròn bóng nắng nghỉ chân chốn này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Dân dâng một quả xôi đầy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Bánh chưng mấy cặp, bánh giầy mấy đôi.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230913" y="3251199"/>
            <a:ext cx="53702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69542" y="3251199"/>
            <a:ext cx="7329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316514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67940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602514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39428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342743" y="4542971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30913" y="4528456"/>
            <a:ext cx="6386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94286" y="4542970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294742" y="5181599"/>
            <a:ext cx="157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820230" y="5181599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563427" y="5181599"/>
            <a:ext cx="4934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516914" y="5181599"/>
            <a:ext cx="12772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386285" y="3251199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794171" y="3904342"/>
            <a:ext cx="616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5" name="Cloud 34"/>
          <p:cNvSpPr/>
          <p:nvPr/>
        </p:nvSpPr>
        <p:spPr>
          <a:xfrm>
            <a:off x="1669143" y="507784"/>
            <a:ext cx="8621486" cy="1944914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nhận xét gì về cách viết của các danh từ vừa tìm được trong khổ thơ trên?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2032000" y="2786743"/>
            <a:ext cx="8142514" cy="30189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“Hùng” viết hoa còn các 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còn lại không viết hoa.</a:t>
            </a:r>
            <a:endParaRPr lang="en-US" sz="3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86744" y="1206221"/>
            <a:ext cx="6749142" cy="3385182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lấy ví dụ về danh từ chung và danh từ riêng!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786744" y="1206221"/>
            <a:ext cx="6749142" cy="3385182"/>
          </a:xfrm>
          <a:prstGeom prst="cloud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danh từ riêng ta cần lưu ý điều gì?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7314" y="1024911"/>
            <a:ext cx="10363200" cy="58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114000"/>
              </a:lnSpc>
              <a:spcBef>
                <a:spcPct val="5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Bài 1.</a:t>
            </a:r>
            <a:r>
              <a:rPr lang="vi-VN" altLang="en-US" sz="2800">
                <a:latin typeface="Times New Roman" panose="02020603050405020304" pitchFamily="18" charset="0"/>
              </a:rPr>
              <a:t>Tìm các danh từ chung và danh từ riêng trong đoạn văn sau:</a:t>
            </a:r>
            <a:endParaRPr lang="vi-VN" altLang="en-US" sz="2800"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314" y="1608469"/>
            <a:ext cx="10363200" cy="4268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ct val="50000"/>
              </a:spcBef>
            </a:pPr>
            <a:r>
              <a:rPr lang="vi-VN" altLang="en-US" sz="3200">
                <a:cs typeface="Times New Roman" panose="02020603050405020304" pitchFamily="18" charset="0"/>
              </a:rPr>
              <a:t> </a:t>
            </a:r>
            <a:r>
              <a:rPr lang="en-US" altLang="en-US" sz="3200">
                <a:cs typeface="Times New Roman" panose="02020603050405020304" pitchFamily="18" charset="0"/>
              </a:rPr>
              <a:t>     </a:t>
            </a:r>
            <a:r>
              <a:rPr lang="vi-VN" altLang="en-US" sz="3200">
                <a:cs typeface="Times New Roman" panose="02020603050405020304" pitchFamily="18" charset="0"/>
              </a:rPr>
              <a:t>Chúng tôi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đứng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trên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núi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Chung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/. Nhìn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sang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trái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là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dòng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s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3200">
                <a:cs typeface="Times New Roman" panose="02020603050405020304" pitchFamily="18" charset="0"/>
              </a:rPr>
              <a:t>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Lam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uốn khúc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theo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dãy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núi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Thiên Nhẫn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/. Mặt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s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en-US" sz="3200">
                <a:cs typeface="Times New Roman" panose="02020603050405020304" pitchFamily="18" charset="0"/>
              </a:rPr>
              <a:t>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hắt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ánh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nắng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chiếu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thành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một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đường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quanh co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trắng xoá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/. Nhìn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sang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phải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là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dãy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núi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Trác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nối liền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với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dãy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núi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Đại Huệ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xa xa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/. Trước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mặt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chúng tôi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/, giữa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hai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dãy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núi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là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nhà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 Bác Hồ</a:t>
            </a:r>
            <a:r>
              <a:rPr lang="en-US" altLang="en-US" sz="3200">
                <a:cs typeface="Times New Roman" panose="02020603050405020304" pitchFamily="18" charset="0"/>
              </a:rPr>
              <a:t> </a:t>
            </a:r>
            <a:r>
              <a:rPr lang="vi-VN" altLang="en-US" sz="3200">
                <a:cs typeface="Times New Roman" panose="02020603050405020304" pitchFamily="18" charset="0"/>
              </a:rPr>
              <a:t>/.</a:t>
            </a:r>
            <a:endParaRPr lang="en-US" altLang="en-US" sz="320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  <a:r>
              <a:rPr lang="vi-V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HOÀI THANH và THANH TỊNH</a:t>
            </a:r>
            <a:endParaRPr lang="vi-VN" sz="2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Straight Connector 1"/>
          <p:cNvCxnSpPr/>
          <p:nvPr/>
        </p:nvCxnSpPr>
        <p:spPr>
          <a:xfrm flipV="1">
            <a:off x="5622290" y="2175510"/>
            <a:ext cx="600710" cy="10160"/>
          </a:xfrm>
          <a:prstGeom prst="line">
            <a:avLst/>
          </a:prstGeom>
          <a:ln w="28575" cmpd="sng">
            <a:solidFill>
              <a:srgbClr val="003F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0363200" y="2165350"/>
            <a:ext cx="600710" cy="10160"/>
          </a:xfrm>
          <a:prstGeom prst="line">
            <a:avLst/>
          </a:prstGeom>
          <a:ln w="28575" cmpd="sng">
            <a:solidFill>
              <a:srgbClr val="003F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572895" y="2668905"/>
            <a:ext cx="600710" cy="10160"/>
          </a:xfrm>
          <a:prstGeom prst="line">
            <a:avLst/>
          </a:prstGeom>
          <a:ln w="28575" cmpd="sng">
            <a:solidFill>
              <a:srgbClr val="003F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790190" y="2679065"/>
            <a:ext cx="600710" cy="10160"/>
          </a:xfrm>
          <a:prstGeom prst="line">
            <a:avLst/>
          </a:prstGeom>
          <a:ln w="28575" cmpd="sng">
            <a:solidFill>
              <a:srgbClr val="003F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100185" y="2699385"/>
            <a:ext cx="600710" cy="10160"/>
          </a:xfrm>
          <a:prstGeom prst="line">
            <a:avLst/>
          </a:prstGeom>
          <a:ln w="28575" cmpd="sng">
            <a:solidFill>
              <a:srgbClr val="003F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168005" y="2689225"/>
            <a:ext cx="600710" cy="10160"/>
          </a:xfrm>
          <a:prstGeom prst="line">
            <a:avLst/>
          </a:prstGeom>
          <a:ln w="28575" cmpd="sng">
            <a:solidFill>
              <a:srgbClr val="003F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590915" y="3780155"/>
            <a:ext cx="600710" cy="10160"/>
          </a:xfrm>
          <a:prstGeom prst="line">
            <a:avLst/>
          </a:prstGeom>
          <a:ln w="28575" cmpd="sng">
            <a:solidFill>
              <a:srgbClr val="003F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446520" y="3238500"/>
            <a:ext cx="600710" cy="10160"/>
          </a:xfrm>
          <a:prstGeom prst="line">
            <a:avLst/>
          </a:prstGeom>
          <a:ln w="28575" cmpd="sng">
            <a:solidFill>
              <a:srgbClr val="003F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275580" y="3248660"/>
            <a:ext cx="600710" cy="10160"/>
          </a:xfrm>
          <a:prstGeom prst="line">
            <a:avLst/>
          </a:prstGeom>
          <a:ln w="28575" cmpd="sng">
            <a:solidFill>
              <a:srgbClr val="003F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90900" y="3268980"/>
            <a:ext cx="600710" cy="10160"/>
          </a:xfrm>
          <a:prstGeom prst="line">
            <a:avLst/>
          </a:prstGeom>
          <a:ln w="28575" cmpd="sng">
            <a:solidFill>
              <a:srgbClr val="003F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417445" y="3258820"/>
            <a:ext cx="600710" cy="10160"/>
          </a:xfrm>
          <a:prstGeom prst="line">
            <a:avLst/>
          </a:prstGeom>
          <a:ln w="28575" cmpd="sng">
            <a:solidFill>
              <a:srgbClr val="003F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138420" y="4359910"/>
            <a:ext cx="600710" cy="10160"/>
          </a:xfrm>
          <a:prstGeom prst="line">
            <a:avLst/>
          </a:prstGeom>
          <a:ln w="28575" cmpd="sng">
            <a:solidFill>
              <a:srgbClr val="003F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27405" y="4344670"/>
            <a:ext cx="600710" cy="10160"/>
          </a:xfrm>
          <a:prstGeom prst="line">
            <a:avLst/>
          </a:prstGeom>
          <a:ln w="28575" cmpd="sng">
            <a:solidFill>
              <a:srgbClr val="003F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260965" y="3790315"/>
            <a:ext cx="600710" cy="10160"/>
          </a:xfrm>
          <a:prstGeom prst="line">
            <a:avLst/>
          </a:prstGeom>
          <a:ln w="28575" cmpd="sng">
            <a:solidFill>
              <a:srgbClr val="003F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22290" y="4914900"/>
            <a:ext cx="600710" cy="10160"/>
          </a:xfrm>
          <a:prstGeom prst="line">
            <a:avLst/>
          </a:prstGeom>
          <a:ln w="28575" cmpd="sng">
            <a:solidFill>
              <a:srgbClr val="003F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72185" y="4904740"/>
            <a:ext cx="600710" cy="10160"/>
          </a:xfrm>
          <a:prstGeom prst="line">
            <a:avLst/>
          </a:prstGeom>
          <a:ln w="28575" cmpd="sng">
            <a:solidFill>
              <a:srgbClr val="003F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9934575" y="4370070"/>
            <a:ext cx="600710" cy="10160"/>
          </a:xfrm>
          <a:prstGeom prst="line">
            <a:avLst/>
          </a:prstGeom>
          <a:ln w="28575" cmpd="sng">
            <a:solidFill>
              <a:srgbClr val="003F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003290" y="4370070"/>
            <a:ext cx="600710" cy="10160"/>
          </a:xfrm>
          <a:prstGeom prst="line">
            <a:avLst/>
          </a:prstGeom>
          <a:ln w="28575" cmpd="sng">
            <a:solidFill>
              <a:srgbClr val="003F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908290" y="4925060"/>
            <a:ext cx="600710" cy="10160"/>
          </a:xfrm>
          <a:prstGeom prst="line">
            <a:avLst/>
          </a:prstGeom>
          <a:ln w="28575" cmpd="sng">
            <a:solidFill>
              <a:srgbClr val="003F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446520" y="4914900"/>
            <a:ext cx="600710" cy="10160"/>
          </a:xfrm>
          <a:prstGeom prst="line">
            <a:avLst/>
          </a:prstGeom>
          <a:ln w="28575" cmpd="sng">
            <a:solidFill>
              <a:srgbClr val="003F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26465" y="3815715"/>
            <a:ext cx="998220" cy="10160"/>
          </a:xfrm>
          <a:prstGeom prst="line">
            <a:avLst/>
          </a:prstGeom>
          <a:ln w="28575" cmpd="sng">
            <a:solidFill>
              <a:srgbClr val="003F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783330" y="4946015"/>
            <a:ext cx="718185" cy="3810"/>
          </a:xfrm>
          <a:prstGeom prst="line">
            <a:avLst/>
          </a:prstGeom>
          <a:ln w="28575" cmpd="sng">
            <a:solidFill>
              <a:srgbClr val="003F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110865" y="1534160"/>
            <a:ext cx="2185035" cy="4445"/>
          </a:xfrm>
          <a:prstGeom prst="line">
            <a:avLst/>
          </a:prstGeom>
          <a:ln w="28575" cmpd="sng">
            <a:solidFill>
              <a:srgbClr val="003FB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79235" y="2185670"/>
            <a:ext cx="998220" cy="10160"/>
          </a:xfrm>
          <a:prstGeom prst="line">
            <a:avLst/>
          </a:prstGeom>
          <a:ln w="28575" cmpd="sng">
            <a:solidFill>
              <a:srgbClr val="FF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84930" y="2709545"/>
            <a:ext cx="998220" cy="10160"/>
          </a:xfrm>
          <a:prstGeom prst="line">
            <a:avLst/>
          </a:prstGeom>
          <a:ln w="28575" cmpd="sng">
            <a:solidFill>
              <a:srgbClr val="FF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062210" y="2679065"/>
            <a:ext cx="998220" cy="10160"/>
          </a:xfrm>
          <a:prstGeom prst="line">
            <a:avLst/>
          </a:prstGeom>
          <a:ln w="28575" cmpd="sng">
            <a:solidFill>
              <a:srgbClr val="FF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26465" y="3251200"/>
            <a:ext cx="998220" cy="10160"/>
          </a:xfrm>
          <a:prstGeom prst="line">
            <a:avLst/>
          </a:prstGeom>
          <a:ln w="28575" cmpd="sng">
            <a:solidFill>
              <a:srgbClr val="FF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910070" y="4380230"/>
            <a:ext cx="1400810" cy="5715"/>
          </a:xfrm>
          <a:prstGeom prst="line">
            <a:avLst/>
          </a:prstGeom>
          <a:ln w="28575" cmpd="sng">
            <a:solidFill>
              <a:srgbClr val="FF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791970" y="4380230"/>
            <a:ext cx="702945" cy="5715"/>
          </a:xfrm>
          <a:prstGeom prst="line">
            <a:avLst/>
          </a:prstGeom>
          <a:ln w="28575" cmpd="sng">
            <a:solidFill>
              <a:srgbClr val="FF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962390" y="4925695"/>
            <a:ext cx="1161415" cy="24130"/>
          </a:xfrm>
          <a:prstGeom prst="line">
            <a:avLst/>
          </a:prstGeom>
          <a:ln w="28575" cmpd="sng">
            <a:solidFill>
              <a:srgbClr val="FF33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871855" y="1461135"/>
            <a:ext cx="5266690" cy="3046095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3200" b="1" u="sng">
                <a:latin typeface="Times New Roman" panose="02020603050405020304" pitchFamily="18" charset="0"/>
              </a:rPr>
              <a:t>Danh từ chung</a:t>
            </a:r>
            <a:r>
              <a:rPr lang="en-US" altLang="en-US" sz="3200">
                <a:latin typeface="Times New Roman" panose="02020603050405020304" pitchFamily="18" charset="0"/>
              </a:rPr>
              <a:t>: </a:t>
            </a:r>
            <a:endParaRPr lang="en-US" altLang="en-US" sz="320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núi,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trái,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dòng, sông, dãy, mặt, ánh, nắng, đường, phải, trước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giữa, nhà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6138545" y="1461135"/>
            <a:ext cx="5052695" cy="30460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200" b="1" u="sng">
                <a:latin typeface="Times New Roman" panose="02020603050405020304" pitchFamily="18" charset="0"/>
              </a:rPr>
              <a:t>Danh từ</a:t>
            </a:r>
            <a:r>
              <a:rPr lang="vi-VN" altLang="en-US" sz="3200" b="1" u="sng">
                <a:latin typeface="Times New Roman" panose="02020603050405020304" pitchFamily="18" charset="0"/>
              </a:rPr>
              <a:t> riêng</a:t>
            </a:r>
            <a:r>
              <a:rPr lang="en-US" altLang="en-US" sz="3200">
                <a:latin typeface="Times New Roman" panose="02020603050405020304" pitchFamily="18" charset="0"/>
              </a:rPr>
              <a:t>: </a:t>
            </a:r>
            <a:endParaRPr lang="en-US" altLang="en-US" sz="3200"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Chung, Lam, Thiên Nhẫn, Trác, Đại Huệ, Bác Hồ</a:t>
            </a: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ounded Rectangle 3"/>
          <p:cNvSpPr/>
          <p:nvPr/>
        </p:nvSpPr>
        <p:spPr>
          <a:xfrm>
            <a:off x="1394460" y="596900"/>
            <a:ext cx="9584690" cy="99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506855" y="596900"/>
            <a:ext cx="93605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Bác Hồ là vị lãnh tụ kính yêu của dân tộc Việt Nam. Cuộc sống của Người thật giản dị biết bao.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pp2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6725" y="3767455"/>
            <a:ext cx="2693670" cy="269367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2613660" y="1595120"/>
            <a:ext cx="6802755" cy="2343150"/>
          </a:xfrm>
          <a:prstGeom prst="cloudCallout">
            <a:avLst>
              <a:gd name="adj1" fmla="val -54886"/>
              <a:gd name="adj2" fmla="val 53360"/>
            </a:avLst>
          </a:prstGeom>
          <a:solidFill>
            <a:srgbClr val="77B2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Text Box 7"/>
          <p:cNvSpPr txBox="1"/>
          <p:nvPr/>
        </p:nvSpPr>
        <p:spPr>
          <a:xfrm>
            <a:off x="3202305" y="2075180"/>
            <a:ext cx="596963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  câu văn trên, từ Người là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danh từ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và được viết hoa. Đó là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danh từ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chung ha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y danh từ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riêng?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160395" y="2145030"/>
            <a:ext cx="61214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  câu văn trên, từ Người là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danh từ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và được viết hoa. Đó là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danh từ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alt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riêng.</a:t>
            </a:r>
            <a:endParaRPr lang="vi-VN" altLang="en-US" sz="28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8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1971" y="1217632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con lại xếp từ “dãy” vào nhóm danh từ chung?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971" y="3477546"/>
            <a:ext cx="498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từ “Thiên Nhẫn” được xếp vào nhóm danh từ riêng?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60571" y="1173213"/>
            <a:ext cx="5704115" cy="1458652"/>
            <a:chOff x="5660571" y="1070527"/>
            <a:chExt cx="5704115" cy="1458652"/>
          </a:xfrm>
        </p:grpSpPr>
        <p:sp>
          <p:nvSpPr>
            <p:cNvPr id="12" name="TextBox 11"/>
            <p:cNvSpPr txBox="1"/>
            <p:nvPr/>
          </p:nvSpPr>
          <p:spPr>
            <a:xfrm>
              <a:off x="6379225" y="1144184"/>
              <a:ext cx="498546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“dãy” để chỉ chung những vật cùng loại nối tiếp nhau, cái này cạnh cái kia.</a:t>
              </a:r>
              <a:endParaRPr lang="en-US" sz="28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Curved Down Arrow 1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60571" y="3393405"/>
            <a:ext cx="5704115" cy="1038248"/>
            <a:chOff x="5660571" y="3393405"/>
            <a:chExt cx="5704115" cy="1038248"/>
          </a:xfrm>
        </p:grpSpPr>
        <p:sp>
          <p:nvSpPr>
            <p:cNvPr id="6" name="TextBox 5"/>
            <p:cNvSpPr txBox="1"/>
            <p:nvPr/>
          </p:nvSpPr>
          <p:spPr>
            <a:xfrm>
              <a:off x="6379225" y="3477546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ü"/>
              </a:pPr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“Thiên Nhẫn” là tên của một dãy núi và được viết hoa.</a:t>
              </a:r>
              <a:endParaRPr lang="en-US" sz="28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Curved Down Arrow 8"/>
            <p:cNvSpPr/>
            <p:nvPr/>
          </p:nvSpPr>
          <p:spPr>
            <a:xfrm>
              <a:off x="5660571" y="3393405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768448" y="2849700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Phân biệt được danh từ chung và danh từ riêng dựa trên dấu hiệu về ý nghĩa khái quát của chúng.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790395" y="4749972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viết hoa danh từ riêng trong thực tế.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762959" y="391737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308" y="830760"/>
            <a:ext cx="9927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2. Viết họ và tên 3 bạn nam, 3 bạn nữ trong lớp em. Họ và tên các bạn ấy là danh từ chung hay danh từ riêng? Vì sao?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82907" y="2888100"/>
          <a:ext cx="9216571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345"/>
                <a:gridCol w="4099083"/>
                <a:gridCol w="42091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tên 3 bạn nam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tên 3 bạn nữ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loud 2"/>
          <p:cNvSpPr/>
          <p:nvPr/>
        </p:nvSpPr>
        <p:spPr>
          <a:xfrm>
            <a:off x="10388600" y="-3175"/>
            <a:ext cx="1782445" cy="13335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vi-VN" altLang="en-US" sz="3200" b="1"/>
              <a:t>Làm vở</a:t>
            </a:r>
            <a:endParaRPr lang="vi-VN" altLang="en-US" sz="3200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1996" y="1161896"/>
            <a:ext cx="498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Họ và tên các bạn ấy là danh từ chung hay danh từ riêng? Vì sao?</a:t>
            </a:r>
            <a:endParaRPr lang="vi-VN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40596" y="1161896"/>
            <a:ext cx="5704115" cy="965091"/>
            <a:chOff x="5660571" y="1070527"/>
            <a:chExt cx="5704115" cy="965091"/>
          </a:xfrm>
        </p:grpSpPr>
        <p:sp>
          <p:nvSpPr>
            <p:cNvPr id="11" name="TextBox 10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 tên các bạn là danh từ riêng vì chỉ một người cụ thể.</a:t>
              </a:r>
              <a:endParaRPr lang="en-US" sz="28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Curved Down Arrow 12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1996" y="3048753"/>
            <a:ext cx="498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viết họ tên các bạn con viết thế nào?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40596" y="3037769"/>
            <a:ext cx="5704115" cy="965091"/>
            <a:chOff x="5660571" y="1070527"/>
            <a:chExt cx="5704115" cy="965091"/>
          </a:xfrm>
        </p:grpSpPr>
        <p:sp>
          <p:nvSpPr>
            <p:cNvPr id="17" name="TextBox 16"/>
            <p:cNvSpPr txBox="1"/>
            <p:nvPr/>
          </p:nvSpPr>
          <p:spPr>
            <a:xfrm>
              <a:off x="6379225" y="1081511"/>
              <a:ext cx="498546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>
                  <a:solidFill>
                    <a:srgbClr val="003FB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hoa cả họ, tên đệm và tên của các bạn.</a:t>
              </a:r>
              <a:endParaRPr lang="en-US" sz="2800">
                <a:solidFill>
                  <a:srgbClr val="003FB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urved Down Arrow 17"/>
            <p:cNvSpPr/>
            <p:nvPr/>
          </p:nvSpPr>
          <p:spPr>
            <a:xfrm>
              <a:off x="5660571" y="1070527"/>
              <a:ext cx="718654" cy="30833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 bwMode="auto">
          <a:xfrm>
            <a:off x="768448" y="2849700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Phân biệt được danh từ chung và danh từ riêng dựa trên dấu hiệu về ý nghĩa khái quát của chúng.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790395" y="4749972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viết hoa danh từ riêng trong thực tế.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Cloud Callout 8"/>
          <p:cNvSpPr/>
          <p:nvPr/>
        </p:nvSpPr>
        <p:spPr>
          <a:xfrm>
            <a:off x="2762959" y="391737"/>
            <a:ext cx="6923875" cy="2109264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con đã đạt được mục tiêu nào của bài?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84020" y="1292225"/>
            <a:ext cx="8823960" cy="1753235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altLang="en-US" sz="3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13 tháng 10 năm 2021</a:t>
            </a:r>
            <a:endParaRPr lang="vi-VN" altLang="en-US" sz="36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altLang="en-US" sz="3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  <a:endParaRPr lang="en-US" sz="36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và danh từ riêng</a:t>
            </a:r>
            <a:endParaRPr lang="en-US" sz="36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Wave 5"/>
          <p:cNvSpPr/>
          <p:nvPr/>
        </p:nvSpPr>
        <p:spPr>
          <a:xfrm>
            <a:off x="1211942" y="1320800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320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danh từ chung và danh từ riêng.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câu với danh từ chung và danh từ riêng đó.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Trung thực – Tự trọng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 dirty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  <p:sp>
        <p:nvSpPr>
          <p:cNvPr id="3" name="Cloud Callout 2"/>
          <p:cNvSpPr/>
          <p:nvPr/>
        </p:nvSpPr>
        <p:spPr>
          <a:xfrm>
            <a:off x="892628" y="1591488"/>
            <a:ext cx="4230915" cy="2351314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6879771" y="1673491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chung là tên của một loại sự vật.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733605" y="1673313"/>
            <a:ext cx="4550229" cy="2351314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 từ riêng là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80405" y="1673401"/>
            <a:ext cx="3614057" cy="1973943"/>
          </a:xfrm>
          <a:prstGeom prst="wedgeRoundRectCallout">
            <a:avLst>
              <a:gd name="adj1" fmla="val 74428"/>
              <a:gd name="adj2" fmla="val 87160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>
                <a:solidFill>
                  <a:srgbClr val="FF0000"/>
                </a:solidFill>
                <a:cs typeface="Times New Roman" panose="02020603050405020304" pitchFamily="18" charset="0"/>
              </a:rPr>
              <a:t>Danh từ riêng là tên riêng của một sự vật. Danh từ riêng luôn luôn được viết hoa.</a:t>
            </a:r>
            <a:endParaRPr lang="vi-VN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bldLvl="0" animBg="1"/>
      <p:bldP spid="6" grpId="0" animBg="1"/>
      <p:bldP spid="2" grpId="0" bldLvl="0" animBg="1"/>
      <p:bldP spid="2" grpId="1" bldLvl="0" animBg="1"/>
      <p:bldP spid="5" grpId="0" bldLvl="0" animBg="1"/>
      <p:bldP spid="5" grpId="1" bldLvl="0" animBg="1"/>
      <p:bldP spid="7" grpId="0" bldLvl="0" animBg="1"/>
      <p:bldP spid="7" grpId="1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899077" y="1688557"/>
            <a:ext cx="10737751" cy="1435101"/>
            <a:chOff x="-8052" y="1484784"/>
            <a:chExt cx="9469074" cy="1435925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484784"/>
              <a:ext cx="8782959" cy="143592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Phân biệt được danh từ chung và danh từ riêng dựa trên dấu hiệu về ý nghĩa khái quát của chúng.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921024" y="3588829"/>
            <a:ext cx="10715804" cy="910467"/>
            <a:chOff x="-8052" y="1747250"/>
            <a:chExt cx="8976506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viết hoa danh từ riêng trong thực tế.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>
                <a:fillRect/>
              </a:stretch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41829" y="1480458"/>
            <a:ext cx="10638971" cy="4862285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Nhận xét: 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vi-V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Tìm các từ có nghĩa như sau: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altLang="en-US" sz="2800">
                <a:cs typeface="Times New Roman" panose="02020603050405020304" pitchFamily="18" charset="0"/>
              </a:rPr>
              <a:t>Dòng nước chảy tương đối lớn, trên đó thuyền bè đi lại được.</a:t>
            </a:r>
            <a:endParaRPr lang="vi-VN" altLang="en-US" sz="280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vi-VN" altLang="en-US" sz="2800">
                <a:cs typeface="Times New Roman" panose="02020603050405020304" pitchFamily="18" charset="0"/>
              </a:rPr>
              <a:t>Dòng sông lớn nhất chảy qua nhiều tỉnh phía Nam nước ta.</a:t>
            </a:r>
            <a:endParaRPr lang="vi-VN" altLang="en-US" sz="280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c. </a:t>
            </a:r>
            <a:r>
              <a:rPr lang="vi-VN" altLang="en-US" sz="2800">
                <a:cs typeface="Times New Roman" panose="02020603050405020304" pitchFamily="18" charset="0"/>
              </a:rPr>
              <a:t>Người đứng đầu nhà nước phong kiến.</a:t>
            </a:r>
            <a:endParaRPr lang="vi-VN" altLang="en-US" sz="2800"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d. </a:t>
            </a:r>
            <a:r>
              <a:rPr lang="vi-VN" altLang="en-US" sz="2800">
                <a:cs typeface="Times New Roman" panose="02020603050405020304" pitchFamily="18" charset="0"/>
              </a:rPr>
              <a:t>Vị vua có công đánh đuổi giặc Minh, lập ra nhà Lê ở nước ta.</a:t>
            </a:r>
            <a:endParaRPr lang="vi-VN" altLang="en-US" sz="2800"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en-US" altLang="en-US" sz="2800" b="1" i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8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defRPr/>
            </a:pPr>
            <a:endParaRPr lang="en-US" altLang="en-US" sz="2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 panose="020B0604020202020204"/>
              <a:buNone/>
              <a:defRPr/>
            </a:pPr>
            <a:endParaRPr lang="en-US" altLang="en-US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20915" y="493485"/>
          <a:ext cx="11292114" cy="5907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6738"/>
                <a:gridCol w="2285376"/>
              </a:tblGrid>
              <a:tr h="689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800" b="1" i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131490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Dòng nước chảy tương đối lớn, trên đó thuyền bè đi lại được.</a:t>
                      </a:r>
                      <a:endParaRPr lang="vi-VN" altLang="en-US" sz="2800">
                        <a:cs typeface="Times New Roman" panose="02020603050405020304" pitchFamily="18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6742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Dòng sông lớn nhất chảy qua nhiều tỉnh phía Nam nước ta.</a:t>
                      </a:r>
                      <a:endParaRPr lang="vi-VN" altLang="en-US" sz="2800">
                        <a:cs typeface="Times New Roman" panose="02020603050405020304" pitchFamily="18" charset="0"/>
                      </a:endParaRPr>
                    </a:p>
                  </a:txBody>
                  <a:tcPr anchor="ctr"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1275174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Người đứng đầu nhà nước phong kiến.</a:t>
                      </a:r>
                      <a:endParaRPr lang="vi-VN" altLang="en-US" sz="2800">
                        <a:cs typeface="Times New Roman" panose="02020603050405020304" pitchFamily="18" charset="0"/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36041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buNone/>
                        <a:defRPr/>
                      </a:pPr>
                      <a:r>
                        <a:rPr lang="en-US" alt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vi-VN" altLang="en-US" sz="2800">
                          <a:cs typeface="Times New Roman" panose="02020603050405020304" pitchFamily="18" charset="0"/>
                        </a:rPr>
                        <a:t>Vị vua có công đánh đuổi giặc Minh, lập ra nhà Lê ở nước ta.</a:t>
                      </a:r>
                      <a:endParaRPr lang="vi-VN" altLang="en-US" sz="2800">
                        <a:cs typeface="Times New Roman" panose="02020603050405020304" pitchFamily="18" charset="0"/>
                      </a:endParaRPr>
                    </a:p>
                  </a:txBody>
                  <a:tcPr anchor="ctr">
                    <a:blipFill>
                      <a:blip r:embed="rId1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10163629" y="1389742"/>
            <a:ext cx="9107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9797143" y="2916665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Cửu Long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10163629" y="4189940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vua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9980386" y="5234967"/>
            <a:ext cx="191588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Lê Lợi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89876" y="5711371"/>
            <a:ext cx="2426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Cửu Long</a:t>
            </a:r>
            <a:endParaRPr lang="en-US" altLang="en-US" sz="3200" b="1">
              <a:latin typeface="Times New Roman" panose="02020603050405020304" pitchFamily="18" charset="0"/>
            </a:endParaRPr>
          </a:p>
        </p:txBody>
      </p:sp>
      <p:pic>
        <p:nvPicPr>
          <p:cNvPr id="5" name="Picture 5" descr="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493485"/>
            <a:ext cx="11248572" cy="5221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4563</Words>
  <Application>WPS Presentation</Application>
  <PresentationFormat>Widescreen</PresentationFormat>
  <Paragraphs>257</Paragraphs>
  <Slides>32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Arial</vt:lpstr>
      <vt:lpstr>SimSun</vt:lpstr>
      <vt:lpstr>Wingdings</vt:lpstr>
      <vt:lpstr>Arial</vt:lpstr>
      <vt:lpstr>Times New Roman</vt:lpstr>
      <vt:lpstr>Tahoma</vt:lpstr>
      <vt:lpstr>Microsoft YaHei</vt:lpstr>
      <vt:lpstr>Arial Unicode MS</vt:lpstr>
      <vt:lpstr>Garamond</vt:lpstr>
      <vt:lpstr>Calibri</vt:lpstr>
      <vt:lpstr>Calibri Light</vt:lpstr>
      <vt:lpstr>1_Office Theme</vt:lpstr>
      <vt:lpstr>Organic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asus</cp:lastModifiedBy>
  <cp:revision>107</cp:revision>
  <dcterms:created xsi:type="dcterms:W3CDTF">2021-08-04T18:52:00Z</dcterms:created>
  <dcterms:modified xsi:type="dcterms:W3CDTF">2021-10-13T09:27:22Z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F2D356B31398403AA8BAD7E00A6698E5</vt:lpwstr>
  </property>
  <property fmtid="{D5CDD505-2E9C-101B-9397-08002B2CF9AE}" pid="3" name="KSOProductBuildVer">
    <vt:lpwstr>1033-11.2.0.10323</vt:lpwstr>
  </property>
</Properties>
</file>