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357" r:id="rId4"/>
    <p:sldId id="272" r:id="rId5"/>
    <p:sldId id="280" r:id="rId7"/>
    <p:sldId id="281" r:id="rId8"/>
    <p:sldId id="283" r:id="rId9"/>
    <p:sldId id="278" r:id="rId10"/>
    <p:sldId id="329" r:id="rId11"/>
    <p:sldId id="310" r:id="rId12"/>
    <p:sldId id="340" r:id="rId13"/>
    <p:sldId id="296" r:id="rId14"/>
    <p:sldId id="307" r:id="rId15"/>
    <p:sldId id="341" r:id="rId16"/>
    <p:sldId id="360" r:id="rId17"/>
    <p:sldId id="342" r:id="rId18"/>
    <p:sldId id="315" r:id="rId19"/>
    <p:sldId id="343" r:id="rId20"/>
    <p:sldId id="344" r:id="rId21"/>
    <p:sldId id="319" r:id="rId22"/>
    <p:sldId id="346" r:id="rId23"/>
    <p:sldId id="345" r:id="rId24"/>
    <p:sldId id="336" r:id="rId25"/>
    <p:sldId id="348" r:id="rId26"/>
    <p:sldId id="292" r:id="rId27"/>
    <p:sldId id="293" r:id="rId28"/>
    <p:sldId id="27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0B3"/>
    <a:srgbClr val="FFFF9E"/>
    <a:srgbClr val="FFFF99"/>
    <a:srgbClr val="DBB7FF"/>
    <a:srgbClr val="66FFFF"/>
    <a:srgbClr val="CC99FF"/>
    <a:srgbClr val="99FF66"/>
    <a:srgbClr val="FF9999"/>
    <a:srgbClr val="CC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77" autoAdjust="0"/>
    <p:restoredTop sz="90326" autoAdjust="0"/>
  </p:normalViewPr>
  <p:slideViewPr>
    <p:cSldViewPr snapToGrid="0">
      <p:cViewPr varScale="1">
        <p:scale>
          <a:sx n="73" d="100"/>
          <a:sy n="73" d="100"/>
        </p:scale>
        <p:origin x="282" y="78"/>
      </p:cViewPr>
      <p:guideLst>
        <p:guide orient="horz" pos="2160"/>
        <p:guide pos="38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E43F8A2-6323-4C3D-ABF1-E3CD09EA9894}" type="slidenum">
              <a:rPr lang="en-US" altLang="en-US" smtClean="0"/>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endParaRPr lang="en-US" smtClean="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9" Type="http://schemas.openxmlformats.org/officeDocument/2006/relationships/theme" Target="../theme/theme2.xml"/><Relationship Id="rId18" Type="http://schemas.openxmlformats.org/officeDocument/2006/relationships/image" Target="../media/image2.png"/><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2.jpeg"/><Relationship Id="rId1"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8.xml"/><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p:nvPr/>
        </p:nvSpPr>
        <p:spPr>
          <a:xfrm>
            <a:off x="1384935" y="984250"/>
            <a:ext cx="9421495" cy="4030980"/>
          </a:xfrm>
          <a:prstGeom prst="rect">
            <a:avLst/>
          </a:prstGeom>
          <a:noFill/>
        </p:spPr>
        <p:txBody>
          <a:bodyPr wrap="square" rtlCol="0">
            <a:spAutoFit/>
          </a:bodyPr>
          <a:p>
            <a:r>
              <a:rPr lang="vi-VN" sz="3200">
                <a:latin typeface="Times New Roman" panose="02020603050405020304" pitchFamily="18" charset="0"/>
                <a:cs typeface="Times New Roman" panose="02020603050405020304" pitchFamily="18" charset="0"/>
                <a:sym typeface="+mn-ea"/>
              </a:rPr>
              <a:t>Giao việc cho HS chuẩn bị giải nghĩa các từ: </a:t>
            </a:r>
            <a:endParaRPr lang="vi-VN" sz="3200">
              <a:latin typeface="Times New Roman" panose="02020603050405020304" pitchFamily="18" charset="0"/>
              <a:cs typeface="Times New Roman" panose="02020603050405020304" pitchFamily="18" charset="0"/>
              <a:sym typeface="+mn-ea"/>
            </a:endParaRPr>
          </a:p>
          <a:p>
            <a:r>
              <a:rPr lang="vi-VN" sz="3200">
                <a:latin typeface="Times New Roman" panose="02020603050405020304" pitchFamily="18" charset="0"/>
                <a:cs typeface="Times New Roman" panose="02020603050405020304" pitchFamily="18" charset="0"/>
                <a:sym typeface="+mn-ea"/>
              </a:rPr>
              <a:t>+ Tự tin</a:t>
            </a:r>
            <a:endParaRPr lang="vi-VN" sz="3200">
              <a:latin typeface="Times New Roman" panose="02020603050405020304" pitchFamily="18" charset="0"/>
              <a:cs typeface="Times New Roman" panose="02020603050405020304" pitchFamily="18" charset="0"/>
              <a:sym typeface="+mn-ea"/>
            </a:endParaRPr>
          </a:p>
          <a:p>
            <a:r>
              <a:rPr lang="vi-VN" sz="3200">
                <a:latin typeface="Times New Roman" panose="02020603050405020304" pitchFamily="18" charset="0"/>
                <a:cs typeface="Times New Roman" panose="02020603050405020304" pitchFamily="18" charset="0"/>
                <a:sym typeface="+mn-ea"/>
              </a:rPr>
              <a:t>+ Tự ti</a:t>
            </a:r>
            <a:endParaRPr lang="vi-VN" sz="3200">
              <a:latin typeface="Times New Roman" panose="02020603050405020304" pitchFamily="18" charset="0"/>
              <a:cs typeface="Times New Roman" panose="02020603050405020304" pitchFamily="18" charset="0"/>
              <a:sym typeface="+mn-ea"/>
            </a:endParaRPr>
          </a:p>
          <a:p>
            <a:r>
              <a:rPr lang="vi-VN" sz="3200">
                <a:latin typeface="Times New Roman" panose="02020603050405020304" pitchFamily="18" charset="0"/>
                <a:cs typeface="Times New Roman" panose="02020603050405020304" pitchFamily="18" charset="0"/>
                <a:sym typeface="+mn-ea"/>
              </a:rPr>
              <a:t>+ Tự trọng</a:t>
            </a:r>
            <a:endParaRPr lang="vi-VN" sz="3200">
              <a:latin typeface="Times New Roman" panose="02020603050405020304" pitchFamily="18" charset="0"/>
              <a:cs typeface="Times New Roman" panose="02020603050405020304" pitchFamily="18" charset="0"/>
              <a:sym typeface="+mn-ea"/>
            </a:endParaRPr>
          </a:p>
          <a:p>
            <a:r>
              <a:rPr lang="vi-VN" sz="3200">
                <a:latin typeface="Times New Roman" panose="02020603050405020304" pitchFamily="18" charset="0"/>
                <a:cs typeface="Times New Roman" panose="02020603050405020304" pitchFamily="18" charset="0"/>
                <a:sym typeface="+mn-ea"/>
              </a:rPr>
              <a:t>+ Tự kiêu</a:t>
            </a:r>
            <a:endParaRPr lang="vi-VN" sz="3200">
              <a:latin typeface="Times New Roman" panose="02020603050405020304" pitchFamily="18" charset="0"/>
              <a:cs typeface="Times New Roman" panose="02020603050405020304" pitchFamily="18" charset="0"/>
              <a:sym typeface="+mn-ea"/>
            </a:endParaRPr>
          </a:p>
          <a:p>
            <a:r>
              <a:rPr lang="vi-VN" sz="3200">
                <a:latin typeface="Times New Roman" panose="02020603050405020304" pitchFamily="18" charset="0"/>
                <a:cs typeface="Times New Roman" panose="02020603050405020304" pitchFamily="18" charset="0"/>
                <a:sym typeface="+mn-ea"/>
              </a:rPr>
              <a:t>+ Tự hào</a:t>
            </a:r>
            <a:endParaRPr lang="vi-VN" sz="3200">
              <a:latin typeface="Times New Roman" panose="02020603050405020304" pitchFamily="18" charset="0"/>
              <a:cs typeface="Times New Roman" panose="02020603050405020304" pitchFamily="18" charset="0"/>
              <a:sym typeface="+mn-ea"/>
            </a:endParaRPr>
          </a:p>
          <a:p>
            <a:r>
              <a:rPr lang="vi-VN" sz="3200">
                <a:latin typeface="Times New Roman" panose="02020603050405020304" pitchFamily="18" charset="0"/>
                <a:cs typeface="Times New Roman" panose="02020603050405020304" pitchFamily="18" charset="0"/>
                <a:sym typeface="+mn-ea"/>
              </a:rPr>
              <a:t>+ Tự ái</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0377" y="699236"/>
            <a:ext cx="10511246" cy="523220"/>
          </a:xfrm>
          <a:prstGeom prst="rect">
            <a:avLst/>
          </a:prstGeom>
        </p:spPr>
        <p:txBody>
          <a:bodyPr wrap="square">
            <a:spAutoFit/>
          </a:bodyPr>
          <a:lstStyle/>
          <a:p>
            <a:pPr algn="ctr">
              <a:spcBef>
                <a:spcPct val="50000"/>
              </a:spcBef>
            </a:pPr>
            <a:r>
              <a:rPr lang="en-US" altLang="en-US" sz="2800" b="1">
                <a:latin typeface="Times New Roman" panose="02020603050405020304" pitchFamily="18" charset="0"/>
                <a:cs typeface="Times New Roman" panose="02020603050405020304" pitchFamily="18" charset="0"/>
              </a:rPr>
              <a:t>Bài 1. Chọn từ thích hợp để điền vào chỗ chấm trong đoạn văn sau:</a:t>
            </a:r>
            <a:endParaRPr lang="en-US" altLang="en-US" sz="2800" b="1">
              <a:latin typeface="Times New Roman" panose="02020603050405020304" pitchFamily="18" charset="0"/>
              <a:cs typeface="Times New Roman" panose="02020603050405020304" pitchFamily="18" charset="0"/>
            </a:endParaRPr>
          </a:p>
        </p:txBody>
      </p:sp>
      <p:sp>
        <p:nvSpPr>
          <p:cNvPr id="7" name="Rectangle 6"/>
          <p:cNvSpPr/>
          <p:nvPr/>
        </p:nvSpPr>
        <p:spPr>
          <a:xfrm>
            <a:off x="957943" y="1436819"/>
            <a:ext cx="10276114" cy="4401205"/>
          </a:xfrm>
          <a:prstGeom prst="rect">
            <a:avLst/>
          </a:prstGeom>
          <a:solidFill>
            <a:schemeClr val="accent1">
              <a:lumMod val="20000"/>
              <a:lumOff val="80000"/>
            </a:schemeClr>
          </a:solidFill>
        </p:spPr>
        <p:txBody>
          <a:bodyPr wrap="square">
            <a:spAutoFit/>
          </a:bodyPr>
          <a:lstStyle/>
          <a:p>
            <a:pPr algn="just"/>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smtClean="0">
                <a:solidFill>
                  <a:srgbClr val="000000"/>
                </a:solidFill>
                <a:latin typeface="Times New Roman" panose="02020603050405020304" pitchFamily="18" charset="0"/>
                <a:cs typeface="Times New Roman" panose="02020603050405020304" pitchFamily="18" charset="0"/>
              </a:rPr>
              <a:t>      Ai </a:t>
            </a:r>
            <a:r>
              <a:rPr lang="en-US" altLang="en-US" sz="2800">
                <a:solidFill>
                  <a:srgbClr val="000000"/>
                </a:solidFill>
                <a:latin typeface="Times New Roman" panose="02020603050405020304" pitchFamily="18" charset="0"/>
                <a:cs typeface="Times New Roman" panose="02020603050405020304" pitchFamily="18" charset="0"/>
              </a:rPr>
              <a:t>cũng khen bạn Minh, lớp trưởng lớp em, là con ngoan trò giỏi. Minh phụ giúp bố mẹ nhiều việc nhà, nhưng luôn luôn đi học đúng giờ, làm bài đầy đủ, chưa bao giờ để ai phiền trách điều gì. Cô chủ nhiệm lớp em thường bảo: “Minh là một học sinh có lòng              </a:t>
            </a:r>
            <a:r>
              <a:rPr lang="en-US" altLang="en-US" sz="2800">
                <a:solidFill>
                  <a:srgbClr val="000000"/>
                </a:solidFill>
                <a:latin typeface="Times New Roman" panose="02020603050405020304" pitchFamily="18" charset="0"/>
                <a:cs typeface="Times New Roman" panose="02020603050405020304" pitchFamily="18" charset="0"/>
              </a:rPr>
              <a:t>. </a:t>
            </a:r>
            <a:endParaRPr lang="en-US" altLang="en-US" sz="2800" smtClean="0">
              <a:solidFill>
                <a:srgbClr val="000000"/>
              </a:solidFill>
              <a:latin typeface="Times New Roman" panose="02020603050405020304" pitchFamily="18" charset="0"/>
              <a:cs typeface="Times New Roman" panose="02020603050405020304" pitchFamily="18" charset="0"/>
            </a:endParaRPr>
          </a:p>
          <a:p>
            <a:pPr algn="just"/>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smtClean="0">
                <a:solidFill>
                  <a:srgbClr val="000000"/>
                </a:solidFill>
                <a:latin typeface="Times New Roman" panose="02020603050405020304" pitchFamily="18" charset="0"/>
                <a:cs typeface="Times New Roman" panose="02020603050405020304" pitchFamily="18" charset="0"/>
              </a:rPr>
              <a:t>     Là </a:t>
            </a:r>
            <a:r>
              <a:rPr lang="en-US" altLang="en-US" sz="2800">
                <a:solidFill>
                  <a:srgbClr val="000000"/>
                </a:solidFill>
                <a:latin typeface="Times New Roman" panose="02020603050405020304" pitchFamily="18" charset="0"/>
                <a:cs typeface="Times New Roman" panose="02020603050405020304" pitchFamily="18" charset="0"/>
              </a:rPr>
              <a:t>học sinh giỏi nhất  trường nhưng Minh </a:t>
            </a:r>
            <a:r>
              <a:rPr lang="en-US" altLang="en-US" sz="2800">
                <a:solidFill>
                  <a:srgbClr val="000000"/>
                </a:solidFill>
                <a:latin typeface="Times New Roman" panose="02020603050405020304" pitchFamily="18" charset="0"/>
                <a:cs typeface="Times New Roman" panose="02020603050405020304" pitchFamily="18" charset="0"/>
              </a:rPr>
              <a:t>không           </a:t>
            </a:r>
            <a:r>
              <a:rPr lang="en-US" altLang="en-US" sz="2800" smtClean="0">
                <a:solidFill>
                  <a:srgbClr val="000000"/>
                </a:solidFill>
                <a:latin typeface="Times New Roman" panose="02020603050405020304" pitchFamily="18" charset="0"/>
                <a:cs typeface="Times New Roman" panose="02020603050405020304" pitchFamily="18" charset="0"/>
              </a:rPr>
              <a:t>      .Minh </a:t>
            </a:r>
            <a:r>
              <a:rPr lang="en-US" altLang="en-US" sz="2800">
                <a:solidFill>
                  <a:srgbClr val="000000"/>
                </a:solidFill>
                <a:latin typeface="Times New Roman" panose="02020603050405020304" pitchFamily="18" charset="0"/>
                <a:cs typeface="Times New Roman" panose="02020603050405020304" pitchFamily="18" charset="0"/>
              </a:rPr>
              <a:t>giúp đỡ các bạn học kém rất nhiệt tình và có kết quả, khiến các bạn hay mặc cảm</a:t>
            </a:r>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smtClean="0">
                <a:solidFill>
                  <a:srgbClr val="000000"/>
                </a:solidFill>
                <a:latin typeface="Times New Roman" panose="02020603050405020304" pitchFamily="18" charset="0"/>
                <a:cs typeface="Times New Roman" panose="02020603050405020304" pitchFamily="18" charset="0"/>
              </a:rPr>
              <a:t>   nhất </a:t>
            </a:r>
            <a:r>
              <a:rPr lang="en-US" altLang="en-US" sz="2800">
                <a:solidFill>
                  <a:srgbClr val="000000"/>
                </a:solidFill>
                <a:latin typeface="Times New Roman" panose="02020603050405020304" pitchFamily="18" charset="0"/>
                <a:cs typeface="Times New Roman" panose="02020603050405020304" pitchFamily="18" charset="0"/>
              </a:rPr>
              <a:t>cũng dần dần </a:t>
            </a:r>
            <a:r>
              <a:rPr lang="en-US" altLang="en-US" sz="2800">
                <a:solidFill>
                  <a:srgbClr val="000000"/>
                </a:solidFill>
                <a:latin typeface="Times New Roman" panose="02020603050405020304" pitchFamily="18" charset="0"/>
                <a:cs typeface="Times New Roman" panose="02020603050405020304" pitchFamily="18" charset="0"/>
              </a:rPr>
              <a:t>thấy               </a:t>
            </a:r>
            <a:r>
              <a:rPr lang="en-US" altLang="en-US" sz="2800" smtClean="0">
                <a:solidFill>
                  <a:srgbClr val="000000"/>
                </a:solidFill>
                <a:latin typeface="Times New Roman" panose="02020603050405020304" pitchFamily="18" charset="0"/>
                <a:cs typeface="Times New Roman" panose="02020603050405020304" pitchFamily="18" charset="0"/>
              </a:rPr>
              <a:t>hơn </a:t>
            </a:r>
            <a:r>
              <a:rPr lang="en-US" altLang="en-US" sz="2800">
                <a:solidFill>
                  <a:srgbClr val="000000"/>
                </a:solidFill>
                <a:latin typeface="Times New Roman" panose="02020603050405020304" pitchFamily="18" charset="0"/>
                <a:cs typeface="Times New Roman" panose="02020603050405020304" pitchFamily="18" charset="0"/>
              </a:rPr>
              <a:t>vì học hành tiến bộ. Khi phê bình, nhắc nhở những bạn mắc khuyết điểm, Minh có cách góp ý rất chân tình, nên không làm </a:t>
            </a:r>
            <a:r>
              <a:rPr lang="en-US" altLang="en-US" sz="2800">
                <a:solidFill>
                  <a:srgbClr val="000000"/>
                </a:solidFill>
                <a:latin typeface="Times New Roman" panose="02020603050405020304" pitchFamily="18" charset="0"/>
                <a:cs typeface="Times New Roman" panose="02020603050405020304" pitchFamily="18" charset="0"/>
              </a:rPr>
              <a:t>bạn </a:t>
            </a:r>
            <a:r>
              <a:rPr lang="en-US" altLang="en-US" sz="2800" smtClean="0">
                <a:solidFill>
                  <a:srgbClr val="000000"/>
                </a:solidFill>
                <a:latin typeface="Times New Roman" panose="02020603050405020304" pitchFamily="18" charset="0"/>
                <a:cs typeface="Times New Roman" panose="02020603050405020304" pitchFamily="18" charset="0"/>
              </a:rPr>
              <a:t>nào             .Lớp 4A chúng em rất                về bạn Minh.</a:t>
            </a:r>
            <a:endParaRPr lang="en-US" sz="2800"/>
          </a:p>
        </p:txBody>
      </p:sp>
      <p:sp>
        <p:nvSpPr>
          <p:cNvPr id="8" name="Rectangle 7"/>
          <p:cNvSpPr/>
          <p:nvPr/>
        </p:nvSpPr>
        <p:spPr>
          <a:xfrm>
            <a:off x="9300754" y="2808514"/>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1</a:t>
            </a:r>
            <a:endParaRPr lang="en-US" b="1">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8921933" y="3245535"/>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2</a:t>
            </a:r>
            <a:endParaRPr lang="en-US" b="1">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3176453" y="4081558"/>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3</a:t>
            </a:r>
            <a:endParaRPr lang="en-US" b="1">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8125097" y="4081558"/>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4</a:t>
            </a:r>
            <a:endParaRPr lang="en-US" b="1">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9300753" y="4959791"/>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5</a:t>
            </a:r>
            <a:endParaRPr lang="en-US" b="1">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3500845" y="5364740"/>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6</a:t>
            </a:r>
            <a:endParaRPr lang="en-US" b="1">
              <a:solidFill>
                <a:schemeClr val="tx1"/>
              </a:solidFill>
              <a:latin typeface="Times New Roman" panose="02020603050405020304" pitchFamily="18" charset="0"/>
              <a:cs typeface="Times New Roman" panose="02020603050405020304" pitchFamily="18" charset="0"/>
            </a:endParaRPr>
          </a:p>
        </p:txBody>
      </p:sp>
      <p:sp>
        <p:nvSpPr>
          <p:cNvPr id="16" name="Text Box 15"/>
          <p:cNvSpPr txBox="1">
            <a:spLocks noChangeArrowheads="1"/>
          </p:cNvSpPr>
          <p:nvPr/>
        </p:nvSpPr>
        <p:spPr bwMode="auto">
          <a:xfrm>
            <a:off x="1447030" y="5814919"/>
            <a:ext cx="88856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r>
              <a:rPr lang="en-US" altLang="vi-VN" sz="2800" i="1">
                <a:solidFill>
                  <a:srgbClr val="000099"/>
                </a:solidFill>
                <a:latin typeface="Times New Roman" panose="02020603050405020304" pitchFamily="18" charset="0"/>
                <a:cs typeface="Arial" panose="020B0604020202020204" pitchFamily="34" charset="0"/>
              </a:rPr>
              <a:t>       </a:t>
            </a:r>
            <a:r>
              <a:rPr lang="en-US" altLang="vi-VN" sz="2800" i="1">
                <a:solidFill>
                  <a:srgbClr val="FF0000"/>
                </a:solidFill>
                <a:latin typeface="Times New Roman" panose="02020603050405020304" pitchFamily="18" charset="0"/>
                <a:cs typeface="Arial" panose="020B0604020202020204" pitchFamily="34" charset="0"/>
              </a:rPr>
              <a:t>(</a:t>
            </a:r>
            <a:r>
              <a:rPr lang="en-US" altLang="vi-VN" sz="2800" i="1">
                <a:solidFill>
                  <a:srgbClr val="FF0000"/>
                </a:solidFill>
                <a:latin typeface="Times New Roman" panose="02020603050405020304" pitchFamily="18" charset="0"/>
                <a:cs typeface="Arial" panose="020B0604020202020204" pitchFamily="34" charset="0"/>
              </a:rPr>
              <a:t>T</a:t>
            </a:r>
            <a:r>
              <a:rPr lang="en-US" altLang="vi-VN" sz="2800" i="1">
                <a:solidFill>
                  <a:srgbClr val="FF0000"/>
                </a:solidFill>
                <a:latin typeface="Times New Roman" panose="02020603050405020304" pitchFamily="18" charset="0"/>
              </a:rPr>
              <a:t>ừ </a:t>
            </a:r>
            <a:r>
              <a:rPr lang="en-US" altLang="vi-VN" sz="2800" i="1" smtClean="0">
                <a:solidFill>
                  <a:srgbClr val="FF0000"/>
                </a:solidFill>
                <a:latin typeface="Times New Roman" panose="02020603050405020304" pitchFamily="18" charset="0"/>
                <a:cs typeface="Arial" panose="020B0604020202020204" pitchFamily="34" charset="0"/>
              </a:rPr>
              <a:t>đ</a:t>
            </a:r>
            <a:r>
              <a:rPr lang="en-US" altLang="vi-VN" sz="2800" i="1" smtClean="0">
                <a:solidFill>
                  <a:srgbClr val="FF0000"/>
                </a:solidFill>
                <a:latin typeface="Times New Roman" panose="02020603050405020304" pitchFamily="18" charset="0"/>
              </a:rPr>
              <a:t>ể </a:t>
            </a:r>
            <a:r>
              <a:rPr lang="en-US" altLang="vi-VN" sz="2800" i="1" smtClean="0">
                <a:solidFill>
                  <a:srgbClr val="FF0000"/>
                </a:solidFill>
                <a:latin typeface="Times New Roman" panose="02020603050405020304" pitchFamily="18" charset="0"/>
                <a:cs typeface="Arial" panose="020B0604020202020204" pitchFamily="34" charset="0"/>
              </a:rPr>
              <a:t>ch</a:t>
            </a:r>
            <a:r>
              <a:rPr lang="en-US" altLang="vi-VN" sz="2800" i="1" smtClean="0">
                <a:solidFill>
                  <a:srgbClr val="FF0000"/>
                </a:solidFill>
                <a:latin typeface="Times New Roman" panose="02020603050405020304" pitchFamily="18" charset="0"/>
              </a:rPr>
              <a:t>ọ</a:t>
            </a:r>
            <a:r>
              <a:rPr lang="en-US" altLang="vi-VN" sz="2800" i="1" smtClean="0">
                <a:solidFill>
                  <a:srgbClr val="FF0000"/>
                </a:solidFill>
                <a:latin typeface="Times New Roman" panose="02020603050405020304" pitchFamily="18" charset="0"/>
                <a:cs typeface="Arial" panose="020B0604020202020204" pitchFamily="34" charset="0"/>
              </a:rPr>
              <a:t>n: tự tin, tự ti, tự trọng, tự kiêu, tự hào, tự ái)</a:t>
            </a:r>
            <a:endParaRPr lang="en-US" altLang="vi-VN" sz="2800" i="1">
              <a:solidFill>
                <a:srgbClr val="FF0000"/>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031966" y="1447246"/>
          <a:ext cx="10228217" cy="3956484"/>
        </p:xfrm>
        <a:graphic>
          <a:graphicData uri="http://schemas.openxmlformats.org/drawingml/2006/table">
            <a:tbl>
              <a:tblPr firstRow="1" bandRow="1">
                <a:tableStyleId>{5C22544A-7EE6-4342-B048-85BDC9FD1C3A}</a:tableStyleId>
              </a:tblPr>
              <a:tblGrid>
                <a:gridCol w="1593668"/>
                <a:gridCol w="8634549"/>
              </a:tblGrid>
              <a:tr h="552361">
                <a:tc>
                  <a:txBody>
                    <a:bodyPr/>
                    <a:lstStyle/>
                    <a:p>
                      <a:pPr algn="ctr"/>
                      <a:r>
                        <a:rPr lang="en-US" sz="2800" smtClean="0">
                          <a:solidFill>
                            <a:schemeClr val="tx1"/>
                          </a:solidFill>
                          <a:latin typeface="Times New Roman" panose="02020603050405020304" pitchFamily="18" charset="0"/>
                          <a:cs typeface="Times New Roman" panose="02020603050405020304" pitchFamily="18" charset="0"/>
                        </a:rPr>
                        <a:t>Từ</a:t>
                      </a:r>
                      <a:r>
                        <a:rPr lang="en-US" sz="2800" baseline="0" smtClean="0">
                          <a:solidFill>
                            <a:schemeClr val="tx1"/>
                          </a:solidFill>
                          <a:latin typeface="Times New Roman" panose="02020603050405020304" pitchFamily="18" charset="0"/>
                          <a:cs typeface="Times New Roman" panose="02020603050405020304" pitchFamily="18" charset="0"/>
                        </a:rPr>
                        <a:t> ngữ</a:t>
                      </a:r>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smtClean="0">
                          <a:solidFill>
                            <a:schemeClr val="tx1"/>
                          </a:solidFill>
                          <a:latin typeface="Times New Roman" panose="02020603050405020304" pitchFamily="18" charset="0"/>
                          <a:cs typeface="Times New Roman" panose="02020603050405020304" pitchFamily="18" charset="0"/>
                        </a:rPr>
                        <a:t>Nghĩa</a:t>
                      </a:r>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12966">
                <a:tc>
                  <a:txBody>
                    <a:bodyPr/>
                    <a:lstStyle/>
                    <a:p>
                      <a:pPr algn="just"/>
                      <a:r>
                        <a:rPr lang="en-US" sz="2800" b="0" smtClean="0">
                          <a:solidFill>
                            <a:srgbClr val="0070C0"/>
                          </a:solidFill>
                          <a:latin typeface="Times New Roman" panose="02020603050405020304" pitchFamily="18" charset="0"/>
                          <a:cs typeface="Times New Roman" panose="02020603050405020304" pitchFamily="18" charset="0"/>
                        </a:rPr>
                        <a:t>tự tin</a:t>
                      </a:r>
                      <a:endParaRPr lang="en-US" sz="280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smtClean="0">
                          <a:solidFill>
                            <a:srgbClr val="7030A0"/>
                          </a:solidFill>
                          <a:latin typeface="Times New Roman" panose="02020603050405020304" pitchFamily="18" charset="0"/>
                          <a:cs typeface="Times New Roman" panose="02020603050405020304" pitchFamily="18" charset="0"/>
                        </a:rPr>
                        <a:t>Tin vào bản thân mình.</a:t>
                      </a:r>
                      <a:endParaRPr lang="en-US" sz="2800" smtClean="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52361">
                <a:tc>
                  <a:txBody>
                    <a:bodyPr/>
                    <a:lstStyle/>
                    <a:p>
                      <a:pPr algn="just"/>
                      <a:r>
                        <a:rPr lang="en-US" sz="2800" b="0" baseline="0" smtClean="0">
                          <a:solidFill>
                            <a:srgbClr val="0070C0"/>
                          </a:solidFill>
                          <a:latin typeface="Times New Roman" panose="02020603050405020304" pitchFamily="18" charset="0"/>
                          <a:cs typeface="Times New Roman" panose="02020603050405020304" pitchFamily="18" charset="0"/>
                        </a:rPr>
                        <a:t>tự ti</a:t>
                      </a:r>
                      <a:endParaRPr lang="en-US" sz="2800" b="0" baseline="0" smtClean="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smtClean="0">
                          <a:solidFill>
                            <a:srgbClr val="7030A0"/>
                          </a:solidFill>
                          <a:latin typeface="Times New Roman" panose="02020603050405020304" pitchFamily="18" charset="0"/>
                          <a:cs typeface="Times New Roman" panose="02020603050405020304" pitchFamily="18" charset="0"/>
                        </a:rPr>
                        <a:t>Tự đánh giá mình thấp kém và thiếu tự tin.</a:t>
                      </a:r>
                      <a:endParaRPr lang="en-US" sz="2800" smtClean="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81713">
                <a:tc>
                  <a:txBody>
                    <a:bodyPr/>
                    <a:lstStyle/>
                    <a:p>
                      <a:pPr algn="just"/>
                      <a:r>
                        <a:rPr lang="en-US" sz="2800" b="0" smtClean="0">
                          <a:solidFill>
                            <a:srgbClr val="0070C0"/>
                          </a:solidFill>
                          <a:latin typeface="Times New Roman" panose="02020603050405020304" pitchFamily="18" charset="0"/>
                          <a:cs typeface="Times New Roman" panose="02020603050405020304" pitchFamily="18" charset="0"/>
                        </a:rPr>
                        <a:t>tự trọng</a:t>
                      </a:r>
                      <a:endParaRPr lang="en-US" sz="280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smtClean="0">
                          <a:solidFill>
                            <a:srgbClr val="7030A0"/>
                          </a:solidFill>
                          <a:latin typeface="Times New Roman" panose="02020603050405020304" pitchFamily="18" charset="0"/>
                          <a:cs typeface="Times New Roman" panose="02020603050405020304" pitchFamily="18" charset="0"/>
                        </a:rPr>
                        <a:t>Coi trọng và giữ gìn phẩm giá của mình.</a:t>
                      </a:r>
                      <a:endParaRPr lang="en-US" sz="2800" smtClean="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52361">
                <a:tc>
                  <a:txBody>
                    <a:bodyPr/>
                    <a:lstStyle/>
                    <a:p>
                      <a:pPr algn="just"/>
                      <a:r>
                        <a:rPr lang="en-US" sz="2800" b="0" smtClean="0">
                          <a:solidFill>
                            <a:srgbClr val="0070C0"/>
                          </a:solidFill>
                          <a:latin typeface="Times New Roman" panose="02020603050405020304" pitchFamily="18" charset="0"/>
                          <a:cs typeface="Times New Roman" panose="02020603050405020304" pitchFamily="18" charset="0"/>
                        </a:rPr>
                        <a:t>tự kiêu</a:t>
                      </a:r>
                      <a:endParaRPr lang="en-US" sz="280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smtClean="0">
                          <a:solidFill>
                            <a:srgbClr val="7030A0"/>
                          </a:solidFill>
                          <a:latin typeface="Times New Roman" panose="02020603050405020304" pitchFamily="18" charset="0"/>
                          <a:cs typeface="Times New Roman" panose="02020603050405020304" pitchFamily="18" charset="0"/>
                        </a:rPr>
                        <a:t>T</a:t>
                      </a:r>
                      <a:r>
                        <a:rPr lang="vi-VN" sz="2800" smtClean="0">
                          <a:solidFill>
                            <a:srgbClr val="7030A0"/>
                          </a:solidFill>
                          <a:latin typeface="Times New Roman" panose="02020603050405020304" pitchFamily="18" charset="0"/>
                          <a:cs typeface="Times New Roman" panose="02020603050405020304" pitchFamily="18" charset="0"/>
                        </a:rPr>
                        <a:t>ự cho mình hơn người và tỏ ra coi thường người khác</a:t>
                      </a:r>
                      <a:r>
                        <a:rPr lang="en-US" sz="2800" smtClean="0">
                          <a:solidFill>
                            <a:srgbClr val="7030A0"/>
                          </a:solidFill>
                          <a:latin typeface="Times New Roman" panose="02020603050405020304" pitchFamily="18" charset="0"/>
                          <a:cs typeface="Times New Roman" panose="02020603050405020304" pitchFamily="18" charset="0"/>
                        </a:rPr>
                        <a:t>.</a:t>
                      </a:r>
                      <a:endParaRPr lang="vi-VN" sz="2800" smtClean="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52361">
                <a:tc>
                  <a:txBody>
                    <a:bodyPr/>
                    <a:lstStyle/>
                    <a:p>
                      <a:pPr algn="just"/>
                      <a:r>
                        <a:rPr lang="en-US" sz="2800" b="0" smtClean="0">
                          <a:solidFill>
                            <a:srgbClr val="0070C0"/>
                          </a:solidFill>
                          <a:latin typeface="Times New Roman" panose="02020603050405020304" pitchFamily="18" charset="0"/>
                          <a:cs typeface="Times New Roman" panose="02020603050405020304" pitchFamily="18" charset="0"/>
                        </a:rPr>
                        <a:t>tự hào</a:t>
                      </a:r>
                      <a:endParaRPr lang="en-US" sz="280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smtClean="0">
                          <a:solidFill>
                            <a:srgbClr val="7030A0"/>
                          </a:solidFill>
                          <a:latin typeface="Times New Roman" panose="02020603050405020304" pitchFamily="18" charset="0"/>
                          <a:cs typeface="Times New Roman" panose="02020603050405020304" pitchFamily="18" charset="0"/>
                        </a:rPr>
                        <a:t>Lấy làm hài lòng, hãnh diện về cái tốt đẹp mình có.</a:t>
                      </a:r>
                      <a:endParaRPr lang="en-US" sz="2800" smtClean="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52361">
                <a:tc>
                  <a:txBody>
                    <a:bodyPr/>
                    <a:lstStyle/>
                    <a:p>
                      <a:pPr algn="just"/>
                      <a:r>
                        <a:rPr lang="en-US" sz="2800" b="0" smtClean="0">
                          <a:solidFill>
                            <a:srgbClr val="0070C0"/>
                          </a:solidFill>
                          <a:latin typeface="Times New Roman" panose="02020603050405020304" pitchFamily="18" charset="0"/>
                          <a:cs typeface="Times New Roman" panose="02020603050405020304" pitchFamily="18" charset="0"/>
                        </a:rPr>
                        <a:t>tự ái</a:t>
                      </a:r>
                      <a:endParaRPr lang="en-US" sz="280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smtClean="0">
                          <a:solidFill>
                            <a:srgbClr val="7030A0"/>
                          </a:solidFill>
                          <a:latin typeface="Times New Roman" panose="02020603050405020304" pitchFamily="18" charset="0"/>
                          <a:cs typeface="Times New Roman" panose="02020603050405020304" pitchFamily="18" charset="0"/>
                        </a:rPr>
                        <a:t>K</a:t>
                      </a:r>
                      <a:r>
                        <a:rPr lang="vi-VN" sz="2800" smtClean="0">
                          <a:solidFill>
                            <a:srgbClr val="7030A0"/>
                          </a:solidFill>
                          <a:latin typeface="Times New Roman" panose="02020603050405020304" pitchFamily="18" charset="0"/>
                          <a:cs typeface="Times New Roman" panose="02020603050405020304" pitchFamily="18" charset="0"/>
                        </a:rPr>
                        <a:t>hó chịu khi cảm thấy bị đánh giá thấp hoặc bị coi thường</a:t>
                      </a:r>
                      <a:r>
                        <a:rPr lang="en-US" sz="2800" smtClean="0">
                          <a:solidFill>
                            <a:srgbClr val="7030A0"/>
                          </a:solidFill>
                          <a:latin typeface="Times New Roman" panose="02020603050405020304" pitchFamily="18" charset="0"/>
                          <a:cs typeface="Times New Roman" panose="02020603050405020304" pitchFamily="18" charset="0"/>
                        </a:rPr>
                        <a:t>.</a:t>
                      </a:r>
                      <a:endParaRPr lang="vi-VN" sz="2800" smtClean="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0377" y="699236"/>
            <a:ext cx="10511246" cy="523220"/>
          </a:xfrm>
          <a:prstGeom prst="rect">
            <a:avLst/>
          </a:prstGeom>
        </p:spPr>
        <p:txBody>
          <a:bodyPr wrap="square">
            <a:spAutoFit/>
          </a:bodyPr>
          <a:lstStyle/>
          <a:p>
            <a:pPr algn="ctr">
              <a:spcBef>
                <a:spcPct val="50000"/>
              </a:spcBef>
            </a:pPr>
            <a:r>
              <a:rPr lang="en-US" altLang="en-US" sz="2800" b="1">
                <a:latin typeface="Times New Roman" panose="02020603050405020304" pitchFamily="18" charset="0"/>
                <a:cs typeface="Times New Roman" panose="02020603050405020304" pitchFamily="18" charset="0"/>
              </a:rPr>
              <a:t>Bài 1. Chọn từ thích hợp để điền vào chỗ chấm trong đoạn văn sau:</a:t>
            </a:r>
            <a:endParaRPr lang="en-US" altLang="en-US" sz="2800" b="1">
              <a:latin typeface="Times New Roman" panose="02020603050405020304" pitchFamily="18" charset="0"/>
              <a:cs typeface="Times New Roman" panose="02020603050405020304" pitchFamily="18" charset="0"/>
            </a:endParaRPr>
          </a:p>
        </p:txBody>
      </p:sp>
      <p:sp>
        <p:nvSpPr>
          <p:cNvPr id="7" name="Rectangle 6"/>
          <p:cNvSpPr/>
          <p:nvPr/>
        </p:nvSpPr>
        <p:spPr>
          <a:xfrm>
            <a:off x="957943" y="1436819"/>
            <a:ext cx="10276114" cy="4401205"/>
          </a:xfrm>
          <a:prstGeom prst="rect">
            <a:avLst/>
          </a:prstGeom>
          <a:solidFill>
            <a:schemeClr val="accent1">
              <a:lumMod val="20000"/>
              <a:lumOff val="80000"/>
            </a:schemeClr>
          </a:solidFill>
        </p:spPr>
        <p:txBody>
          <a:bodyPr wrap="square">
            <a:spAutoFit/>
          </a:bodyPr>
          <a:lstStyle/>
          <a:p>
            <a:pPr algn="just"/>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smtClean="0">
                <a:solidFill>
                  <a:srgbClr val="000000"/>
                </a:solidFill>
                <a:latin typeface="Times New Roman" panose="02020603050405020304" pitchFamily="18" charset="0"/>
                <a:cs typeface="Times New Roman" panose="02020603050405020304" pitchFamily="18" charset="0"/>
              </a:rPr>
              <a:t>      Ai </a:t>
            </a:r>
            <a:r>
              <a:rPr lang="en-US" altLang="en-US" sz="2800">
                <a:solidFill>
                  <a:srgbClr val="000000"/>
                </a:solidFill>
                <a:latin typeface="Times New Roman" panose="02020603050405020304" pitchFamily="18" charset="0"/>
                <a:cs typeface="Times New Roman" panose="02020603050405020304" pitchFamily="18" charset="0"/>
              </a:rPr>
              <a:t>cũng khen bạn Minh, lớp trưởng lớp em, là con ngoan trò giỏi. Minh phụ giúp bố mẹ nhiều việc nhà, nhưng luôn luôn đi học đúng giờ, làm bài đầy đủ, chưa bao giờ để ai phiền trách điều gì. Cô chủ nhiệm lớp em thường bảo: “Minh là một học sinh có lòng              </a:t>
            </a:r>
            <a:r>
              <a:rPr lang="en-US" altLang="en-US" sz="2800">
                <a:solidFill>
                  <a:srgbClr val="000000"/>
                </a:solidFill>
                <a:latin typeface="Times New Roman" panose="02020603050405020304" pitchFamily="18" charset="0"/>
                <a:cs typeface="Times New Roman" panose="02020603050405020304" pitchFamily="18" charset="0"/>
              </a:rPr>
              <a:t>. </a:t>
            </a:r>
            <a:endParaRPr lang="en-US" altLang="en-US" sz="2800" smtClean="0">
              <a:solidFill>
                <a:srgbClr val="000000"/>
              </a:solidFill>
              <a:latin typeface="Times New Roman" panose="02020603050405020304" pitchFamily="18" charset="0"/>
              <a:cs typeface="Times New Roman" panose="02020603050405020304" pitchFamily="18" charset="0"/>
            </a:endParaRPr>
          </a:p>
          <a:p>
            <a:pPr algn="just"/>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smtClean="0">
                <a:solidFill>
                  <a:srgbClr val="000000"/>
                </a:solidFill>
                <a:latin typeface="Times New Roman" panose="02020603050405020304" pitchFamily="18" charset="0"/>
                <a:cs typeface="Times New Roman" panose="02020603050405020304" pitchFamily="18" charset="0"/>
              </a:rPr>
              <a:t>     Là </a:t>
            </a:r>
            <a:r>
              <a:rPr lang="en-US" altLang="en-US" sz="2800">
                <a:solidFill>
                  <a:srgbClr val="000000"/>
                </a:solidFill>
                <a:latin typeface="Times New Roman" panose="02020603050405020304" pitchFamily="18" charset="0"/>
                <a:cs typeface="Times New Roman" panose="02020603050405020304" pitchFamily="18" charset="0"/>
              </a:rPr>
              <a:t>học sinh giỏi nhất  trường nhưng Minh </a:t>
            </a:r>
            <a:r>
              <a:rPr lang="en-US" altLang="en-US" sz="2800">
                <a:solidFill>
                  <a:srgbClr val="000000"/>
                </a:solidFill>
                <a:latin typeface="Times New Roman" panose="02020603050405020304" pitchFamily="18" charset="0"/>
                <a:cs typeface="Times New Roman" panose="02020603050405020304" pitchFamily="18" charset="0"/>
              </a:rPr>
              <a:t>không           </a:t>
            </a:r>
            <a:r>
              <a:rPr lang="en-US" altLang="en-US" sz="2800" smtClean="0">
                <a:solidFill>
                  <a:srgbClr val="000000"/>
                </a:solidFill>
                <a:latin typeface="Times New Roman" panose="02020603050405020304" pitchFamily="18" charset="0"/>
                <a:cs typeface="Times New Roman" panose="02020603050405020304" pitchFamily="18" charset="0"/>
              </a:rPr>
              <a:t>      .Minh </a:t>
            </a:r>
            <a:r>
              <a:rPr lang="en-US" altLang="en-US" sz="2800">
                <a:solidFill>
                  <a:srgbClr val="000000"/>
                </a:solidFill>
                <a:latin typeface="Times New Roman" panose="02020603050405020304" pitchFamily="18" charset="0"/>
                <a:cs typeface="Times New Roman" panose="02020603050405020304" pitchFamily="18" charset="0"/>
              </a:rPr>
              <a:t>giúp đỡ các bạn học kém rất nhiệt tình và có kết quả, khiến các bạn hay mặc cảm</a:t>
            </a:r>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smtClean="0">
                <a:solidFill>
                  <a:srgbClr val="000000"/>
                </a:solidFill>
                <a:latin typeface="Times New Roman" panose="02020603050405020304" pitchFamily="18" charset="0"/>
                <a:cs typeface="Times New Roman" panose="02020603050405020304" pitchFamily="18" charset="0"/>
              </a:rPr>
              <a:t>   nhất </a:t>
            </a:r>
            <a:r>
              <a:rPr lang="en-US" altLang="en-US" sz="2800">
                <a:solidFill>
                  <a:srgbClr val="000000"/>
                </a:solidFill>
                <a:latin typeface="Times New Roman" panose="02020603050405020304" pitchFamily="18" charset="0"/>
                <a:cs typeface="Times New Roman" panose="02020603050405020304" pitchFamily="18" charset="0"/>
              </a:rPr>
              <a:t>cũng dần dần </a:t>
            </a:r>
            <a:r>
              <a:rPr lang="en-US" altLang="en-US" sz="2800">
                <a:solidFill>
                  <a:srgbClr val="000000"/>
                </a:solidFill>
                <a:latin typeface="Times New Roman" panose="02020603050405020304" pitchFamily="18" charset="0"/>
                <a:cs typeface="Times New Roman" panose="02020603050405020304" pitchFamily="18" charset="0"/>
              </a:rPr>
              <a:t>thấy               </a:t>
            </a:r>
            <a:r>
              <a:rPr lang="en-US" altLang="en-US" sz="2800" smtClean="0">
                <a:solidFill>
                  <a:srgbClr val="000000"/>
                </a:solidFill>
                <a:latin typeface="Times New Roman" panose="02020603050405020304" pitchFamily="18" charset="0"/>
                <a:cs typeface="Times New Roman" panose="02020603050405020304" pitchFamily="18" charset="0"/>
              </a:rPr>
              <a:t>hơn </a:t>
            </a:r>
            <a:r>
              <a:rPr lang="en-US" altLang="en-US" sz="2800">
                <a:solidFill>
                  <a:srgbClr val="000000"/>
                </a:solidFill>
                <a:latin typeface="Times New Roman" panose="02020603050405020304" pitchFamily="18" charset="0"/>
                <a:cs typeface="Times New Roman" panose="02020603050405020304" pitchFamily="18" charset="0"/>
              </a:rPr>
              <a:t>vì học hành tiến bộ. Khi phê bình, nhắc nhở những bạn mắc khuyết điểm, Minh có cách góp ý rất chân tình, nên không làm </a:t>
            </a:r>
            <a:r>
              <a:rPr lang="en-US" altLang="en-US" sz="2800">
                <a:solidFill>
                  <a:srgbClr val="000000"/>
                </a:solidFill>
                <a:latin typeface="Times New Roman" panose="02020603050405020304" pitchFamily="18" charset="0"/>
                <a:cs typeface="Times New Roman" panose="02020603050405020304" pitchFamily="18" charset="0"/>
              </a:rPr>
              <a:t>bạn </a:t>
            </a:r>
            <a:r>
              <a:rPr lang="en-US" altLang="en-US" sz="2800" smtClean="0">
                <a:solidFill>
                  <a:srgbClr val="000000"/>
                </a:solidFill>
                <a:latin typeface="Times New Roman" panose="02020603050405020304" pitchFamily="18" charset="0"/>
                <a:cs typeface="Times New Roman" panose="02020603050405020304" pitchFamily="18" charset="0"/>
              </a:rPr>
              <a:t>nào             .Lớp 4A chúng em rất                về bạn Minh.</a:t>
            </a:r>
            <a:endParaRPr lang="en-US" sz="2800"/>
          </a:p>
        </p:txBody>
      </p:sp>
      <p:sp>
        <p:nvSpPr>
          <p:cNvPr id="8" name="Rectangle 7"/>
          <p:cNvSpPr/>
          <p:nvPr/>
        </p:nvSpPr>
        <p:spPr>
          <a:xfrm>
            <a:off x="9300754" y="2808514"/>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1</a:t>
            </a:r>
            <a:endParaRPr lang="en-US" b="1">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8921933" y="3245535"/>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2</a:t>
            </a:r>
            <a:endParaRPr lang="en-US" b="1">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3176453" y="4081558"/>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3</a:t>
            </a:r>
            <a:endParaRPr lang="en-US" b="1">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8125097" y="4081558"/>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4</a:t>
            </a:r>
            <a:endParaRPr lang="en-US" b="1">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9300753" y="4959791"/>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5</a:t>
            </a:r>
            <a:endParaRPr lang="en-US" b="1">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3500845" y="5364740"/>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6</a:t>
            </a:r>
            <a:endParaRPr lang="en-US" b="1">
              <a:solidFill>
                <a:schemeClr val="tx1"/>
              </a:solidFill>
              <a:latin typeface="Times New Roman" panose="02020603050405020304" pitchFamily="18" charset="0"/>
              <a:cs typeface="Times New Roman" panose="02020603050405020304" pitchFamily="18" charset="0"/>
            </a:endParaRPr>
          </a:p>
        </p:txBody>
      </p:sp>
      <p:sp>
        <p:nvSpPr>
          <p:cNvPr id="16" name="Text Box 15"/>
          <p:cNvSpPr txBox="1">
            <a:spLocks noChangeArrowheads="1"/>
          </p:cNvSpPr>
          <p:nvPr/>
        </p:nvSpPr>
        <p:spPr bwMode="auto">
          <a:xfrm>
            <a:off x="1447030" y="5814919"/>
            <a:ext cx="88856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r>
              <a:rPr lang="en-US" altLang="vi-VN" sz="2800" i="1">
                <a:solidFill>
                  <a:srgbClr val="000099"/>
                </a:solidFill>
                <a:latin typeface="Times New Roman" panose="02020603050405020304" pitchFamily="18" charset="0"/>
                <a:cs typeface="Arial" panose="020B0604020202020204" pitchFamily="34" charset="0"/>
              </a:rPr>
              <a:t>       </a:t>
            </a:r>
            <a:r>
              <a:rPr lang="en-US" altLang="vi-VN" sz="2800" i="1">
                <a:solidFill>
                  <a:srgbClr val="FF0000"/>
                </a:solidFill>
                <a:latin typeface="Times New Roman" panose="02020603050405020304" pitchFamily="18" charset="0"/>
                <a:cs typeface="Arial" panose="020B0604020202020204" pitchFamily="34" charset="0"/>
              </a:rPr>
              <a:t>(</a:t>
            </a:r>
            <a:r>
              <a:rPr lang="en-US" altLang="vi-VN" sz="2800" i="1">
                <a:solidFill>
                  <a:srgbClr val="FF0000"/>
                </a:solidFill>
                <a:latin typeface="Times New Roman" panose="02020603050405020304" pitchFamily="18" charset="0"/>
                <a:cs typeface="Arial" panose="020B0604020202020204" pitchFamily="34" charset="0"/>
              </a:rPr>
              <a:t>T</a:t>
            </a:r>
            <a:r>
              <a:rPr lang="en-US" altLang="vi-VN" sz="2800" i="1">
                <a:solidFill>
                  <a:srgbClr val="FF0000"/>
                </a:solidFill>
                <a:latin typeface="Times New Roman" panose="02020603050405020304" pitchFamily="18" charset="0"/>
              </a:rPr>
              <a:t>ừ </a:t>
            </a:r>
            <a:r>
              <a:rPr lang="en-US" altLang="vi-VN" sz="2800" i="1" smtClean="0">
                <a:solidFill>
                  <a:srgbClr val="FF0000"/>
                </a:solidFill>
                <a:latin typeface="Times New Roman" panose="02020603050405020304" pitchFamily="18" charset="0"/>
                <a:cs typeface="Arial" panose="020B0604020202020204" pitchFamily="34" charset="0"/>
              </a:rPr>
              <a:t>đ</a:t>
            </a:r>
            <a:r>
              <a:rPr lang="en-US" altLang="vi-VN" sz="2800" i="1" smtClean="0">
                <a:solidFill>
                  <a:srgbClr val="FF0000"/>
                </a:solidFill>
                <a:latin typeface="Times New Roman" panose="02020603050405020304" pitchFamily="18" charset="0"/>
              </a:rPr>
              <a:t>ể </a:t>
            </a:r>
            <a:r>
              <a:rPr lang="en-US" altLang="vi-VN" sz="2800" i="1" smtClean="0">
                <a:solidFill>
                  <a:srgbClr val="FF0000"/>
                </a:solidFill>
                <a:latin typeface="Times New Roman" panose="02020603050405020304" pitchFamily="18" charset="0"/>
                <a:cs typeface="Arial" panose="020B0604020202020204" pitchFamily="34" charset="0"/>
              </a:rPr>
              <a:t>ch</a:t>
            </a:r>
            <a:r>
              <a:rPr lang="en-US" altLang="vi-VN" sz="2800" i="1" smtClean="0">
                <a:solidFill>
                  <a:srgbClr val="FF0000"/>
                </a:solidFill>
                <a:latin typeface="Times New Roman" panose="02020603050405020304" pitchFamily="18" charset="0"/>
              </a:rPr>
              <a:t>ọ</a:t>
            </a:r>
            <a:r>
              <a:rPr lang="en-US" altLang="vi-VN" sz="2800" i="1" smtClean="0">
                <a:solidFill>
                  <a:srgbClr val="FF0000"/>
                </a:solidFill>
                <a:latin typeface="Times New Roman" panose="02020603050405020304" pitchFamily="18" charset="0"/>
                <a:cs typeface="Arial" panose="020B0604020202020204" pitchFamily="34" charset="0"/>
              </a:rPr>
              <a:t>n: tự tin, tự ti, tự trọng, tự kiêu, tự hào, tự ái)</a:t>
            </a:r>
            <a:endParaRPr lang="en-US" altLang="vi-VN" sz="2800" i="1">
              <a:solidFill>
                <a:srgbClr val="FF0000"/>
              </a:solidFill>
              <a:latin typeface="Times New Roman" panose="02020603050405020304" pitchFamily="18" charset="0"/>
              <a:cs typeface="Arial" panose="020B0604020202020204" pitchFamily="34" charset="0"/>
            </a:endParaRPr>
          </a:p>
        </p:txBody>
      </p:sp>
      <p:sp>
        <p:nvSpPr>
          <p:cNvPr id="23" name="Rectangle 22"/>
          <p:cNvSpPr/>
          <p:nvPr/>
        </p:nvSpPr>
        <p:spPr>
          <a:xfrm>
            <a:off x="9300752" y="2811439"/>
            <a:ext cx="1489168"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Times New Roman" panose="02020603050405020304" pitchFamily="18" charset="0"/>
                <a:cs typeface="Times New Roman" panose="02020603050405020304" pitchFamily="18" charset="0"/>
              </a:rPr>
              <a:t>tự trọng</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3078481" y="4081558"/>
            <a:ext cx="137160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Times New Roman" panose="02020603050405020304" pitchFamily="18" charset="0"/>
                <a:cs typeface="Times New Roman" panose="02020603050405020304" pitchFamily="18" charset="0"/>
              </a:rPr>
              <a:t>tự ti</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8125097" y="4080853"/>
            <a:ext cx="137160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Times New Roman" panose="02020603050405020304" pitchFamily="18" charset="0"/>
                <a:cs typeface="Times New Roman" panose="02020603050405020304" pitchFamily="18" charset="0"/>
              </a:rPr>
              <a:t>tự tin</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9300753" y="4959086"/>
            <a:ext cx="1175658"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Times New Roman" panose="02020603050405020304" pitchFamily="18" charset="0"/>
                <a:cs typeface="Times New Roman" panose="02020603050405020304" pitchFamily="18" charset="0"/>
              </a:rPr>
              <a:t>tự ái</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3500844" y="5364740"/>
            <a:ext cx="1175658"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Times New Roman" panose="02020603050405020304" pitchFamily="18" charset="0"/>
                <a:cs typeface="Times New Roman" panose="02020603050405020304" pitchFamily="18" charset="0"/>
              </a:rPr>
              <a:t>tự hào</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8739051" y="3244830"/>
            <a:ext cx="141079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Times New Roman" panose="02020603050405020304" pitchFamily="18" charset="0"/>
                <a:cs typeface="Times New Roman" panose="02020603050405020304" pitchFamily="18" charset="0"/>
              </a:rPr>
              <a:t>tự kiêu</a:t>
            </a:r>
            <a:endParaRPr lang="en-US" sz="28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Cloud 5"/>
          <p:cNvSpPr/>
          <p:nvPr/>
        </p:nvSpPr>
        <p:spPr>
          <a:xfrm>
            <a:off x="1303655" y="974090"/>
            <a:ext cx="9308465" cy="4114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sz="3200">
                <a:latin typeface="Times New Roman" panose="02020603050405020304" pitchFamily="18" charset="0"/>
                <a:cs typeface="Times New Roman" panose="02020603050405020304" pitchFamily="18" charset="0"/>
                <a:sym typeface="+mn-ea"/>
              </a:rPr>
              <a:t>+ Tìm 2 từ có nghĩa trái ngược nhau trong số các từ đề bài đã cho.</a:t>
            </a:r>
            <a:br>
              <a:rPr lang="vi-VN" sz="3200">
                <a:latin typeface="Times New Roman" panose="02020603050405020304" pitchFamily="18" charset="0"/>
                <a:cs typeface="Times New Roman" panose="02020603050405020304" pitchFamily="18" charset="0"/>
                <a:sym typeface="+mn-ea"/>
              </a:rPr>
            </a:br>
            <a:r>
              <a:rPr lang="vi-VN" sz="3200">
                <a:latin typeface="Times New Roman" panose="02020603050405020304" pitchFamily="18" charset="0"/>
                <a:cs typeface="Times New Roman" panose="02020603050405020304" pitchFamily="18" charset="0"/>
                <a:sym typeface="+mn-ea"/>
              </a:rPr>
              <a:t>  + Tìm 2 từ có nghĩa giống nhau trong số các từ đề bài đã cho.</a:t>
            </a:r>
            <a:endParaRPr lang="vi-VN" sz="3200">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bwMode="auto">
          <a:xfrm>
            <a:off x="912140" y="2211077"/>
            <a:ext cx="9995348" cy="1435101"/>
            <a:chOff x="-8052" y="1484784"/>
            <a:chExt cx="8814387" cy="1435925"/>
          </a:xfrm>
          <a:solidFill>
            <a:srgbClr val="FF99FF"/>
          </a:solidFill>
        </p:grpSpPr>
        <p:sp>
          <p:nvSpPr>
            <p:cNvPr id="5" name="Rectangle 4"/>
            <p:cNvSpPr/>
            <p:nvPr/>
          </p:nvSpPr>
          <p:spPr>
            <a:xfrm>
              <a:off x="678064" y="1484784"/>
              <a:ext cx="8128271"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vốn từ thuộc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934087" y="4111349"/>
            <a:ext cx="9973400" cy="910467"/>
            <a:chOff x="-8052" y="1747250"/>
            <a:chExt cx="8354602" cy="910989"/>
          </a:xfrm>
        </p:grpSpPr>
        <p:sp>
          <p:nvSpPr>
            <p:cNvPr id="13" name="Rectangle 12"/>
            <p:cNvSpPr/>
            <p:nvPr/>
          </p:nvSpPr>
          <p:spPr>
            <a:xfrm>
              <a:off x="657899" y="1747250"/>
              <a:ext cx="7688651"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nghĩa của các từ ngữ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5" name="Group 14"/>
          <p:cNvGrpSpPr/>
          <p:nvPr/>
        </p:nvGrpSpPr>
        <p:grpSpPr bwMode="auto">
          <a:xfrm>
            <a:off x="912140" y="5486987"/>
            <a:ext cx="9995347" cy="971849"/>
            <a:chOff x="-8052" y="1749159"/>
            <a:chExt cx="9469072" cy="972406"/>
          </a:xfrm>
        </p:grpSpPr>
        <p:sp>
          <p:nvSpPr>
            <p:cNvPr id="16" name="Rectangle 15"/>
            <p:cNvSpPr/>
            <p:nvPr/>
          </p:nvSpPr>
          <p:spPr>
            <a:xfrm>
              <a:off x="678062" y="1749159"/>
              <a:ext cx="8782958"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các từ thuộc chủ điểm để nói,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Oval 16"/>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lumMod val="95000"/>
                      <a:lumOff val="5000"/>
                    </a:schemeClr>
                  </a:solidFill>
                  <a:latin typeface="Arial" panose="020B0604020202020204" pitchFamily="34" charset="0"/>
                  <a:cs typeface="Arial" panose="020B0604020202020204" pitchFamily="34" charset="0"/>
                </a:rPr>
                <a:t>3</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2" name="Cloud Callout 11"/>
          <p:cNvSpPr/>
          <p:nvPr/>
        </p:nvSpPr>
        <p:spPr>
          <a:xfrm>
            <a:off x="2733930" y="101813"/>
            <a:ext cx="6923875" cy="2109264"/>
          </a:xfrm>
          <a:prstGeom prst="cloudCallout">
            <a:avLst>
              <a:gd name="adj1" fmla="val -73449"/>
              <a:gd name="adj2" fmla="val 51105"/>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Bài 1 con đã đạt được mục tiêu nào của bài?</a:t>
            </a:r>
            <a:endParaRPr lang="en-US" sz="32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4332" y="659398"/>
            <a:ext cx="9348652" cy="584775"/>
          </a:xfrm>
          <a:prstGeom prst="rect">
            <a:avLst/>
          </a:prstGeom>
        </p:spPr>
        <p:txBody>
          <a:bodyPr wrap="square">
            <a:spAutoFit/>
          </a:bodyPr>
          <a:lstStyle/>
          <a:p>
            <a:pPr algn="ctr">
              <a:spcBef>
                <a:spcPct val="50000"/>
              </a:spcBef>
            </a:pPr>
            <a:r>
              <a:rPr lang="en-US" altLang="en-US" sz="3200" b="1" smtClean="0">
                <a:solidFill>
                  <a:srgbClr val="FF0000"/>
                </a:solidFill>
                <a:latin typeface="Times New Roman" panose="02020603050405020304" pitchFamily="18" charset="0"/>
                <a:cs typeface="Times New Roman" panose="02020603050405020304" pitchFamily="18" charset="0"/>
              </a:rPr>
              <a:t>Bài 2</a:t>
            </a:r>
            <a:r>
              <a:rPr lang="vi-VN" altLang="en-US" sz="3200" b="1">
                <a:solidFill>
                  <a:srgbClr val="FF0000"/>
                </a:solidFill>
                <a:cs typeface="Times New Roman" panose="02020603050405020304" pitchFamily="18" charset="0"/>
              </a:rPr>
              <a:t>. </a:t>
            </a:r>
            <a:r>
              <a:rPr lang="vi-VN" altLang="en-US" sz="3200" b="1" smtClean="0">
                <a:solidFill>
                  <a:srgbClr val="FF0000"/>
                </a:solidFill>
                <a:cs typeface="Times New Roman" panose="02020603050405020304" pitchFamily="18" charset="0"/>
              </a:rPr>
              <a:t>Chọn </a:t>
            </a:r>
            <a:r>
              <a:rPr lang="vi-VN" altLang="en-US" sz="3200" b="1">
                <a:solidFill>
                  <a:srgbClr val="FF0000"/>
                </a:solidFill>
                <a:cs typeface="Times New Roman" panose="02020603050405020304" pitchFamily="18" charset="0"/>
              </a:rPr>
              <a:t>từ ứng với mỗi nghĩa sau:</a:t>
            </a:r>
            <a:endParaRPr lang="vi-VN" altLang="en-US" sz="3200" b="1">
              <a:solidFill>
                <a:srgbClr val="FF0000"/>
              </a:solidFill>
              <a:cs typeface="Times New Roman" panose="02020603050405020304" pitchFamily="18" charset="0"/>
            </a:endParaRPr>
          </a:p>
        </p:txBody>
      </p:sp>
      <p:sp>
        <p:nvSpPr>
          <p:cNvPr id="6" name="Text Box 15"/>
          <p:cNvSpPr txBox="1">
            <a:spLocks noChangeArrowheads="1"/>
          </p:cNvSpPr>
          <p:nvPr/>
        </p:nvSpPr>
        <p:spPr bwMode="auto">
          <a:xfrm>
            <a:off x="1828800" y="30163"/>
            <a:ext cx="8305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US">
              <a:solidFill>
                <a:schemeClr val="tx1"/>
              </a:solidFill>
            </a:endParaRPr>
          </a:p>
        </p:txBody>
      </p:sp>
      <p:sp>
        <p:nvSpPr>
          <p:cNvPr id="7" name="Oval 5" descr="Green marble"/>
          <p:cNvSpPr>
            <a:spLocks noChangeArrowheads="1"/>
          </p:cNvSpPr>
          <p:nvPr/>
        </p:nvSpPr>
        <p:spPr bwMode="auto">
          <a:xfrm>
            <a:off x="3445828" y="1391920"/>
            <a:ext cx="1612900" cy="533400"/>
          </a:xfrm>
          <a:prstGeom prst="ellipse">
            <a:avLst/>
          </a:prstGeom>
          <a:solidFill>
            <a:srgbClr val="FFFF9E"/>
          </a:solidFill>
          <a:ln w="12700" cmpd="sng">
            <a:solidFill>
              <a:schemeClr val="accent1">
                <a:shade val="50000"/>
              </a:schemeClr>
            </a:solidFill>
            <a:prstDash val="solid"/>
            <a:rou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chemeClr val="tx1"/>
                </a:solidFill>
                <a:latin typeface="Times New Roman" panose="02020603050405020304" pitchFamily="18" charset="0"/>
                <a:cs typeface="Times New Roman" panose="02020603050405020304" pitchFamily="18" charset="0"/>
              </a:rPr>
              <a:t>Nghĩa</a:t>
            </a:r>
            <a:endParaRPr lang="en-US" altLang="en-US" sz="2800" b="1">
              <a:solidFill>
                <a:schemeClr val="tx1"/>
              </a:solidFill>
              <a:latin typeface="Times New Roman" panose="02020603050405020304" pitchFamily="18" charset="0"/>
              <a:cs typeface="Times New Roman" panose="02020603050405020304" pitchFamily="18" charset="0"/>
            </a:endParaRPr>
          </a:p>
        </p:txBody>
      </p:sp>
      <p:sp>
        <p:nvSpPr>
          <p:cNvPr id="8" name="Oval 6" descr="Brown marble"/>
          <p:cNvSpPr>
            <a:spLocks noChangeArrowheads="1"/>
          </p:cNvSpPr>
          <p:nvPr/>
        </p:nvSpPr>
        <p:spPr bwMode="auto">
          <a:xfrm>
            <a:off x="8753772" y="1388055"/>
            <a:ext cx="1198562" cy="587375"/>
          </a:xfrm>
          <a:prstGeom prst="ellipse">
            <a:avLst/>
          </a:prstGeom>
          <a:solidFill>
            <a:srgbClr val="FFFF9E"/>
          </a:solidFill>
          <a:ln w="12700" cmpd="sng">
            <a:solidFill>
              <a:schemeClr val="accent1">
                <a:shade val="50000"/>
              </a:schemeClr>
            </a:solidFill>
            <a:prstDash val="solid"/>
            <a:rou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chemeClr val="tx1"/>
                </a:solidFill>
                <a:latin typeface="Times New Roman" panose="02020603050405020304" pitchFamily="18" charset="0"/>
                <a:cs typeface="Times New Roman" panose="02020603050405020304" pitchFamily="18" charset="0"/>
              </a:rPr>
              <a:t>Từ</a:t>
            </a:r>
            <a:endParaRPr lang="en-US" altLang="en-US" sz="2800" b="1">
              <a:solidFill>
                <a:schemeClr val="tx1"/>
              </a:solidFill>
              <a:latin typeface="Times New Roman" panose="02020603050405020304" pitchFamily="18" charset="0"/>
              <a:cs typeface="Times New Roman" panose="02020603050405020304" pitchFamily="18" charset="0"/>
            </a:endParaRPr>
          </a:p>
        </p:txBody>
      </p:sp>
      <p:sp>
        <p:nvSpPr>
          <p:cNvPr id="9" name="Text Box 37"/>
          <p:cNvSpPr txBox="1">
            <a:spLocks noChangeArrowheads="1"/>
          </p:cNvSpPr>
          <p:nvPr/>
        </p:nvSpPr>
        <p:spPr bwMode="auto">
          <a:xfrm>
            <a:off x="1693863" y="2027731"/>
            <a:ext cx="5486400" cy="892552"/>
          </a:xfrm>
          <a:prstGeom prst="rect">
            <a:avLst/>
          </a:prstGeom>
          <a:noFill/>
          <a:ln w="12700" cmpd="sng">
            <a:solidFill>
              <a:schemeClr val="accent1">
                <a:shade val="50000"/>
              </a:schemeClr>
            </a:solidFill>
            <a:prstDash val="solid"/>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600" b="1">
                <a:solidFill>
                  <a:schemeClr val="tx1"/>
                </a:solidFill>
                <a:latin typeface="Times New Roman" panose="02020603050405020304" pitchFamily="18" charset="0"/>
                <a:cs typeface="Times New Roman" panose="02020603050405020304" pitchFamily="18" charset="0"/>
              </a:rPr>
              <a:t>- Một lòng một dạ gắn bó với lý tưởng, tổ chức hay với người nào đó.</a:t>
            </a:r>
            <a:endParaRPr lang="en-US" altLang="en-US" sz="2600" b="1">
              <a:solidFill>
                <a:schemeClr val="tx1"/>
              </a:solidFill>
              <a:latin typeface="Times New Roman" panose="02020603050405020304" pitchFamily="18" charset="0"/>
              <a:cs typeface="Times New Roman" panose="02020603050405020304" pitchFamily="18" charset="0"/>
            </a:endParaRPr>
          </a:p>
        </p:txBody>
      </p:sp>
      <p:sp>
        <p:nvSpPr>
          <p:cNvPr id="11" name="Text Box 38"/>
          <p:cNvSpPr txBox="1">
            <a:spLocks noChangeArrowheads="1"/>
          </p:cNvSpPr>
          <p:nvPr/>
        </p:nvSpPr>
        <p:spPr bwMode="auto">
          <a:xfrm>
            <a:off x="8323263" y="2119313"/>
            <a:ext cx="2057400" cy="523875"/>
          </a:xfrm>
          <a:prstGeom prst="rect">
            <a:avLst/>
          </a:prstGeom>
          <a:noFill/>
          <a:ln w="12700" cmpd="sng">
            <a:solidFill>
              <a:schemeClr val="accent1">
                <a:shade val="50000"/>
              </a:schemeClr>
            </a:solidFill>
            <a:prstDash val="solid"/>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chemeClr val="tx1"/>
                </a:solidFill>
                <a:latin typeface="Times New Roman" panose="02020603050405020304" pitchFamily="18" charset="0"/>
                <a:cs typeface="Times New Roman" panose="02020603050405020304" pitchFamily="18" charset="0"/>
              </a:rPr>
              <a:t>trung thành</a:t>
            </a:r>
            <a:endParaRPr lang="en-US" altLang="en-US" sz="2800" b="1">
              <a:solidFill>
                <a:schemeClr val="tx1"/>
              </a:solidFill>
              <a:latin typeface="Times New Roman" panose="02020603050405020304" pitchFamily="18" charset="0"/>
              <a:cs typeface="Times New Roman" panose="02020603050405020304" pitchFamily="18" charset="0"/>
            </a:endParaRPr>
          </a:p>
        </p:txBody>
      </p:sp>
      <p:sp>
        <p:nvSpPr>
          <p:cNvPr id="12" name="Text Box 39"/>
          <p:cNvSpPr txBox="1">
            <a:spLocks noChangeArrowheads="1"/>
          </p:cNvSpPr>
          <p:nvPr/>
        </p:nvSpPr>
        <p:spPr bwMode="auto">
          <a:xfrm>
            <a:off x="1693863" y="3022447"/>
            <a:ext cx="5486400" cy="954107"/>
          </a:xfrm>
          <a:prstGeom prst="rect">
            <a:avLst/>
          </a:prstGeom>
          <a:noFill/>
          <a:ln w="12700" cmpd="sng">
            <a:solidFill>
              <a:schemeClr val="accent1">
                <a:shade val="50000"/>
              </a:schemeClr>
            </a:solidFill>
            <a:prstDash val="solid"/>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b="1">
                <a:solidFill>
                  <a:schemeClr val="tx1"/>
                </a:solidFill>
                <a:latin typeface="Times New Roman" panose="02020603050405020304" pitchFamily="18" charset="0"/>
                <a:cs typeface="Times New Roman" panose="02020603050405020304" pitchFamily="18" charset="0"/>
              </a:rPr>
              <a:t>- Trước sau như một, không gì lay chuyển nổi.</a:t>
            </a:r>
            <a:endParaRPr lang="en-US" altLang="en-US" sz="2800" b="1">
              <a:solidFill>
                <a:schemeClr val="tx1"/>
              </a:solidFill>
              <a:latin typeface="Times New Roman" panose="02020603050405020304" pitchFamily="18" charset="0"/>
              <a:cs typeface="Times New Roman" panose="02020603050405020304" pitchFamily="18" charset="0"/>
            </a:endParaRPr>
          </a:p>
        </p:txBody>
      </p:sp>
      <p:sp>
        <p:nvSpPr>
          <p:cNvPr id="13" name="Text Box 40"/>
          <p:cNvSpPr txBox="1">
            <a:spLocks noChangeArrowheads="1"/>
          </p:cNvSpPr>
          <p:nvPr/>
        </p:nvSpPr>
        <p:spPr bwMode="auto">
          <a:xfrm>
            <a:off x="8323263" y="3033713"/>
            <a:ext cx="2057400" cy="523875"/>
          </a:xfrm>
          <a:prstGeom prst="rect">
            <a:avLst/>
          </a:prstGeom>
          <a:noFill/>
          <a:ln w="12700" cmpd="sng">
            <a:solidFill>
              <a:schemeClr val="accent1">
                <a:shade val="50000"/>
              </a:schemeClr>
            </a:solidFill>
            <a:prstDash val="solid"/>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tx1"/>
              </a:buClr>
            </a:pPr>
            <a:r>
              <a:rPr lang="en-US" altLang="en-US" sz="2800" b="1">
                <a:solidFill>
                  <a:schemeClr val="tx1"/>
                </a:solidFill>
                <a:latin typeface="Times New Roman" panose="02020603050405020304" pitchFamily="18" charset="0"/>
                <a:cs typeface="Times New Roman" panose="02020603050405020304" pitchFamily="18" charset="0"/>
              </a:rPr>
              <a:t>trung hậu</a:t>
            </a:r>
            <a:endParaRPr lang="en-US" altLang="en-US" sz="2800" b="1">
              <a:solidFill>
                <a:schemeClr val="tx1"/>
              </a:solidFill>
              <a:latin typeface="Times New Roman" panose="02020603050405020304" pitchFamily="18" charset="0"/>
              <a:cs typeface="Times New Roman" panose="02020603050405020304" pitchFamily="18" charset="0"/>
            </a:endParaRPr>
          </a:p>
        </p:txBody>
      </p:sp>
      <p:sp>
        <p:nvSpPr>
          <p:cNvPr id="14" name="Text Box 41"/>
          <p:cNvSpPr txBox="1">
            <a:spLocks noChangeArrowheads="1"/>
          </p:cNvSpPr>
          <p:nvPr/>
        </p:nvSpPr>
        <p:spPr bwMode="auto">
          <a:xfrm>
            <a:off x="1711008" y="4073863"/>
            <a:ext cx="5486400" cy="479425"/>
          </a:xfrm>
          <a:prstGeom prst="rect">
            <a:avLst/>
          </a:prstGeom>
          <a:noFill/>
          <a:ln w="12700" cmpd="sng">
            <a:solidFill>
              <a:schemeClr val="accent1">
                <a:shade val="50000"/>
              </a:schemeClr>
            </a:solidFill>
            <a:prstDash val="solid"/>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Clr>
                <a:schemeClr val="tx1"/>
              </a:buClr>
            </a:pPr>
            <a:r>
              <a:rPr lang="en-US" altLang="en-US" sz="2800" b="1">
                <a:solidFill>
                  <a:schemeClr val="tx1"/>
                </a:solidFill>
                <a:latin typeface="Times New Roman" panose="02020603050405020304" pitchFamily="18" charset="0"/>
                <a:cs typeface="Times New Roman" panose="02020603050405020304" pitchFamily="18" charset="0"/>
              </a:rPr>
              <a:t>- Một lòng một dạ vì việc nghĩa.</a:t>
            </a:r>
            <a:endParaRPr lang="en-US" altLang="en-US" sz="2800" b="1">
              <a:solidFill>
                <a:schemeClr val="tx1"/>
              </a:solidFill>
              <a:latin typeface="Times New Roman" panose="02020603050405020304" pitchFamily="18" charset="0"/>
              <a:cs typeface="Times New Roman" panose="02020603050405020304" pitchFamily="18" charset="0"/>
            </a:endParaRPr>
          </a:p>
        </p:txBody>
      </p:sp>
      <p:sp>
        <p:nvSpPr>
          <p:cNvPr id="15" name="Text Box 42"/>
          <p:cNvSpPr txBox="1">
            <a:spLocks noChangeArrowheads="1"/>
          </p:cNvSpPr>
          <p:nvPr/>
        </p:nvSpPr>
        <p:spPr bwMode="auto">
          <a:xfrm>
            <a:off x="1693863" y="4679500"/>
            <a:ext cx="5486400" cy="954107"/>
          </a:xfrm>
          <a:prstGeom prst="rect">
            <a:avLst/>
          </a:prstGeom>
          <a:noFill/>
          <a:ln w="12700" cmpd="sng">
            <a:solidFill>
              <a:schemeClr val="accent1">
                <a:shade val="50000"/>
              </a:schemeClr>
            </a:solidFill>
            <a:prstDash val="solid"/>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b="1">
                <a:solidFill>
                  <a:schemeClr val="tx1"/>
                </a:solidFill>
                <a:latin typeface="Times New Roman" panose="02020603050405020304" pitchFamily="18" charset="0"/>
                <a:cs typeface="Times New Roman" panose="02020603050405020304" pitchFamily="18" charset="0"/>
              </a:rPr>
              <a:t>- Ăn ở nhân hậu, thành thật, trước sau như một.</a:t>
            </a:r>
            <a:endParaRPr lang="en-US" altLang="en-US" sz="2800" b="1">
              <a:solidFill>
                <a:schemeClr val="tx1"/>
              </a:solidFill>
              <a:latin typeface="Times New Roman" panose="02020603050405020304" pitchFamily="18" charset="0"/>
              <a:cs typeface="Times New Roman" panose="02020603050405020304" pitchFamily="18" charset="0"/>
            </a:endParaRPr>
          </a:p>
        </p:txBody>
      </p:sp>
      <p:sp>
        <p:nvSpPr>
          <p:cNvPr id="16" name="Text Box 43"/>
          <p:cNvSpPr txBox="1">
            <a:spLocks noChangeArrowheads="1"/>
          </p:cNvSpPr>
          <p:nvPr/>
        </p:nvSpPr>
        <p:spPr bwMode="auto">
          <a:xfrm>
            <a:off x="1711008" y="5759513"/>
            <a:ext cx="5486400" cy="480131"/>
          </a:xfrm>
          <a:prstGeom prst="rect">
            <a:avLst/>
          </a:prstGeom>
          <a:noFill/>
          <a:ln w="12700" cmpd="sng">
            <a:solidFill>
              <a:schemeClr val="accent1">
                <a:shade val="50000"/>
              </a:schemeClr>
            </a:solidFill>
            <a:prstDash val="solid"/>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Clr>
                <a:schemeClr val="tx1"/>
              </a:buClr>
            </a:pPr>
            <a:r>
              <a:rPr lang="en-US" altLang="en-US" sz="2800" b="1" smtClean="0">
                <a:solidFill>
                  <a:schemeClr val="tx1"/>
                </a:solidFill>
                <a:latin typeface="Times New Roman" panose="02020603050405020304" pitchFamily="18" charset="0"/>
                <a:cs typeface="Times New Roman" panose="02020603050405020304" pitchFamily="18" charset="0"/>
              </a:rPr>
              <a:t>- Ngay </a:t>
            </a:r>
            <a:r>
              <a:rPr lang="en-US" altLang="en-US" sz="2800" b="1">
                <a:solidFill>
                  <a:schemeClr val="tx1"/>
                </a:solidFill>
                <a:latin typeface="Times New Roman" panose="02020603050405020304" pitchFamily="18" charset="0"/>
                <a:cs typeface="Times New Roman" panose="02020603050405020304" pitchFamily="18" charset="0"/>
              </a:rPr>
              <a:t>thẳng, thật thà.</a:t>
            </a:r>
            <a:endParaRPr lang="en-US" altLang="en-US" sz="2800" b="1">
              <a:solidFill>
                <a:schemeClr val="tx1"/>
              </a:solidFill>
              <a:latin typeface="Times New Roman" panose="02020603050405020304" pitchFamily="18" charset="0"/>
              <a:cs typeface="Times New Roman" panose="02020603050405020304" pitchFamily="18" charset="0"/>
            </a:endParaRPr>
          </a:p>
        </p:txBody>
      </p:sp>
      <p:sp>
        <p:nvSpPr>
          <p:cNvPr id="17" name="Text Box 44"/>
          <p:cNvSpPr txBox="1">
            <a:spLocks noChangeArrowheads="1"/>
          </p:cNvSpPr>
          <p:nvPr/>
        </p:nvSpPr>
        <p:spPr bwMode="auto">
          <a:xfrm>
            <a:off x="8321225" y="3923921"/>
            <a:ext cx="2057400" cy="523875"/>
          </a:xfrm>
          <a:prstGeom prst="rect">
            <a:avLst/>
          </a:prstGeom>
          <a:noFill/>
          <a:ln w="12700" cmpd="sng">
            <a:solidFill>
              <a:schemeClr val="accent1">
                <a:shade val="50000"/>
              </a:schemeClr>
            </a:solidFill>
            <a:prstDash val="solid"/>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chemeClr val="tx1"/>
                </a:solidFill>
                <a:latin typeface="Times New Roman" panose="02020603050405020304" pitchFamily="18" charset="0"/>
                <a:cs typeface="Times New Roman" panose="02020603050405020304" pitchFamily="18" charset="0"/>
              </a:rPr>
              <a:t>trung kiên</a:t>
            </a:r>
            <a:endParaRPr lang="en-US" altLang="en-US" sz="2800" b="1">
              <a:solidFill>
                <a:schemeClr val="tx1"/>
              </a:solidFill>
              <a:latin typeface="Times New Roman" panose="02020603050405020304" pitchFamily="18" charset="0"/>
              <a:cs typeface="Times New Roman" panose="02020603050405020304" pitchFamily="18" charset="0"/>
            </a:endParaRPr>
          </a:p>
        </p:txBody>
      </p:sp>
      <p:sp>
        <p:nvSpPr>
          <p:cNvPr id="18" name="Text Box 45"/>
          <p:cNvSpPr txBox="1">
            <a:spLocks noChangeArrowheads="1"/>
          </p:cNvSpPr>
          <p:nvPr/>
        </p:nvSpPr>
        <p:spPr bwMode="auto">
          <a:xfrm>
            <a:off x="8322244" y="4856831"/>
            <a:ext cx="2057400" cy="523875"/>
          </a:xfrm>
          <a:prstGeom prst="rect">
            <a:avLst/>
          </a:prstGeom>
          <a:noFill/>
          <a:ln w="12700" cmpd="sng">
            <a:solidFill>
              <a:schemeClr val="accent1">
                <a:shade val="50000"/>
              </a:schemeClr>
            </a:solidFill>
            <a:prstDash val="solid"/>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chemeClr val="tx1"/>
                </a:solidFill>
                <a:latin typeface="Times New Roman" panose="02020603050405020304" pitchFamily="18" charset="0"/>
                <a:cs typeface="Times New Roman" panose="02020603050405020304" pitchFamily="18" charset="0"/>
              </a:rPr>
              <a:t>trung thực</a:t>
            </a:r>
            <a:endParaRPr lang="en-US" altLang="en-US" sz="2800" b="1">
              <a:solidFill>
                <a:schemeClr val="tx1"/>
              </a:solidFill>
              <a:latin typeface="Times New Roman" panose="02020603050405020304" pitchFamily="18" charset="0"/>
              <a:cs typeface="Times New Roman" panose="02020603050405020304" pitchFamily="18" charset="0"/>
            </a:endParaRPr>
          </a:p>
        </p:txBody>
      </p:sp>
      <p:sp>
        <p:nvSpPr>
          <p:cNvPr id="19" name="Text Box 46"/>
          <p:cNvSpPr txBox="1">
            <a:spLocks noChangeArrowheads="1"/>
          </p:cNvSpPr>
          <p:nvPr/>
        </p:nvSpPr>
        <p:spPr bwMode="auto">
          <a:xfrm>
            <a:off x="8323263" y="5713025"/>
            <a:ext cx="2057400" cy="523875"/>
          </a:xfrm>
          <a:prstGeom prst="rect">
            <a:avLst/>
          </a:prstGeom>
          <a:noFill/>
          <a:ln w="12700" cmpd="sng">
            <a:solidFill>
              <a:schemeClr val="accent1">
                <a:shade val="50000"/>
              </a:schemeClr>
            </a:solidFill>
            <a:prstDash val="solid"/>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chemeClr val="tx1"/>
                </a:solidFill>
                <a:latin typeface="Times New Roman" panose="02020603050405020304" pitchFamily="18" charset="0"/>
                <a:cs typeface="Times New Roman" panose="02020603050405020304" pitchFamily="18" charset="0"/>
              </a:rPr>
              <a:t>trung nghĩa</a:t>
            </a:r>
            <a:endParaRPr lang="en-US" altLang="en-US" sz="2800" b="1">
              <a:solidFill>
                <a:schemeClr val="tx1"/>
              </a:solidFill>
              <a:latin typeface="Times New Roman" panose="02020603050405020304" pitchFamily="18" charset="0"/>
              <a:cs typeface="Times New Roman" panose="02020603050405020304" pitchFamily="18" charset="0"/>
            </a:endParaRPr>
          </a:p>
        </p:txBody>
      </p:sp>
      <p:cxnSp>
        <p:nvCxnSpPr>
          <p:cNvPr id="28" name="Straight Arrow Connector 27"/>
          <p:cNvCxnSpPr>
            <a:stCxn id="9" idx="3"/>
          </p:cNvCxnSpPr>
          <p:nvPr/>
        </p:nvCxnSpPr>
        <p:spPr>
          <a:xfrm flipV="1">
            <a:off x="7180263" y="2323823"/>
            <a:ext cx="1143000" cy="150184"/>
          </a:xfrm>
          <a:prstGeom prst="straightConnector1">
            <a:avLst/>
          </a:prstGeom>
          <a:ln w="12700" cmpd="sng">
            <a:solidFill>
              <a:schemeClr val="tx1"/>
            </a:solidFill>
            <a:prstDash val="solid"/>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12" idx="3"/>
          </p:cNvCxnSpPr>
          <p:nvPr/>
        </p:nvCxnSpPr>
        <p:spPr>
          <a:xfrm>
            <a:off x="7180263" y="3499501"/>
            <a:ext cx="1143000" cy="722552"/>
          </a:xfrm>
          <a:prstGeom prst="straightConnector1">
            <a:avLst/>
          </a:prstGeom>
          <a:ln w="12700" cmpd="sng">
            <a:solidFill>
              <a:schemeClr val="tx1"/>
            </a:solidFill>
            <a:prstDash val="solid"/>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a:endCxn id="19" idx="1"/>
          </p:cNvCxnSpPr>
          <p:nvPr/>
        </p:nvCxnSpPr>
        <p:spPr>
          <a:xfrm>
            <a:off x="7197726" y="4250937"/>
            <a:ext cx="1125537" cy="1724026"/>
          </a:xfrm>
          <a:prstGeom prst="straightConnector1">
            <a:avLst/>
          </a:prstGeom>
          <a:ln w="12700" cmpd="sng">
            <a:solidFill>
              <a:schemeClr val="tx1"/>
            </a:solidFill>
            <a:prstDash val="solid"/>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a:stCxn id="15" idx="3"/>
          </p:cNvCxnSpPr>
          <p:nvPr/>
        </p:nvCxnSpPr>
        <p:spPr>
          <a:xfrm flipV="1">
            <a:off x="7180263" y="3155500"/>
            <a:ext cx="1143000" cy="2001054"/>
          </a:xfrm>
          <a:prstGeom prst="straightConnector1">
            <a:avLst/>
          </a:prstGeom>
          <a:ln w="12700" cmpd="sng">
            <a:solidFill>
              <a:schemeClr val="tx1"/>
            </a:solidFill>
            <a:prstDash val="solid"/>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a:stCxn id="16" idx="3"/>
            <a:endCxn id="18" idx="1"/>
          </p:cNvCxnSpPr>
          <p:nvPr/>
        </p:nvCxnSpPr>
        <p:spPr>
          <a:xfrm flipV="1">
            <a:off x="7197408" y="5119469"/>
            <a:ext cx="1124585" cy="880110"/>
          </a:xfrm>
          <a:prstGeom prst="straightConnector1">
            <a:avLst/>
          </a:prstGeom>
          <a:ln w="12700" cmpd="sng">
            <a:solidFill>
              <a:schemeClr val="tx1"/>
            </a:solidFill>
            <a:prstDash val="solid"/>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49630" y="1538288"/>
            <a:ext cx="3898583" cy="4117587"/>
            <a:chOff x="1338" y="2423"/>
            <a:chExt cx="6140" cy="6484"/>
          </a:xfrm>
        </p:grpSpPr>
        <p:sp>
          <p:nvSpPr>
            <p:cNvPr id="8" name="Oval 6" descr="Brown marble"/>
            <p:cNvSpPr>
              <a:spLocks noChangeArrowheads="1"/>
            </p:cNvSpPr>
            <p:nvPr/>
          </p:nvSpPr>
          <p:spPr bwMode="auto">
            <a:xfrm>
              <a:off x="1338" y="4688"/>
              <a:ext cx="1887" cy="925"/>
            </a:xfrm>
            <a:prstGeom prst="ellipse">
              <a:avLst/>
            </a:prstGeom>
            <a:solidFill>
              <a:srgbClr val="FFFF9E"/>
            </a:solidFill>
            <a:ln w="12700" cmpd="sng">
              <a:solidFill>
                <a:schemeClr val="accent1">
                  <a:shade val="50000"/>
                </a:schemeClr>
              </a:solidFill>
              <a:prstDash val="solid"/>
              <a:round/>
            </a:ln>
          </p:spPr>
          <p:txBody>
            <a:bodyPr wrap="none" anchor="ctr"/>
            <a:p>
              <a:pPr algn="ctr" eaLnBrk="1" hangingPunct="1"/>
              <a:r>
                <a:rPr lang="en-US" altLang="en-US" sz="2800" b="1">
                  <a:solidFill>
                    <a:schemeClr val="tx1"/>
                  </a:solidFill>
                  <a:latin typeface="Times New Roman" panose="02020603050405020304" pitchFamily="18" charset="0"/>
                  <a:cs typeface="Times New Roman" panose="02020603050405020304" pitchFamily="18" charset="0"/>
                </a:rPr>
                <a:t>Từ</a:t>
              </a:r>
              <a:endParaRPr lang="en-US" altLang="en-US" sz="2800" b="1">
                <a:solidFill>
                  <a:schemeClr val="tx1"/>
                </a:solidFill>
                <a:latin typeface="Times New Roman" panose="02020603050405020304" pitchFamily="18" charset="0"/>
                <a:cs typeface="Times New Roman" panose="02020603050405020304" pitchFamily="18" charset="0"/>
              </a:endParaRPr>
            </a:p>
          </p:txBody>
        </p:sp>
        <p:sp>
          <p:nvSpPr>
            <p:cNvPr id="11" name="Text Box 38"/>
            <p:cNvSpPr txBox="1">
              <a:spLocks noChangeArrowheads="1"/>
            </p:cNvSpPr>
            <p:nvPr/>
          </p:nvSpPr>
          <p:spPr bwMode="auto">
            <a:xfrm>
              <a:off x="4238" y="2423"/>
              <a:ext cx="3240" cy="825"/>
            </a:xfrm>
            <a:prstGeom prst="rect">
              <a:avLst/>
            </a:prstGeom>
            <a:noFill/>
            <a:ln w="12700" cmpd="sng">
              <a:solidFill>
                <a:schemeClr val="accent1">
                  <a:shade val="50000"/>
                </a:schemeClr>
              </a:solidFill>
              <a:prstDash val="solid"/>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1" hangingPunct="1">
                <a:spcBef>
                  <a:spcPct val="50000"/>
                </a:spcBef>
              </a:pPr>
              <a:r>
                <a:rPr lang="en-US" altLang="en-US" sz="2800" b="1">
                  <a:solidFill>
                    <a:schemeClr val="tx1"/>
                  </a:solidFill>
                  <a:latin typeface="Times New Roman" panose="02020603050405020304" pitchFamily="18" charset="0"/>
                  <a:cs typeface="Times New Roman" panose="02020603050405020304" pitchFamily="18" charset="0"/>
                </a:rPr>
                <a:t>trung thành</a:t>
              </a:r>
              <a:endParaRPr lang="en-US" altLang="en-US" sz="2800" b="1">
                <a:solidFill>
                  <a:schemeClr val="tx1"/>
                </a:solidFill>
                <a:latin typeface="Times New Roman" panose="02020603050405020304" pitchFamily="18" charset="0"/>
                <a:cs typeface="Times New Roman" panose="02020603050405020304" pitchFamily="18" charset="0"/>
              </a:endParaRPr>
            </a:p>
          </p:txBody>
        </p:sp>
        <p:sp>
          <p:nvSpPr>
            <p:cNvPr id="13" name="Text Box 40"/>
            <p:cNvSpPr txBox="1">
              <a:spLocks noChangeArrowheads="1"/>
            </p:cNvSpPr>
            <p:nvPr/>
          </p:nvSpPr>
          <p:spPr bwMode="auto">
            <a:xfrm>
              <a:off x="4238" y="3863"/>
              <a:ext cx="3240" cy="825"/>
            </a:xfrm>
            <a:prstGeom prst="rect">
              <a:avLst/>
            </a:prstGeom>
            <a:noFill/>
            <a:ln w="12700" cmpd="sng">
              <a:solidFill>
                <a:schemeClr val="accent1">
                  <a:shade val="50000"/>
                </a:schemeClr>
              </a:solidFill>
              <a:prstDash val="solid"/>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1" hangingPunct="1">
                <a:spcBef>
                  <a:spcPct val="20000"/>
                </a:spcBef>
                <a:buClr>
                  <a:schemeClr val="tx1"/>
                </a:buClr>
              </a:pPr>
              <a:r>
                <a:rPr lang="en-US" altLang="en-US" sz="2800" b="1">
                  <a:solidFill>
                    <a:schemeClr val="tx1"/>
                  </a:solidFill>
                  <a:latin typeface="Times New Roman" panose="02020603050405020304" pitchFamily="18" charset="0"/>
                  <a:cs typeface="Times New Roman" panose="02020603050405020304" pitchFamily="18" charset="0"/>
                </a:rPr>
                <a:t>trung hậu</a:t>
              </a:r>
              <a:endParaRPr lang="en-US" altLang="en-US" sz="2800" b="1">
                <a:solidFill>
                  <a:schemeClr val="tx1"/>
                </a:solidFill>
                <a:latin typeface="Times New Roman" panose="02020603050405020304" pitchFamily="18" charset="0"/>
                <a:cs typeface="Times New Roman" panose="02020603050405020304" pitchFamily="18" charset="0"/>
              </a:endParaRPr>
            </a:p>
          </p:txBody>
        </p:sp>
        <p:sp>
          <p:nvSpPr>
            <p:cNvPr id="17" name="Text Box 44"/>
            <p:cNvSpPr txBox="1">
              <a:spLocks noChangeArrowheads="1"/>
            </p:cNvSpPr>
            <p:nvPr/>
          </p:nvSpPr>
          <p:spPr bwMode="auto">
            <a:xfrm>
              <a:off x="4234" y="5264"/>
              <a:ext cx="3240" cy="825"/>
            </a:xfrm>
            <a:prstGeom prst="rect">
              <a:avLst/>
            </a:prstGeom>
            <a:noFill/>
            <a:ln w="12700" cmpd="sng">
              <a:solidFill>
                <a:schemeClr val="accent1">
                  <a:shade val="50000"/>
                </a:schemeClr>
              </a:solidFill>
              <a:prstDash val="solid"/>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1" hangingPunct="1">
                <a:spcBef>
                  <a:spcPct val="50000"/>
                </a:spcBef>
              </a:pPr>
              <a:r>
                <a:rPr lang="en-US" altLang="en-US" sz="2800" b="1">
                  <a:solidFill>
                    <a:schemeClr val="tx1"/>
                  </a:solidFill>
                  <a:latin typeface="Times New Roman" panose="02020603050405020304" pitchFamily="18" charset="0"/>
                  <a:cs typeface="Times New Roman" panose="02020603050405020304" pitchFamily="18" charset="0"/>
                </a:rPr>
                <a:t>trung kiên</a:t>
              </a:r>
              <a:endParaRPr lang="en-US" altLang="en-US" sz="2800" b="1">
                <a:solidFill>
                  <a:schemeClr val="tx1"/>
                </a:solidFill>
                <a:latin typeface="Times New Roman" panose="02020603050405020304" pitchFamily="18" charset="0"/>
                <a:cs typeface="Times New Roman" panose="02020603050405020304" pitchFamily="18" charset="0"/>
              </a:endParaRPr>
            </a:p>
          </p:txBody>
        </p:sp>
        <p:sp>
          <p:nvSpPr>
            <p:cNvPr id="18" name="Text Box 45"/>
            <p:cNvSpPr txBox="1">
              <a:spLocks noChangeArrowheads="1"/>
            </p:cNvSpPr>
            <p:nvPr/>
          </p:nvSpPr>
          <p:spPr bwMode="auto">
            <a:xfrm>
              <a:off x="4236" y="6734"/>
              <a:ext cx="3240" cy="825"/>
            </a:xfrm>
            <a:prstGeom prst="rect">
              <a:avLst/>
            </a:prstGeom>
            <a:noFill/>
            <a:ln w="12700" cmpd="sng">
              <a:solidFill>
                <a:schemeClr val="accent1">
                  <a:shade val="50000"/>
                </a:schemeClr>
              </a:solidFill>
              <a:prstDash val="solid"/>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1" hangingPunct="1">
                <a:spcBef>
                  <a:spcPct val="50000"/>
                </a:spcBef>
              </a:pPr>
              <a:r>
                <a:rPr lang="en-US" altLang="en-US" sz="2800" b="1">
                  <a:solidFill>
                    <a:schemeClr val="tx1"/>
                  </a:solidFill>
                  <a:latin typeface="Times New Roman" panose="02020603050405020304" pitchFamily="18" charset="0"/>
                  <a:cs typeface="Times New Roman" panose="02020603050405020304" pitchFamily="18" charset="0"/>
                </a:rPr>
                <a:t>trung thực</a:t>
              </a:r>
              <a:endParaRPr lang="en-US" altLang="en-US" sz="2800" b="1">
                <a:solidFill>
                  <a:schemeClr val="tx1"/>
                </a:solidFill>
                <a:latin typeface="Times New Roman" panose="02020603050405020304" pitchFamily="18" charset="0"/>
                <a:cs typeface="Times New Roman" panose="02020603050405020304" pitchFamily="18" charset="0"/>
              </a:endParaRPr>
            </a:p>
          </p:txBody>
        </p:sp>
        <p:sp>
          <p:nvSpPr>
            <p:cNvPr id="19" name="Text Box 46"/>
            <p:cNvSpPr txBox="1">
              <a:spLocks noChangeArrowheads="1"/>
            </p:cNvSpPr>
            <p:nvPr/>
          </p:nvSpPr>
          <p:spPr bwMode="auto">
            <a:xfrm>
              <a:off x="4238" y="8082"/>
              <a:ext cx="3240" cy="825"/>
            </a:xfrm>
            <a:prstGeom prst="rect">
              <a:avLst/>
            </a:prstGeom>
            <a:noFill/>
            <a:ln w="12700" cmpd="sng">
              <a:solidFill>
                <a:schemeClr val="accent1">
                  <a:shade val="50000"/>
                </a:schemeClr>
              </a:solidFill>
              <a:prstDash val="solid"/>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1" hangingPunct="1">
                <a:spcBef>
                  <a:spcPct val="50000"/>
                </a:spcBef>
              </a:pPr>
              <a:r>
                <a:rPr lang="en-US" altLang="en-US" sz="2800" b="1">
                  <a:solidFill>
                    <a:schemeClr val="tx1"/>
                  </a:solidFill>
                  <a:latin typeface="Times New Roman" panose="02020603050405020304" pitchFamily="18" charset="0"/>
                  <a:cs typeface="Times New Roman" panose="02020603050405020304" pitchFamily="18" charset="0"/>
                </a:rPr>
                <a:t>trung nghĩa</a:t>
              </a:r>
              <a:endParaRPr lang="en-US" altLang="en-US" sz="2800" b="1">
                <a:solidFill>
                  <a:schemeClr val="tx1"/>
                </a:solidFill>
                <a:latin typeface="Times New Roman" panose="02020603050405020304" pitchFamily="18" charset="0"/>
                <a:cs typeface="Times New Roman" panose="02020603050405020304" pitchFamily="18" charset="0"/>
              </a:endParaRPr>
            </a:p>
          </p:txBody>
        </p:sp>
      </p:grpSp>
      <p:cxnSp>
        <p:nvCxnSpPr>
          <p:cNvPr id="4" name="Straight Arrow Connector 3"/>
          <p:cNvCxnSpPr>
            <a:stCxn id="8" idx="6"/>
            <a:endCxn id="11" idx="1"/>
          </p:cNvCxnSpPr>
          <p:nvPr/>
        </p:nvCxnSpPr>
        <p:spPr>
          <a:xfrm flipV="1">
            <a:off x="2047875" y="1800225"/>
            <a:ext cx="643255" cy="14706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endCxn id="13" idx="1"/>
          </p:cNvCxnSpPr>
          <p:nvPr/>
        </p:nvCxnSpPr>
        <p:spPr>
          <a:xfrm flipV="1">
            <a:off x="2056765" y="2714625"/>
            <a:ext cx="634365" cy="555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endCxn id="17" idx="1"/>
          </p:cNvCxnSpPr>
          <p:nvPr/>
        </p:nvCxnSpPr>
        <p:spPr>
          <a:xfrm>
            <a:off x="2046605" y="3249930"/>
            <a:ext cx="641985" cy="3549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18" idx="1"/>
          </p:cNvCxnSpPr>
          <p:nvPr/>
        </p:nvCxnSpPr>
        <p:spPr>
          <a:xfrm>
            <a:off x="2067560" y="3249930"/>
            <a:ext cx="622300" cy="12877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19" idx="1"/>
          </p:cNvCxnSpPr>
          <p:nvPr/>
        </p:nvCxnSpPr>
        <p:spPr>
          <a:xfrm>
            <a:off x="2118360" y="3290570"/>
            <a:ext cx="572770" cy="2103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 name="Picture 9" descr="384c9fcc633098ac38d10ce71e78b807"/>
          <p:cNvPicPr>
            <a:picLocks noChangeAspect="1"/>
          </p:cNvPicPr>
          <p:nvPr/>
        </p:nvPicPr>
        <p:blipFill>
          <a:blip r:embed="rId1">
            <a:clrChange>
              <a:clrFrom>
                <a:srgbClr val="FEFEFE">
                  <a:alpha val="100000"/>
                </a:srgbClr>
              </a:clrFrom>
              <a:clrTo>
                <a:srgbClr val="FEFEFE">
                  <a:alpha val="100000"/>
                  <a:alpha val="0"/>
                </a:srgbClr>
              </a:clrTo>
            </a:clrChange>
          </a:blip>
          <a:stretch>
            <a:fillRect/>
          </a:stretch>
        </p:blipFill>
        <p:spPr>
          <a:xfrm>
            <a:off x="8696325" y="4134485"/>
            <a:ext cx="2347595" cy="2347595"/>
          </a:xfrm>
          <a:prstGeom prst="rect">
            <a:avLst/>
          </a:prstGeom>
        </p:spPr>
      </p:pic>
      <p:sp>
        <p:nvSpPr>
          <p:cNvPr id="12" name="Cloud Callout 11"/>
          <p:cNvSpPr/>
          <p:nvPr/>
        </p:nvSpPr>
        <p:spPr>
          <a:xfrm>
            <a:off x="5102860" y="852170"/>
            <a:ext cx="4155440" cy="3014345"/>
          </a:xfrm>
          <a:prstGeom prst="cloudCallout">
            <a:avLst>
              <a:gd name="adj1" fmla="val 51726"/>
              <a:gd name="adj2" fmla="val 64028"/>
            </a:avLst>
          </a:prstGeom>
          <a:solidFill>
            <a:srgbClr val="7AB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vi-VN" sz="2800">
              <a:solidFill>
                <a:schemeClr val="tx1"/>
              </a:solidFill>
              <a:latin typeface="Times New Roman" panose="02020603050405020304" pitchFamily="18" charset="0"/>
              <a:cs typeface="Times New Roman" panose="02020603050405020304" pitchFamily="18" charset="0"/>
              <a:sym typeface="+mn-ea"/>
            </a:endParaRPr>
          </a:p>
        </p:txBody>
      </p:sp>
      <p:sp>
        <p:nvSpPr>
          <p:cNvPr id="15" name="Text Box 14"/>
          <p:cNvSpPr txBox="1"/>
          <p:nvPr/>
        </p:nvSpPr>
        <p:spPr>
          <a:xfrm>
            <a:off x="5620385" y="2023745"/>
            <a:ext cx="3075940" cy="953135"/>
          </a:xfrm>
          <a:prstGeom prst="rect">
            <a:avLst/>
          </a:prstGeom>
          <a:noFill/>
        </p:spPr>
        <p:txBody>
          <a:bodyPr wrap="square" rtlCol="0">
            <a:spAutoFit/>
          </a:bodyPr>
          <a:p>
            <a:r>
              <a:rPr lang="vi-VN" sz="2800">
                <a:latin typeface="Times New Roman" panose="02020603050405020304" pitchFamily="18" charset="0"/>
                <a:cs typeface="Times New Roman" panose="02020603050405020304" pitchFamily="18" charset="0"/>
                <a:sym typeface="+mn-ea"/>
              </a:rPr>
              <a:t> Em có nhận xét gì về 5 từ này?</a:t>
            </a:r>
            <a:endParaRPr lang="vi-VN" sz="2800">
              <a:solidFill>
                <a:schemeClr val="tx1"/>
              </a:solidFill>
              <a:latin typeface="Times New Roman" panose="02020603050405020304" pitchFamily="18" charset="0"/>
              <a:cs typeface="Times New Roman" panose="02020603050405020304" pitchFamily="18" charset="0"/>
              <a:sym typeface="+mn-ea"/>
            </a:endParaRPr>
          </a:p>
        </p:txBody>
      </p:sp>
      <p:sp>
        <p:nvSpPr>
          <p:cNvPr id="16" name="Text Box 15"/>
          <p:cNvSpPr txBox="1"/>
          <p:nvPr/>
        </p:nvSpPr>
        <p:spPr>
          <a:xfrm>
            <a:off x="5620385" y="1205865"/>
            <a:ext cx="3178175" cy="2306955"/>
          </a:xfrm>
          <a:prstGeom prst="rect">
            <a:avLst/>
          </a:prstGeom>
          <a:noFill/>
        </p:spPr>
        <p:txBody>
          <a:bodyPr wrap="square" rtlCol="0">
            <a:spAutoFit/>
          </a:bodyPr>
          <a:p>
            <a:r>
              <a:rPr lang="vi-VN" sz="2400">
                <a:latin typeface="Times New Roman" panose="02020603050405020304" pitchFamily="18" charset="0"/>
                <a:cs typeface="Times New Roman" panose="02020603050405020304" pitchFamily="18" charset="0"/>
                <a:sym typeface="+mn-ea"/>
              </a:rPr>
              <a:t>Đều có tiếng </a:t>
            </a:r>
            <a:r>
              <a:rPr lang="vi-VN" sz="2400" i="1">
                <a:latin typeface="Times New Roman" panose="02020603050405020304" pitchFamily="18" charset="0"/>
                <a:cs typeface="Times New Roman" panose="02020603050405020304" pitchFamily="18" charset="0"/>
                <a:sym typeface="+mn-ea"/>
              </a:rPr>
              <a:t>trung</a:t>
            </a:r>
            <a:r>
              <a:rPr lang="vi-VN" sz="2400">
                <a:latin typeface="Times New Roman" panose="02020603050405020304" pitchFamily="18" charset="0"/>
                <a:cs typeface="Times New Roman" panose="02020603050405020304" pitchFamily="18" charset="0"/>
                <a:sym typeface="+mn-ea"/>
              </a:rPr>
              <a:t> có nghĩa một lòng một dạ trước sau như một.</a:t>
            </a:r>
            <a:endParaRPr lang="vi-VN" sz="2400">
              <a:latin typeface="Times New Roman" panose="02020603050405020304" pitchFamily="18" charset="0"/>
              <a:cs typeface="Times New Roman" panose="02020603050405020304" pitchFamily="18" charset="0"/>
              <a:sym typeface="+mn-ea"/>
            </a:endParaRPr>
          </a:p>
          <a:p>
            <a:r>
              <a:rPr lang="vi-VN" sz="2400">
                <a:latin typeface="Times New Roman" panose="02020603050405020304" pitchFamily="18" charset="0"/>
                <a:cs typeface="Times New Roman" panose="02020603050405020304" pitchFamily="18" charset="0"/>
                <a:sym typeface="+mn-ea"/>
              </a:rPr>
              <a:t> Đây là những từ chỉ phẩm chất, đức tính tốt của con người.</a:t>
            </a:r>
            <a:endParaRPr lang="vi-VN" sz="2400">
              <a:latin typeface="Times New Roman" panose="02020603050405020304" pitchFamily="18" charset="0"/>
              <a:cs typeface="Times New Roman" panose="02020603050405020304" pitchFamily="18" charset="0"/>
              <a:sym typeface="+mn-ea"/>
            </a:endParaRPr>
          </a:p>
        </p:txBody>
      </p:sp>
      <p:sp>
        <p:nvSpPr>
          <p:cNvPr id="20" name="Cloud Callout 19"/>
          <p:cNvSpPr/>
          <p:nvPr/>
        </p:nvSpPr>
        <p:spPr>
          <a:xfrm>
            <a:off x="5080635" y="852170"/>
            <a:ext cx="4155440" cy="3014345"/>
          </a:xfrm>
          <a:prstGeom prst="cloudCallout">
            <a:avLst>
              <a:gd name="adj1" fmla="val 51726"/>
              <a:gd name="adj2" fmla="val 64028"/>
            </a:avLst>
          </a:prstGeom>
          <a:solidFill>
            <a:srgbClr val="7AB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sz="2800">
                <a:solidFill>
                  <a:schemeClr val="tx1"/>
                </a:solidFill>
                <a:latin typeface="Times New Roman" panose="02020603050405020304" pitchFamily="18" charset="0"/>
                <a:cs typeface="Times New Roman" panose="02020603050405020304" pitchFamily="18" charset="0"/>
                <a:sym typeface="+mn-ea"/>
              </a:rPr>
              <a:t>Con hãy tìm thêm các từ khác có tiếng</a:t>
            </a:r>
            <a:r>
              <a:rPr lang="vi-VN" sz="2800" i="1">
                <a:solidFill>
                  <a:schemeClr val="tx1"/>
                </a:solidFill>
                <a:latin typeface="Times New Roman" panose="02020603050405020304" pitchFamily="18" charset="0"/>
                <a:cs typeface="Times New Roman" panose="02020603050405020304" pitchFamily="18" charset="0"/>
                <a:sym typeface="+mn-ea"/>
              </a:rPr>
              <a:t> trung</a:t>
            </a:r>
            <a:endParaRPr lang="vi-VN" sz="2800" i="1">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2" nodeType="clickEffect">
                                  <p:stCondLst>
                                    <p:cond delay="0"/>
                                  </p:stCondLst>
                                  <p:childTnLst>
                                    <p:animEffect transition="out" filter="blinds(horizontal)">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2" nodeType="clickEffect">
                                  <p:stCondLst>
                                    <p:cond delay="0"/>
                                  </p:stCondLst>
                                  <p:childTnLst>
                                    <p:animEffect transition="out" filter="blinds(horizontal)">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5" grpId="2"/>
      <p:bldP spid="16" grpId="0"/>
      <p:bldP spid="16" grpId="1"/>
      <p:bldP spid="16" grpId="2"/>
      <p:bldP spid="20" grpId="0" bldLvl="0" animBg="1"/>
      <p:bldP spid="2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bwMode="auto">
          <a:xfrm>
            <a:off x="912140" y="2211077"/>
            <a:ext cx="9995348" cy="1435101"/>
            <a:chOff x="-8052" y="1484784"/>
            <a:chExt cx="8814387" cy="1435925"/>
          </a:xfrm>
          <a:solidFill>
            <a:srgbClr val="FF99FF"/>
          </a:solidFill>
        </p:grpSpPr>
        <p:sp>
          <p:nvSpPr>
            <p:cNvPr id="5" name="Rectangle 4"/>
            <p:cNvSpPr/>
            <p:nvPr/>
          </p:nvSpPr>
          <p:spPr>
            <a:xfrm>
              <a:off x="678064" y="1484784"/>
              <a:ext cx="8128271"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vốn từ thuộc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934087" y="4111349"/>
            <a:ext cx="9973400" cy="910467"/>
            <a:chOff x="-8052" y="1747250"/>
            <a:chExt cx="8354602" cy="910989"/>
          </a:xfrm>
        </p:grpSpPr>
        <p:sp>
          <p:nvSpPr>
            <p:cNvPr id="13" name="Rectangle 12"/>
            <p:cNvSpPr/>
            <p:nvPr/>
          </p:nvSpPr>
          <p:spPr>
            <a:xfrm>
              <a:off x="657899" y="1747250"/>
              <a:ext cx="7688651"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nghĩa của các từ ngữ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5" name="Group 14"/>
          <p:cNvGrpSpPr/>
          <p:nvPr/>
        </p:nvGrpSpPr>
        <p:grpSpPr bwMode="auto">
          <a:xfrm>
            <a:off x="912140" y="5486987"/>
            <a:ext cx="9995347" cy="971849"/>
            <a:chOff x="-8052" y="1749159"/>
            <a:chExt cx="9469072" cy="972406"/>
          </a:xfrm>
        </p:grpSpPr>
        <p:sp>
          <p:nvSpPr>
            <p:cNvPr id="16" name="Rectangle 15"/>
            <p:cNvSpPr/>
            <p:nvPr/>
          </p:nvSpPr>
          <p:spPr>
            <a:xfrm>
              <a:off x="678062" y="1749159"/>
              <a:ext cx="8782958"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các từ thuộc chủ điểm để nói,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Oval 16"/>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lumMod val="95000"/>
                      <a:lumOff val="5000"/>
                    </a:schemeClr>
                  </a:solidFill>
                  <a:latin typeface="Arial" panose="020B0604020202020204" pitchFamily="34" charset="0"/>
                  <a:cs typeface="Arial" panose="020B0604020202020204" pitchFamily="34" charset="0"/>
                </a:rPr>
                <a:t>3</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2" name="Cloud Callout 11"/>
          <p:cNvSpPr/>
          <p:nvPr/>
        </p:nvSpPr>
        <p:spPr>
          <a:xfrm>
            <a:off x="2733930" y="101813"/>
            <a:ext cx="6923875" cy="2109264"/>
          </a:xfrm>
          <a:prstGeom prst="cloudCallout">
            <a:avLst>
              <a:gd name="adj1" fmla="val -73449"/>
              <a:gd name="adj2" fmla="val 51105"/>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Bài </a:t>
            </a:r>
            <a:r>
              <a:rPr lang="en-US" sz="3200" b="1" smtClean="0">
                <a:solidFill>
                  <a:schemeClr val="tx1"/>
                </a:solidFill>
                <a:latin typeface="Times New Roman" panose="02020603050405020304" pitchFamily="18" charset="0"/>
                <a:cs typeface="Times New Roman" panose="02020603050405020304" pitchFamily="18" charset="0"/>
              </a:rPr>
              <a:t>2 </a:t>
            </a:r>
            <a:r>
              <a:rPr lang="en-US" sz="3200" b="1" smtClean="0">
                <a:solidFill>
                  <a:schemeClr val="tx1"/>
                </a:solidFill>
                <a:latin typeface="Times New Roman" panose="02020603050405020304" pitchFamily="18" charset="0"/>
                <a:cs typeface="Times New Roman" panose="02020603050405020304" pitchFamily="18" charset="0"/>
              </a:rPr>
              <a:t>con đã đạt được mục tiêu nào của bài?</a:t>
            </a:r>
            <a:endParaRPr lang="en-US" sz="32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47032" y="617027"/>
            <a:ext cx="9858388" cy="1384995"/>
          </a:xfrm>
          <a:prstGeom prst="rect">
            <a:avLst/>
          </a:prstGeom>
        </p:spPr>
        <p:txBody>
          <a:bodyPr wrap="square">
            <a:spAutoFit/>
          </a:bodyPr>
          <a:lstStyle/>
          <a:p>
            <a:pPr algn="just">
              <a:spcBef>
                <a:spcPct val="50000"/>
              </a:spcBef>
            </a:pPr>
            <a:r>
              <a:rPr lang="en-US" altLang="en-US" sz="2800" b="1" smtClean="0">
                <a:latin typeface="Times New Roman" panose="02020603050405020304" pitchFamily="18" charset="0"/>
                <a:cs typeface="Times New Roman" panose="02020603050405020304" pitchFamily="18" charset="0"/>
              </a:rPr>
              <a:t>Bài 3. </a:t>
            </a:r>
            <a:r>
              <a:rPr lang="vi-VN" altLang="en-US" sz="2800" b="1" smtClean="0">
                <a:cs typeface="Times New Roman" panose="02020603050405020304" pitchFamily="18" charset="0"/>
              </a:rPr>
              <a:t>Xếp các từ ghép trong ngoặc đơn thành hai nhóm dựa theo nghĩa của tiếng </a:t>
            </a:r>
            <a:r>
              <a:rPr lang="vi-VN" altLang="en-US" sz="2800" b="1" i="1" smtClean="0">
                <a:solidFill>
                  <a:srgbClr val="FF0000"/>
                </a:solidFill>
                <a:cs typeface="Times New Roman" panose="02020603050405020304" pitchFamily="18" charset="0"/>
              </a:rPr>
              <a:t>trung</a:t>
            </a:r>
            <a:r>
              <a:rPr lang="vi-VN" altLang="en-US" sz="2800" b="1" smtClean="0">
                <a:cs typeface="Times New Roman" panose="02020603050405020304" pitchFamily="18" charset="0"/>
              </a:rPr>
              <a:t> </a:t>
            </a:r>
            <a:r>
              <a:rPr lang="vi-VN" altLang="en-US" sz="2800" b="1" i="1" smtClean="0">
                <a:cs typeface="Times New Roman" panose="02020603050405020304" pitchFamily="18" charset="0"/>
              </a:rPr>
              <a:t>(trung bình, trung thành, trung nghĩa, trung thực, trung thu, trung hậu, trung kiên, trung tâm)</a:t>
            </a:r>
            <a:endParaRPr lang="vi-VN" altLang="en-US" sz="2800" b="1" i="1">
              <a:cs typeface="Times New Roman" panose="02020603050405020304" pitchFamily="18" charset="0"/>
            </a:endParaRPr>
          </a:p>
        </p:txBody>
      </p:sp>
      <p:graphicFrame>
        <p:nvGraphicFramePr>
          <p:cNvPr id="6" name="Group 77"/>
          <p:cNvGraphicFramePr>
            <a:graphicFrameLocks noGrp="1"/>
          </p:cNvGraphicFramePr>
          <p:nvPr/>
        </p:nvGraphicFramePr>
        <p:xfrm>
          <a:off x="1719287" y="2158258"/>
          <a:ext cx="8913879" cy="3693902"/>
        </p:xfrm>
        <a:graphic>
          <a:graphicData uri="http://schemas.openxmlformats.org/drawingml/2006/table">
            <a:tbl>
              <a:tblPr/>
              <a:tblGrid>
                <a:gridCol w="4433319"/>
                <a:gridCol w="4480560"/>
              </a:tblGrid>
              <a:tr h="1120519">
                <a:tc>
                  <a:txBody>
                    <a:bodyPr/>
                    <a:lstStyle/>
                    <a:p>
                      <a:pPr marL="533400" marR="0" lvl="0" indent="-533400" algn="ctr" defTabSz="914400" rtl="0" eaLnBrk="1" fontAlgn="base" latinLnBrk="0" hangingPunct="1">
                        <a:lnSpc>
                          <a:spcPct val="100000"/>
                        </a:lnSpc>
                        <a:spcBef>
                          <a:spcPct val="50000"/>
                        </a:spcBef>
                        <a:spcAft>
                          <a:spcPct val="0"/>
                        </a:spcAft>
                        <a:buClrTx/>
                        <a:buSzTx/>
                        <a:buFontTx/>
                        <a:buNone/>
                      </a:pPr>
                      <a:r>
                        <a:rPr kumimoji="0" lang="en-US" sz="2800" b="1" i="0" u="none" strike="noStrike" cap="none" normalizeH="0" baseline="0" dirty="0" smtClean="0">
                          <a:ln>
                            <a:noFill/>
                          </a:ln>
                          <a:solidFill>
                            <a:srgbClr val="0000FF"/>
                          </a:solidFill>
                          <a:effectLst/>
                          <a:latin typeface="Times New Roman" panose="02020603050405020304" pitchFamily="18" charset="0"/>
                        </a:rPr>
                        <a:t>a. </a:t>
                      </a:r>
                      <a:r>
                        <a:rPr kumimoji="0" lang="vi-VN" sz="2800" b="1" i="0" u="none" strike="noStrike" cap="none" normalizeH="0" baseline="0" dirty="0" smtClean="0">
                          <a:ln>
                            <a:noFill/>
                          </a:ln>
                          <a:solidFill>
                            <a:srgbClr val="0000FF"/>
                          </a:solidFill>
                          <a:effectLst/>
                          <a:latin typeface="Times New Roman" panose="02020603050405020304" pitchFamily="18" charset="0"/>
                        </a:rPr>
                        <a:t>Trung có nghĩa là</a:t>
                      </a:r>
                      <a:r>
                        <a:rPr kumimoji="0" lang="en-US" sz="2800" b="1" i="0" u="none" strike="noStrike" cap="none" normalizeH="0" baseline="0" dirty="0" smtClean="0">
                          <a:ln>
                            <a:noFill/>
                          </a:ln>
                          <a:solidFill>
                            <a:srgbClr val="0000FF"/>
                          </a:solidFill>
                          <a:effectLst/>
                          <a:latin typeface="Times New Roman" panose="02020603050405020304" pitchFamily="18" charset="0"/>
                        </a:rPr>
                        <a:t> </a:t>
                      </a:r>
                      <a:endParaRPr kumimoji="0" lang="en-US" sz="2800" b="1" i="0" u="none" strike="noStrike" cap="none" normalizeH="0" baseline="0" dirty="0" smtClean="0">
                        <a:ln>
                          <a:noFill/>
                        </a:ln>
                        <a:solidFill>
                          <a:srgbClr val="0000FF"/>
                        </a:solidFill>
                        <a:effectLst/>
                        <a:latin typeface="Times New Roman" panose="02020603050405020304" pitchFamily="18" charset="0"/>
                      </a:endParaRPr>
                    </a:p>
                    <a:p>
                      <a:pPr marL="533400" marR="0" lvl="0" indent="-533400" algn="ctr"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smtClean="0">
                          <a:ln>
                            <a:noFill/>
                          </a:ln>
                          <a:solidFill>
                            <a:srgbClr val="FF0000"/>
                          </a:solidFill>
                          <a:effectLst/>
                          <a:latin typeface="Times New Roman" panose="02020603050405020304" pitchFamily="18" charset="0"/>
                        </a:rPr>
                        <a:t>“</a:t>
                      </a:r>
                      <a:r>
                        <a:rPr kumimoji="0" lang="vi-VN" sz="2800" b="1" i="0" u="none" strike="noStrike" cap="none" normalizeH="0" baseline="0" dirty="0" smtClean="0">
                          <a:ln>
                            <a:noFill/>
                          </a:ln>
                          <a:solidFill>
                            <a:srgbClr val="FF0000"/>
                          </a:solidFill>
                          <a:effectLst/>
                          <a:latin typeface="Times New Roman" panose="02020603050405020304" pitchFamily="18" charset="0"/>
                        </a:rPr>
                        <a:t>ở giữa”</a:t>
                      </a:r>
                      <a:endParaRPr kumimoji="0" lang="vi-VN" sz="2800" b="1" i="0" u="none" strike="noStrike" cap="none" normalizeH="0" baseline="0" dirty="0" smtClean="0">
                        <a:ln>
                          <a:noFill/>
                        </a:ln>
                        <a:solidFill>
                          <a:srgbClr val="FF0000"/>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1"/>
                      <a:tile tx="0" ty="0" sx="100000" sy="100000" flip="none" algn="tl"/>
                    </a:blipFill>
                  </a:tcPr>
                </a:tc>
                <a:tc>
                  <a:txBody>
                    <a:bodyPr/>
                    <a:lstStyle/>
                    <a:p>
                      <a:pPr marL="533400" marR="0" lvl="0" indent="-533400" algn="ctr" defTabSz="914400" rtl="0" eaLnBrk="1" fontAlgn="base" latinLnBrk="0" hangingPunct="1">
                        <a:lnSpc>
                          <a:spcPct val="100000"/>
                        </a:lnSpc>
                        <a:spcBef>
                          <a:spcPct val="50000"/>
                        </a:spcBef>
                        <a:spcAft>
                          <a:spcPct val="0"/>
                        </a:spcAft>
                        <a:buClrTx/>
                        <a:buSzTx/>
                        <a:buFontTx/>
                        <a:buNone/>
                      </a:pPr>
                      <a:r>
                        <a:rPr kumimoji="0" lang="vi-VN" sz="2800" b="1" i="0" u="none" strike="noStrike" cap="none" normalizeH="0" baseline="0" dirty="0" smtClean="0">
                          <a:ln>
                            <a:noFill/>
                          </a:ln>
                          <a:solidFill>
                            <a:srgbClr val="0000FF"/>
                          </a:solidFill>
                          <a:effectLst/>
                          <a:latin typeface="Times New Roman" panose="02020603050405020304" pitchFamily="18" charset="0"/>
                        </a:rPr>
                        <a:t>b</a:t>
                      </a:r>
                      <a:r>
                        <a:rPr kumimoji="0" lang="en-US" sz="2800" b="1" i="0" u="none" strike="noStrike" cap="none" normalizeH="0" baseline="0" dirty="0" smtClean="0">
                          <a:ln>
                            <a:noFill/>
                          </a:ln>
                          <a:solidFill>
                            <a:srgbClr val="0000FF"/>
                          </a:solidFill>
                          <a:effectLst/>
                          <a:latin typeface="Times New Roman" panose="02020603050405020304" pitchFamily="18" charset="0"/>
                        </a:rPr>
                        <a:t>.</a:t>
                      </a:r>
                      <a:r>
                        <a:rPr kumimoji="0" lang="vi-VN" sz="2800" b="1" i="0" u="none" strike="noStrike" cap="none" normalizeH="0" baseline="0" dirty="0" smtClean="0">
                          <a:ln>
                            <a:noFill/>
                          </a:ln>
                          <a:solidFill>
                            <a:srgbClr val="0000FF"/>
                          </a:solidFill>
                          <a:effectLst/>
                          <a:latin typeface="Times New Roman" panose="02020603050405020304" pitchFamily="18" charset="0"/>
                        </a:rPr>
                        <a:t> Trung có nghĩa là      </a:t>
                      </a:r>
                      <a:r>
                        <a:rPr kumimoji="0" lang="vi-VN" sz="2800" b="1" i="0" u="none" strike="noStrike" cap="none" normalizeH="0" baseline="0" dirty="0" smtClean="0">
                          <a:ln>
                            <a:noFill/>
                          </a:ln>
                          <a:solidFill>
                            <a:srgbClr val="FF0000"/>
                          </a:solidFill>
                          <a:effectLst/>
                          <a:latin typeface="Times New Roman" panose="02020603050405020304" pitchFamily="18" charset="0"/>
                        </a:rPr>
                        <a:t>“một lòng  một dạ”</a:t>
                      </a:r>
                      <a:endParaRPr kumimoji="0" lang="vi-VN" sz="2800" b="1" i="0" u="none" strike="noStrike" cap="none" normalizeH="0" baseline="0" dirty="0" smtClean="0">
                        <a:ln>
                          <a:noFill/>
                        </a:ln>
                        <a:solidFill>
                          <a:srgbClr val="FF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1"/>
                      <a:tile tx="0" ty="0" sx="100000" sy="100000" flip="none" algn="tl"/>
                    </a:blipFill>
                  </a:tcPr>
                </a:tc>
              </a:tr>
              <a:tr h="2573383">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4400" b="0" i="0" u="none" strike="noStrike" cap="none" normalizeH="0" baseline="0" smtClean="0">
                        <a:ln>
                          <a:noFill/>
                        </a:ln>
                        <a:solidFill>
                          <a:srgbClr val="0000FF"/>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4000" b="0" i="0" u="none" strike="noStrike" cap="none" normalizeH="0" baseline="0" dirty="0" smtClean="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tile tx="0" ty="0" sx="100000" sy="100000" flip="none" algn="tl"/>
                    </a:blipFill>
                  </a:tcPr>
                </a:tc>
              </a:tr>
            </a:tbl>
          </a:graphicData>
        </a:graphic>
      </p:graphicFrame>
      <p:sp>
        <p:nvSpPr>
          <p:cNvPr id="7" name="Text Box 52"/>
          <p:cNvSpPr txBox="1">
            <a:spLocks noChangeArrowheads="1"/>
          </p:cNvSpPr>
          <p:nvPr/>
        </p:nvSpPr>
        <p:spPr bwMode="auto">
          <a:xfrm>
            <a:off x="1854032" y="3447824"/>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M:</a:t>
            </a:r>
            <a:r>
              <a:rPr lang="en-US" altLang="en-US" sz="2800" b="1">
                <a:solidFill>
                  <a:srgbClr val="0000CC"/>
                </a:solidFill>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trung </a:t>
            </a:r>
            <a:r>
              <a:rPr lang="en-US" altLang="en-US" sz="2800" b="1" smtClean="0">
                <a:latin typeface="Times New Roman" panose="02020603050405020304" pitchFamily="18" charset="0"/>
                <a:cs typeface="Times New Roman" panose="02020603050405020304" pitchFamily="18" charset="0"/>
              </a:rPr>
              <a:t>thu</a:t>
            </a:r>
            <a:endParaRPr lang="en-US" altLang="en-US" sz="2800">
              <a:latin typeface="Times New Roman" panose="02020603050405020304" pitchFamily="18" charset="0"/>
              <a:cs typeface="Times New Roman" panose="02020603050405020304" pitchFamily="18" charset="0"/>
            </a:endParaRPr>
          </a:p>
        </p:txBody>
      </p:sp>
      <p:sp>
        <p:nvSpPr>
          <p:cNvPr id="8" name="Text Box 52"/>
          <p:cNvSpPr txBox="1">
            <a:spLocks noChangeArrowheads="1"/>
          </p:cNvSpPr>
          <p:nvPr/>
        </p:nvSpPr>
        <p:spPr bwMode="auto">
          <a:xfrm>
            <a:off x="6591498" y="3287733"/>
            <a:ext cx="30151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M:</a:t>
            </a:r>
            <a:r>
              <a:rPr lang="en-US" altLang="en-US" sz="2800" b="1">
                <a:solidFill>
                  <a:srgbClr val="0000CC"/>
                </a:solidFill>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trung </a:t>
            </a:r>
            <a:r>
              <a:rPr lang="en-US" altLang="en-US" sz="2800" b="1" smtClean="0">
                <a:latin typeface="Times New Roman" panose="02020603050405020304" pitchFamily="18" charset="0"/>
                <a:cs typeface="Times New Roman" panose="02020603050405020304" pitchFamily="18" charset="0"/>
              </a:rPr>
              <a:t>thành</a:t>
            </a:r>
            <a:endParaRPr lang="en-US" altLang="en-US" sz="2800">
              <a:latin typeface="Times New Roman" panose="02020603050405020304" pitchFamily="18" charset="0"/>
              <a:cs typeface="Times New Roman" panose="02020603050405020304" pitchFamily="18" charset="0"/>
            </a:endParaRPr>
          </a:p>
        </p:txBody>
      </p:sp>
      <p:sp>
        <p:nvSpPr>
          <p:cNvPr id="10" name="Text Box 52"/>
          <p:cNvSpPr txBox="1">
            <a:spLocks noChangeArrowheads="1"/>
          </p:cNvSpPr>
          <p:nvPr/>
        </p:nvSpPr>
        <p:spPr bwMode="auto">
          <a:xfrm>
            <a:off x="2394292" y="3971166"/>
            <a:ext cx="2590800" cy="95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smtClean="0">
                <a:latin typeface="Times New Roman" panose="02020603050405020304" pitchFamily="18" charset="0"/>
                <a:cs typeface="Times New Roman" panose="02020603050405020304" pitchFamily="18" charset="0"/>
              </a:rPr>
              <a:t>trung bình</a:t>
            </a:r>
            <a:endParaRPr lang="en-US" altLang="en-US" sz="2800" b="1" smtClean="0">
              <a:latin typeface="Times New Roman" panose="02020603050405020304" pitchFamily="18" charset="0"/>
              <a:cs typeface="Times New Roman" panose="02020603050405020304" pitchFamily="18" charset="0"/>
            </a:endParaRPr>
          </a:p>
          <a:p>
            <a:r>
              <a:rPr lang="en-US" altLang="en-US" sz="2800" b="1" smtClean="0">
                <a:latin typeface="Times New Roman" panose="02020603050405020304" pitchFamily="18" charset="0"/>
                <a:cs typeface="Times New Roman" panose="02020603050405020304" pitchFamily="18" charset="0"/>
              </a:rPr>
              <a:t>trung tâm</a:t>
            </a:r>
            <a:endParaRPr lang="en-US" altLang="en-US" sz="2800" b="1">
              <a:latin typeface="Times New Roman" panose="02020603050405020304" pitchFamily="18" charset="0"/>
              <a:cs typeface="Times New Roman" panose="02020603050405020304" pitchFamily="18" charset="0"/>
            </a:endParaRPr>
          </a:p>
        </p:txBody>
      </p:sp>
      <p:sp>
        <p:nvSpPr>
          <p:cNvPr id="11" name="Text Box 52"/>
          <p:cNvSpPr txBox="1">
            <a:spLocks noChangeArrowheads="1"/>
          </p:cNvSpPr>
          <p:nvPr/>
        </p:nvSpPr>
        <p:spPr bwMode="auto">
          <a:xfrm>
            <a:off x="7161494" y="3686980"/>
            <a:ext cx="2590800" cy="181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smtClean="0">
                <a:latin typeface="Times New Roman" panose="02020603050405020304" pitchFamily="18" charset="0"/>
                <a:cs typeface="Times New Roman" panose="02020603050405020304" pitchFamily="18" charset="0"/>
              </a:rPr>
              <a:t>trung nghĩa</a:t>
            </a:r>
            <a:endParaRPr lang="en-US" altLang="en-US" sz="2800" b="1" smtClean="0">
              <a:latin typeface="Times New Roman" panose="02020603050405020304" pitchFamily="18" charset="0"/>
              <a:cs typeface="Times New Roman" panose="02020603050405020304" pitchFamily="18" charset="0"/>
            </a:endParaRPr>
          </a:p>
          <a:p>
            <a:r>
              <a:rPr lang="en-US" altLang="en-US" sz="2800" b="1" smtClean="0">
                <a:latin typeface="Times New Roman" panose="02020603050405020304" pitchFamily="18" charset="0"/>
                <a:cs typeface="Times New Roman" panose="02020603050405020304" pitchFamily="18" charset="0"/>
              </a:rPr>
              <a:t>trung thực</a:t>
            </a:r>
            <a:endParaRPr lang="en-US" altLang="en-US" sz="2800" b="1" smtClean="0">
              <a:latin typeface="Times New Roman" panose="02020603050405020304" pitchFamily="18" charset="0"/>
              <a:cs typeface="Times New Roman" panose="02020603050405020304" pitchFamily="18" charset="0"/>
            </a:endParaRPr>
          </a:p>
          <a:p>
            <a:r>
              <a:rPr lang="en-US" altLang="en-US" sz="2800" b="1" smtClean="0">
                <a:latin typeface="Times New Roman" panose="02020603050405020304" pitchFamily="18" charset="0"/>
                <a:cs typeface="Times New Roman" panose="02020603050405020304" pitchFamily="18" charset="0"/>
              </a:rPr>
              <a:t>trung hậu</a:t>
            </a:r>
            <a:endParaRPr lang="en-US" altLang="en-US" sz="2800" b="1" smtClean="0">
              <a:latin typeface="Times New Roman" panose="02020603050405020304" pitchFamily="18" charset="0"/>
              <a:cs typeface="Times New Roman" panose="02020603050405020304" pitchFamily="18" charset="0"/>
            </a:endParaRPr>
          </a:p>
          <a:p>
            <a:r>
              <a:rPr lang="en-US" altLang="en-US" sz="2800" b="1" smtClean="0">
                <a:latin typeface="Times New Roman" panose="02020603050405020304" pitchFamily="18" charset="0"/>
                <a:cs typeface="Times New Roman" panose="02020603050405020304" pitchFamily="18" charset="0"/>
              </a:rPr>
              <a:t>trung kiên</a:t>
            </a:r>
            <a:endParaRPr lang="en-US" altLang="en-US" sz="28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8" grpId="0" bldLvl="0" animBg="1"/>
      <p:bldP spid="10" grpId="0" bldLvl="0" animBg="1"/>
      <p:bldP spid="11"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319350" y="1577874"/>
          <a:ext cx="9692640" cy="3813721"/>
        </p:xfrm>
        <a:graphic>
          <a:graphicData uri="http://schemas.openxmlformats.org/drawingml/2006/table">
            <a:tbl>
              <a:tblPr firstRow="1" bandRow="1">
                <a:tableStyleId>{5C22544A-7EE6-4342-B048-85BDC9FD1C3A}</a:tableStyleId>
              </a:tblPr>
              <a:tblGrid>
                <a:gridCol w="1881585"/>
                <a:gridCol w="7811055"/>
              </a:tblGrid>
              <a:tr h="552361">
                <a:tc>
                  <a:txBody>
                    <a:bodyPr/>
                    <a:lstStyle/>
                    <a:p>
                      <a:pPr algn="ctr"/>
                      <a:r>
                        <a:rPr lang="en-US" sz="2800" smtClean="0">
                          <a:solidFill>
                            <a:schemeClr val="tx1"/>
                          </a:solidFill>
                          <a:latin typeface="Times New Roman" panose="02020603050405020304" pitchFamily="18" charset="0"/>
                          <a:cs typeface="Times New Roman" panose="02020603050405020304" pitchFamily="18" charset="0"/>
                        </a:rPr>
                        <a:t>Từ</a:t>
                      </a:r>
                      <a:r>
                        <a:rPr lang="en-US" sz="2800" baseline="0" smtClean="0">
                          <a:solidFill>
                            <a:schemeClr val="tx1"/>
                          </a:solidFill>
                          <a:latin typeface="Times New Roman" panose="02020603050405020304" pitchFamily="18" charset="0"/>
                          <a:cs typeface="Times New Roman" panose="02020603050405020304" pitchFamily="18" charset="0"/>
                        </a:rPr>
                        <a:t> ngữ</a:t>
                      </a:r>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smtClean="0">
                          <a:solidFill>
                            <a:schemeClr val="tx1"/>
                          </a:solidFill>
                          <a:latin typeface="Times New Roman" panose="02020603050405020304" pitchFamily="18" charset="0"/>
                          <a:cs typeface="Times New Roman" panose="02020603050405020304" pitchFamily="18" charset="0"/>
                        </a:rPr>
                        <a:t>Nghĩa</a:t>
                      </a:r>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12966">
                <a:tc>
                  <a:txBody>
                    <a:bodyPr/>
                    <a:lstStyle/>
                    <a:p>
                      <a:r>
                        <a:rPr lang="en-US" altLang="en-US" sz="2800" b="0" smtClean="0">
                          <a:solidFill>
                            <a:srgbClr val="0070C0"/>
                          </a:solidFill>
                          <a:latin typeface="Times New Roman" panose="02020603050405020304" pitchFamily="18" charset="0"/>
                          <a:cs typeface="Times New Roman" panose="02020603050405020304" pitchFamily="18" charset="0"/>
                        </a:rPr>
                        <a:t>trung thu</a:t>
                      </a:r>
                      <a:endParaRPr lang="en-US" altLang="en-US" sz="2800" b="0" smtClean="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smtClean="0">
                          <a:solidFill>
                            <a:srgbClr val="7030A0"/>
                          </a:solidFill>
                          <a:latin typeface="Times New Roman" panose="02020603050405020304" pitchFamily="18" charset="0"/>
                          <a:cs typeface="Times New Roman" panose="02020603050405020304" pitchFamily="18" charset="0"/>
                        </a:rPr>
                        <a:t>Ngày tết của trẻ em, theo phong tục cổ truyền được</a:t>
                      </a:r>
                      <a:r>
                        <a:rPr lang="en-US" sz="2800" baseline="0" smtClean="0">
                          <a:solidFill>
                            <a:srgbClr val="7030A0"/>
                          </a:solidFill>
                          <a:latin typeface="Times New Roman" panose="02020603050405020304" pitchFamily="18" charset="0"/>
                          <a:cs typeface="Times New Roman" panose="02020603050405020304" pitchFamily="18" charset="0"/>
                        </a:rPr>
                        <a:t> tổ chức vào </a:t>
                      </a:r>
                      <a:r>
                        <a:rPr lang="en-US" sz="2800" smtClean="0">
                          <a:solidFill>
                            <a:srgbClr val="7030A0"/>
                          </a:solidFill>
                          <a:latin typeface="Times New Roman" panose="02020603050405020304" pitchFamily="18" charset="0"/>
                          <a:cs typeface="Times New Roman" panose="02020603050405020304" pitchFamily="18" charset="0"/>
                        </a:rPr>
                        <a:t>rằm tháng tám (giữa</a:t>
                      </a:r>
                      <a:r>
                        <a:rPr lang="en-US" sz="2800" baseline="0" smtClean="0">
                          <a:solidFill>
                            <a:srgbClr val="7030A0"/>
                          </a:solidFill>
                          <a:latin typeface="Times New Roman" panose="02020603050405020304" pitchFamily="18" charset="0"/>
                          <a:cs typeface="Times New Roman" panose="02020603050405020304" pitchFamily="18" charset="0"/>
                        </a:rPr>
                        <a:t> tháng tám).</a:t>
                      </a:r>
                      <a:endParaRPr lang="en-US" sz="2800" smtClean="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52361">
                <a:tc>
                  <a:txBody>
                    <a:bodyPr/>
                    <a:lstStyle/>
                    <a:p>
                      <a:r>
                        <a:rPr lang="en-US" altLang="en-US" sz="2800" b="0" smtClean="0">
                          <a:solidFill>
                            <a:srgbClr val="0070C0"/>
                          </a:solidFill>
                          <a:latin typeface="Times New Roman" panose="02020603050405020304" pitchFamily="18" charset="0"/>
                          <a:cs typeface="Times New Roman" panose="02020603050405020304" pitchFamily="18" charset="0"/>
                        </a:rPr>
                        <a:t>trung bình</a:t>
                      </a:r>
                      <a:endParaRPr lang="en-US" altLang="en-US" sz="2800" b="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smtClean="0">
                          <a:solidFill>
                            <a:srgbClr val="7030A0"/>
                          </a:solidFill>
                          <a:latin typeface="Times New Roman" panose="02020603050405020304" pitchFamily="18" charset="0"/>
                          <a:cs typeface="Times New Roman" panose="02020603050405020304" pitchFamily="18" charset="0"/>
                        </a:rPr>
                        <a:t>Ở vào khoảng giữa của hai cực trong bậc thang đánh giá, không khá cũng không kém, không cao cũng không thấp.</a:t>
                      </a:r>
                      <a:endParaRPr lang="en-US" sz="2800" smtClean="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81713">
                <a:tc>
                  <a:txBody>
                    <a:bodyPr/>
                    <a:lstStyle/>
                    <a:p>
                      <a:r>
                        <a:rPr lang="en-US" altLang="en-US" sz="2800" b="0" smtClean="0">
                          <a:solidFill>
                            <a:srgbClr val="0070C0"/>
                          </a:solidFill>
                          <a:latin typeface="Times New Roman" panose="02020603050405020304" pitchFamily="18" charset="0"/>
                          <a:cs typeface="Times New Roman" panose="02020603050405020304" pitchFamily="18" charset="0"/>
                        </a:rPr>
                        <a:t>trung tâm</a:t>
                      </a:r>
                      <a:endParaRPr lang="en-US" altLang="en-US" sz="2800" b="0" smtClean="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smtClean="0">
                          <a:solidFill>
                            <a:srgbClr val="7030A0"/>
                          </a:solidFill>
                          <a:latin typeface="+mn-lt"/>
                          <a:cs typeface="Times New Roman" panose="02020603050405020304" pitchFamily="18" charset="0"/>
                        </a:rPr>
                        <a:t>N</a:t>
                      </a:r>
                      <a:r>
                        <a:rPr lang="vi-VN" sz="2800" smtClean="0">
                          <a:solidFill>
                            <a:srgbClr val="7030A0"/>
                          </a:solidFill>
                          <a:latin typeface="+mn-lt"/>
                          <a:cs typeface="Times New Roman" panose="02020603050405020304" pitchFamily="18" charset="0"/>
                        </a:rPr>
                        <a:t>ơi ở giữa của một vùng nào đó; thường là nơi dân cư tập trung đông đúc nhất</a:t>
                      </a:r>
                      <a:r>
                        <a:rPr lang="en-US" sz="2800" smtClean="0">
                          <a:solidFill>
                            <a:srgbClr val="7030A0"/>
                          </a:solidFill>
                          <a:latin typeface="+mn-lt"/>
                          <a:cs typeface="Times New Roman" panose="02020603050405020304" pitchFamily="18" charset="0"/>
                        </a:rPr>
                        <a:t>.</a:t>
                      </a:r>
                      <a:endParaRPr lang="en-US" sz="2800" smtClean="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80933" y="1677063"/>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Luyện</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từ</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và</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câu</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4</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9904697" y="1870051"/>
            <a:ext cx="2087854" cy="2360485"/>
            <a:chOff x="6874114" y="1169975"/>
            <a:chExt cx="2087854" cy="2360485"/>
          </a:xfrm>
        </p:grpSpPr>
        <p:pic>
          <p:nvPicPr>
            <p:cNvPr id="11" name="Picture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395619">
              <a:off x="6874114" y="1169975"/>
              <a:ext cx="1143000" cy="1629890"/>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7828493" y="1958835"/>
              <a:ext cx="1133475" cy="1571625"/>
            </a:xfrm>
            <a:prstGeom prst="rect">
              <a:avLst/>
            </a:prstGeom>
          </p:spPr>
        </p:pic>
      </p:grpSp>
      <p:grpSp>
        <p:nvGrpSpPr>
          <p:cNvPr id="22" name="Group 21"/>
          <p:cNvGrpSpPr/>
          <p:nvPr/>
        </p:nvGrpSpPr>
        <p:grpSpPr>
          <a:xfrm rot="20945037">
            <a:off x="251036" y="4029131"/>
            <a:ext cx="1207278" cy="1898031"/>
            <a:chOff x="1140530" y="4699306"/>
            <a:chExt cx="1207278" cy="1898031"/>
          </a:xfrm>
        </p:grpSpPr>
        <p:grpSp>
          <p:nvGrpSpPr>
            <p:cNvPr id="21" name="Group 20"/>
            <p:cNvGrpSpPr/>
            <p:nvPr/>
          </p:nvGrpSpPr>
          <p:grpSpPr>
            <a:xfrm>
              <a:off x="1214333" y="5025712"/>
              <a:ext cx="1133475" cy="1571625"/>
              <a:chOff x="1214333" y="5025712"/>
              <a:chExt cx="1133475" cy="1571625"/>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15" name="Rectangle 14"/>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rot="19883043">
              <a:off x="1140530" y="4699306"/>
              <a:ext cx="1025979" cy="1862048"/>
            </a:xfrm>
            <a:prstGeom prst="rect">
              <a:avLst/>
            </a:prstGeom>
            <a:noFill/>
          </p:spPr>
          <p:txBody>
            <a:bodyPr wrap="square" lIns="91440" tIns="45720" rIns="91440" bIns="45720">
              <a:spAutoFit/>
            </a:bodyPr>
            <a:lstStyle/>
            <a:p>
              <a:pPr algn="ctr"/>
              <a:r>
                <a:rPr lang="en-US" sz="11500" b="1" cap="none" spc="0" dirty="0" smtClean="0">
                  <a:ln w="12700" cmpd="sng">
                    <a:solidFill>
                      <a:schemeClr val="accent4"/>
                    </a:solidFill>
                    <a:prstDash val="solid"/>
                  </a:ln>
                  <a:solidFill>
                    <a:srgbClr val="FFFF00"/>
                  </a:solidFill>
                  <a:effectLst/>
                </a:rPr>
                <a:t>a</a:t>
              </a:r>
              <a:endParaRPr lang="en-US" sz="11500" b="1" cap="none" spc="0" dirty="0">
                <a:ln w="12700" cmpd="sng">
                  <a:solidFill>
                    <a:schemeClr val="accent4"/>
                  </a:solidFill>
                  <a:prstDash val="solid"/>
                </a:ln>
                <a:solidFill>
                  <a:srgbClr val="FFFF00"/>
                </a:solidFill>
                <a:effectLst/>
              </a:endParaRPr>
            </a:p>
          </p:txBody>
        </p:sp>
      </p:grpSp>
      <p:grpSp>
        <p:nvGrpSpPr>
          <p:cNvPr id="27" name="Group 26"/>
          <p:cNvGrpSpPr/>
          <p:nvPr/>
        </p:nvGrpSpPr>
        <p:grpSpPr>
          <a:xfrm rot="2594458">
            <a:off x="1523315" y="4546797"/>
            <a:ext cx="1133475" cy="1862048"/>
            <a:chOff x="1214333" y="4761659"/>
            <a:chExt cx="1133475" cy="1862048"/>
          </a:xfrm>
        </p:grpSpPr>
        <p:grpSp>
          <p:nvGrpSpPr>
            <p:cNvPr id="28" name="Group 27"/>
            <p:cNvGrpSpPr/>
            <p:nvPr/>
          </p:nvGrpSpPr>
          <p:grpSpPr>
            <a:xfrm>
              <a:off x="1214333" y="5025712"/>
              <a:ext cx="1133475" cy="1571625"/>
              <a:chOff x="1214333" y="5025712"/>
              <a:chExt cx="1133475" cy="1571625"/>
            </a:xfrm>
          </p:grpSpPr>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31" name="Rectangle 3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p:cNvSpPr/>
            <p:nvPr/>
          </p:nvSpPr>
          <p:spPr>
            <a:xfrm rot="20665241">
              <a:off x="1233129" y="4761659"/>
              <a:ext cx="1025979" cy="1862048"/>
            </a:xfrm>
            <a:prstGeom prst="rect">
              <a:avLst/>
            </a:prstGeom>
            <a:noFill/>
          </p:spPr>
          <p:txBody>
            <a:bodyPr wrap="square" lIns="91440" tIns="45720" rIns="91440" bIns="45720">
              <a:spAutoFit/>
            </a:bodyPr>
            <a:lstStyle/>
            <a:p>
              <a:pPr algn="ctr"/>
              <a:r>
                <a:rPr lang="en-US" sz="11500" b="1" dirty="0">
                  <a:ln w="12700" cmpd="sng">
                    <a:solidFill>
                      <a:schemeClr val="accent4"/>
                    </a:solidFill>
                    <a:prstDash val="solid"/>
                  </a:ln>
                  <a:solidFill>
                    <a:srgbClr val="92D050"/>
                  </a:solidFill>
                </a:rPr>
                <a:t>q</a:t>
              </a:r>
              <a:endParaRPr lang="en-US" sz="11500" b="1" cap="none" spc="0" dirty="0">
                <a:ln w="12700" cmpd="sng">
                  <a:solidFill>
                    <a:schemeClr val="accent4"/>
                  </a:solidFill>
                  <a:prstDash val="solid"/>
                </a:ln>
                <a:solidFill>
                  <a:srgbClr val="92D050"/>
                </a:solidFill>
                <a:effectLs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bwMode="auto">
          <a:xfrm>
            <a:off x="912140" y="2211077"/>
            <a:ext cx="9995348" cy="1435101"/>
            <a:chOff x="-8052" y="1484784"/>
            <a:chExt cx="8814387" cy="1435925"/>
          </a:xfrm>
          <a:solidFill>
            <a:srgbClr val="FF99FF"/>
          </a:solidFill>
        </p:grpSpPr>
        <p:sp>
          <p:nvSpPr>
            <p:cNvPr id="5" name="Rectangle 4"/>
            <p:cNvSpPr/>
            <p:nvPr/>
          </p:nvSpPr>
          <p:spPr>
            <a:xfrm>
              <a:off x="678064" y="1484784"/>
              <a:ext cx="8128271"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vốn từ thuộc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934087" y="4111349"/>
            <a:ext cx="9973400" cy="910467"/>
            <a:chOff x="-8052" y="1747250"/>
            <a:chExt cx="8354602" cy="910989"/>
          </a:xfrm>
        </p:grpSpPr>
        <p:sp>
          <p:nvSpPr>
            <p:cNvPr id="13" name="Rectangle 12"/>
            <p:cNvSpPr/>
            <p:nvPr/>
          </p:nvSpPr>
          <p:spPr>
            <a:xfrm>
              <a:off x="657899" y="1747250"/>
              <a:ext cx="7688651"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nghĩa của các từ ngữ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5" name="Group 14"/>
          <p:cNvGrpSpPr/>
          <p:nvPr/>
        </p:nvGrpSpPr>
        <p:grpSpPr bwMode="auto">
          <a:xfrm>
            <a:off x="912140" y="5486987"/>
            <a:ext cx="9995347" cy="971849"/>
            <a:chOff x="-8052" y="1749159"/>
            <a:chExt cx="9469072" cy="972406"/>
          </a:xfrm>
        </p:grpSpPr>
        <p:sp>
          <p:nvSpPr>
            <p:cNvPr id="16" name="Rectangle 15"/>
            <p:cNvSpPr/>
            <p:nvPr/>
          </p:nvSpPr>
          <p:spPr>
            <a:xfrm>
              <a:off x="678062" y="1749159"/>
              <a:ext cx="8782958"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các từ thuộc chủ điểm để nói,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Oval 16"/>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lumMod val="95000"/>
                      <a:lumOff val="5000"/>
                    </a:schemeClr>
                  </a:solidFill>
                  <a:latin typeface="Arial" panose="020B0604020202020204" pitchFamily="34" charset="0"/>
                  <a:cs typeface="Arial" panose="020B0604020202020204" pitchFamily="34" charset="0"/>
                </a:rPr>
                <a:t>3</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2" name="Cloud Callout 11"/>
          <p:cNvSpPr/>
          <p:nvPr/>
        </p:nvSpPr>
        <p:spPr>
          <a:xfrm>
            <a:off x="2733930" y="101813"/>
            <a:ext cx="6923875" cy="2109264"/>
          </a:xfrm>
          <a:prstGeom prst="cloudCallout">
            <a:avLst>
              <a:gd name="adj1" fmla="val -73449"/>
              <a:gd name="adj2" fmla="val 51105"/>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Bài </a:t>
            </a:r>
            <a:r>
              <a:rPr lang="en-US" sz="3200" b="1" smtClean="0">
                <a:solidFill>
                  <a:schemeClr val="tx1"/>
                </a:solidFill>
                <a:latin typeface="Times New Roman" panose="02020603050405020304" pitchFamily="18" charset="0"/>
                <a:cs typeface="Times New Roman" panose="02020603050405020304" pitchFamily="18" charset="0"/>
              </a:rPr>
              <a:t>3 </a:t>
            </a:r>
            <a:r>
              <a:rPr lang="en-US" sz="3200" b="1" smtClean="0">
                <a:solidFill>
                  <a:schemeClr val="tx1"/>
                </a:solidFill>
                <a:latin typeface="Times New Roman" panose="02020603050405020304" pitchFamily="18" charset="0"/>
                <a:cs typeface="Times New Roman" panose="02020603050405020304" pitchFamily="18" charset="0"/>
              </a:rPr>
              <a:t>con đã đạt được mục tiêu nào của bài?</a:t>
            </a:r>
            <a:endParaRPr lang="en-US" sz="32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8459" y="892990"/>
            <a:ext cx="9888582" cy="523220"/>
          </a:xfrm>
          <a:prstGeom prst="rect">
            <a:avLst/>
          </a:prstGeom>
        </p:spPr>
        <p:txBody>
          <a:bodyPr wrap="square">
            <a:spAutoFit/>
          </a:bodyPr>
          <a:lstStyle/>
          <a:p>
            <a:pPr algn="ctr">
              <a:spcBef>
                <a:spcPct val="50000"/>
              </a:spcBef>
            </a:pPr>
            <a:r>
              <a:rPr lang="en-US" altLang="en-US" sz="2800" b="1" smtClean="0">
                <a:latin typeface="Times New Roman" panose="02020603050405020304" pitchFamily="18" charset="0"/>
                <a:cs typeface="Times New Roman" panose="02020603050405020304" pitchFamily="18" charset="0"/>
              </a:rPr>
              <a:t>Bài 4. </a:t>
            </a:r>
            <a:r>
              <a:rPr lang="vi-VN" altLang="en-US" sz="2800" b="1">
                <a:cs typeface="Times New Roman" panose="02020603050405020304" pitchFamily="18" charset="0"/>
              </a:rPr>
              <a:t>Đặt câu với một từ đã cho trong bài tập 3</a:t>
            </a:r>
            <a:endParaRPr lang="vi-VN" altLang="en-US" sz="2800" b="1">
              <a:cs typeface="Times New Roman" panose="02020603050405020304" pitchFamily="18" charset="0"/>
            </a:endParaRPr>
          </a:p>
        </p:txBody>
      </p:sp>
      <p:sp>
        <p:nvSpPr>
          <p:cNvPr id="2" name="Rectangle 1"/>
          <p:cNvSpPr/>
          <p:nvPr/>
        </p:nvSpPr>
        <p:spPr>
          <a:xfrm>
            <a:off x="2185852" y="1617136"/>
            <a:ext cx="8421189" cy="4462760"/>
          </a:xfrm>
          <a:prstGeom prst="rect">
            <a:avLst/>
          </a:prstGeom>
        </p:spPr>
        <p:txBody>
          <a:bodyPr wrap="square">
            <a:spAutoFit/>
          </a:bodyPr>
          <a:lstStyle/>
          <a:p>
            <a:pPr>
              <a:spcBef>
                <a:spcPct val="50000"/>
              </a:spcBef>
            </a:pPr>
            <a:r>
              <a:rPr lang="en-US" altLang="en-US" sz="2800" b="1" u="sng" smtClean="0">
                <a:latin typeface="Times New Roman" panose="02020603050405020304" pitchFamily="18" charset="0"/>
                <a:cs typeface="Times New Roman" panose="02020603050405020304" pitchFamily="18" charset="0"/>
              </a:rPr>
              <a:t>Ví dụ:</a:t>
            </a:r>
            <a:endParaRPr lang="en-US" altLang="en-US" sz="2800" b="1" u="sng" smtClean="0">
              <a:latin typeface="Times New Roman" panose="02020603050405020304" pitchFamily="18" charset="0"/>
              <a:cs typeface="Times New Roman" panose="02020603050405020304" pitchFamily="18" charset="0"/>
            </a:endParaRPr>
          </a:p>
          <a:p>
            <a:pPr marL="457200" indent="-457200">
              <a:spcBef>
                <a:spcPct val="50000"/>
              </a:spcBef>
              <a:buFont typeface="Wingdings" panose="05000000000000000000" pitchFamily="2" charset="2"/>
              <a:buChar char="ü"/>
            </a:pPr>
            <a:r>
              <a:rPr lang="en-US" altLang="en-US" sz="2800" smtClean="0">
                <a:latin typeface="Times New Roman" panose="02020603050405020304" pitchFamily="18" charset="0"/>
                <a:cs typeface="Times New Roman" panose="02020603050405020304" pitchFamily="18" charset="0"/>
              </a:rPr>
              <a:t>Lớp em không có học sinh </a:t>
            </a:r>
            <a:r>
              <a:rPr lang="en-US" altLang="en-US" sz="2800" smtClean="0">
                <a:solidFill>
                  <a:srgbClr val="FF0000"/>
                </a:solidFill>
                <a:latin typeface="Times New Roman" panose="02020603050405020304" pitchFamily="18" charset="0"/>
                <a:cs typeface="Times New Roman" panose="02020603050405020304" pitchFamily="18" charset="0"/>
              </a:rPr>
              <a:t>trung bình</a:t>
            </a:r>
            <a:r>
              <a:rPr lang="en-US" altLang="en-US" sz="2800" smtClean="0">
                <a:latin typeface="Times New Roman" panose="02020603050405020304" pitchFamily="18" charset="0"/>
                <a:cs typeface="Times New Roman" panose="02020603050405020304" pitchFamily="18" charset="0"/>
              </a:rPr>
              <a:t>.</a:t>
            </a:r>
            <a:endParaRPr lang="en-US" altLang="en-US" sz="2800">
              <a:latin typeface="Times New Roman" panose="02020603050405020304" pitchFamily="18" charset="0"/>
              <a:cs typeface="Times New Roman" panose="02020603050405020304" pitchFamily="18" charset="0"/>
            </a:endParaRPr>
          </a:p>
          <a:p>
            <a:pPr marL="457200" indent="-457200">
              <a:spcBef>
                <a:spcPct val="50000"/>
              </a:spcBef>
              <a:buFont typeface="Wingdings" panose="05000000000000000000" pitchFamily="2" charset="2"/>
              <a:buChar char="ü"/>
            </a:pPr>
            <a:r>
              <a:rPr lang="en-US" altLang="en-US" sz="2800" smtClean="0">
                <a:latin typeface="Times New Roman" panose="02020603050405020304" pitchFamily="18" charset="0"/>
                <a:cs typeface="Times New Roman" panose="02020603050405020304" pitchFamily="18" charset="0"/>
              </a:rPr>
              <a:t>Đêm </a:t>
            </a:r>
            <a:r>
              <a:rPr lang="en-US" altLang="en-US" sz="2800" smtClean="0">
                <a:solidFill>
                  <a:srgbClr val="FF0000"/>
                </a:solidFill>
                <a:latin typeface="Times New Roman" panose="02020603050405020304" pitchFamily="18" charset="0"/>
                <a:cs typeface="Times New Roman" panose="02020603050405020304" pitchFamily="18" charset="0"/>
              </a:rPr>
              <a:t>trung thu </a:t>
            </a:r>
            <a:r>
              <a:rPr lang="en-US" altLang="en-US" sz="2800" smtClean="0">
                <a:latin typeface="Times New Roman" panose="02020603050405020304" pitchFamily="18" charset="0"/>
                <a:cs typeface="Times New Roman" panose="02020603050405020304" pitchFamily="18" charset="0"/>
              </a:rPr>
              <a:t>thật vui và lí thú.</a:t>
            </a:r>
            <a:endParaRPr lang="en-US" altLang="en-US" sz="2800" smtClean="0">
              <a:latin typeface="Times New Roman" panose="02020603050405020304" pitchFamily="18" charset="0"/>
              <a:cs typeface="Times New Roman" panose="02020603050405020304" pitchFamily="18" charset="0"/>
            </a:endParaRPr>
          </a:p>
          <a:p>
            <a:pPr marL="457200" indent="-457200">
              <a:spcBef>
                <a:spcPct val="50000"/>
              </a:spcBef>
              <a:buFont typeface="Wingdings" panose="05000000000000000000" pitchFamily="2" charset="2"/>
              <a:buChar char="ü"/>
            </a:pPr>
            <a:r>
              <a:rPr lang="en-US" altLang="en-US" sz="2800" smtClean="0">
                <a:latin typeface="Times New Roman" panose="02020603050405020304" pitchFamily="18" charset="0"/>
                <a:cs typeface="Times New Roman" panose="02020603050405020304" pitchFamily="18" charset="0"/>
              </a:rPr>
              <a:t>Hà Nội là </a:t>
            </a:r>
            <a:r>
              <a:rPr lang="en-US" altLang="en-US" sz="2800" smtClean="0">
                <a:solidFill>
                  <a:srgbClr val="FF0000"/>
                </a:solidFill>
                <a:latin typeface="Times New Roman" panose="02020603050405020304" pitchFamily="18" charset="0"/>
                <a:cs typeface="Times New Roman" panose="02020603050405020304" pitchFamily="18" charset="0"/>
              </a:rPr>
              <a:t>trung tâm </a:t>
            </a:r>
            <a:r>
              <a:rPr lang="en-US" altLang="en-US" sz="2800" smtClean="0">
                <a:latin typeface="Times New Roman" panose="02020603050405020304" pitchFamily="18" charset="0"/>
                <a:cs typeface="Times New Roman" panose="02020603050405020304" pitchFamily="18" charset="0"/>
              </a:rPr>
              <a:t>kinh tế, chính trị của cả nước.</a:t>
            </a:r>
            <a:endParaRPr lang="en-US" altLang="en-US" sz="2800" smtClean="0">
              <a:latin typeface="Times New Roman" panose="02020603050405020304" pitchFamily="18" charset="0"/>
              <a:cs typeface="Times New Roman" panose="02020603050405020304" pitchFamily="18" charset="0"/>
            </a:endParaRPr>
          </a:p>
          <a:p>
            <a:pPr marL="457200" indent="-457200">
              <a:spcBef>
                <a:spcPct val="50000"/>
              </a:spcBef>
              <a:buFont typeface="Wingdings" panose="05000000000000000000" pitchFamily="2" charset="2"/>
              <a:buChar char="ü"/>
            </a:pPr>
            <a:r>
              <a:rPr lang="en-US" altLang="en-US" sz="2800" smtClean="0">
                <a:latin typeface="Times New Roman" panose="02020603050405020304" pitchFamily="18" charset="0"/>
                <a:cs typeface="Times New Roman" panose="02020603050405020304" pitchFamily="18" charset="0"/>
              </a:rPr>
              <a:t>Các chiến sĩ công an luôn </a:t>
            </a:r>
            <a:r>
              <a:rPr lang="en-US" altLang="en-US" sz="2800" smtClean="0">
                <a:solidFill>
                  <a:srgbClr val="FF0000"/>
                </a:solidFill>
                <a:latin typeface="Times New Roman" panose="02020603050405020304" pitchFamily="18" charset="0"/>
                <a:cs typeface="Times New Roman" panose="02020603050405020304" pitchFamily="18" charset="0"/>
              </a:rPr>
              <a:t>trung thành </a:t>
            </a:r>
            <a:r>
              <a:rPr lang="en-US" altLang="en-US" sz="2800" smtClean="0">
                <a:latin typeface="Times New Roman" panose="02020603050405020304" pitchFamily="18" charset="0"/>
                <a:cs typeface="Times New Roman" panose="02020603050405020304" pitchFamily="18" charset="0"/>
              </a:rPr>
              <a:t>bảo vệ Tổ quốc.</a:t>
            </a:r>
            <a:endParaRPr lang="en-US" altLang="en-US" sz="2800" smtClean="0">
              <a:latin typeface="Times New Roman" panose="02020603050405020304" pitchFamily="18" charset="0"/>
              <a:cs typeface="Times New Roman" panose="02020603050405020304" pitchFamily="18" charset="0"/>
            </a:endParaRPr>
          </a:p>
          <a:p>
            <a:pPr marL="457200" indent="-457200">
              <a:spcBef>
                <a:spcPct val="50000"/>
              </a:spcBef>
              <a:buFont typeface="Wingdings" panose="05000000000000000000" pitchFamily="2" charset="2"/>
              <a:buChar char="ü"/>
            </a:pPr>
            <a:r>
              <a:rPr lang="en-US" altLang="en-US" sz="2800" smtClean="0">
                <a:latin typeface="Times New Roman" panose="02020603050405020304" pitchFamily="18" charset="0"/>
                <a:cs typeface="Times New Roman" panose="02020603050405020304" pitchFamily="18" charset="0"/>
              </a:rPr>
              <a:t>Bạn Minh là người </a:t>
            </a:r>
            <a:r>
              <a:rPr lang="en-US" altLang="en-US" sz="2800" smtClean="0">
                <a:solidFill>
                  <a:srgbClr val="FF0000"/>
                </a:solidFill>
                <a:latin typeface="Times New Roman" panose="02020603050405020304" pitchFamily="18" charset="0"/>
                <a:cs typeface="Times New Roman" panose="02020603050405020304" pitchFamily="18" charset="0"/>
              </a:rPr>
              <a:t>trung thực</a:t>
            </a:r>
            <a:r>
              <a:rPr lang="en-US" altLang="en-US" sz="2800" smtClean="0">
                <a:latin typeface="Times New Roman" panose="02020603050405020304" pitchFamily="18" charset="0"/>
                <a:cs typeface="Times New Roman" panose="02020603050405020304" pitchFamily="18" charset="0"/>
              </a:rPr>
              <a:t>.</a:t>
            </a:r>
            <a:endParaRPr lang="en-US" altLang="en-US" sz="2800" smtClean="0">
              <a:latin typeface="Times New Roman" panose="02020603050405020304" pitchFamily="18" charset="0"/>
              <a:cs typeface="Times New Roman" panose="02020603050405020304" pitchFamily="18" charset="0"/>
            </a:endParaRPr>
          </a:p>
          <a:p>
            <a:pPr marL="457200" indent="-457200">
              <a:spcBef>
                <a:spcPct val="50000"/>
              </a:spcBef>
              <a:buFont typeface="Wingdings" panose="05000000000000000000" pitchFamily="2" charset="2"/>
              <a:buChar char="ü"/>
            </a:pPr>
            <a:r>
              <a:rPr lang="en-US" altLang="en-US" sz="2800" smtClean="0">
                <a:latin typeface="Times New Roman" panose="02020603050405020304" pitchFamily="18" charset="0"/>
                <a:cs typeface="Times New Roman" panose="02020603050405020304" pitchFamily="18" charset="0"/>
              </a:rPr>
              <a:t>Phụ nữ Việt Nam rất </a:t>
            </a:r>
            <a:r>
              <a:rPr lang="en-US" altLang="en-US" sz="2800" smtClean="0">
                <a:solidFill>
                  <a:srgbClr val="FF0000"/>
                </a:solidFill>
                <a:latin typeface="Times New Roman" panose="02020603050405020304" pitchFamily="18" charset="0"/>
                <a:cs typeface="Times New Roman" panose="02020603050405020304" pitchFamily="18" charset="0"/>
              </a:rPr>
              <a:t>trung hậu</a:t>
            </a:r>
            <a:r>
              <a:rPr lang="en-US" altLang="en-US" sz="2800" smtClean="0">
                <a:latin typeface="Times New Roman" panose="02020603050405020304" pitchFamily="18" charset="0"/>
                <a:cs typeface="Times New Roman" panose="02020603050405020304" pitchFamily="18" charset="0"/>
              </a:rPr>
              <a:t>, đảm đang.</a:t>
            </a:r>
            <a:endParaRPr lang="en-US" altLang="en-US" sz="2800" smtClean="0">
              <a:latin typeface="Times New Roman" panose="02020603050405020304" pitchFamily="18" charset="0"/>
              <a:cs typeface="Times New Roman" panose="02020603050405020304" pitchFamily="18" charset="0"/>
            </a:endParaRPr>
          </a:p>
        </p:txBody>
      </p:sp>
      <p:sp>
        <p:nvSpPr>
          <p:cNvPr id="4" name="Cloud 3"/>
          <p:cNvSpPr/>
          <p:nvPr/>
        </p:nvSpPr>
        <p:spPr>
          <a:xfrm>
            <a:off x="9665335" y="200025"/>
            <a:ext cx="2495550" cy="170053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3200" b="1"/>
              <a:t>LÀM VỞ</a:t>
            </a:r>
            <a:endParaRPr lang="vi-VN" altLang="en-US"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bwMode="auto">
          <a:xfrm>
            <a:off x="912140" y="2211077"/>
            <a:ext cx="9995348" cy="1435101"/>
            <a:chOff x="-8052" y="1484784"/>
            <a:chExt cx="8814387" cy="1435925"/>
          </a:xfrm>
          <a:solidFill>
            <a:srgbClr val="FF99FF"/>
          </a:solidFill>
        </p:grpSpPr>
        <p:sp>
          <p:nvSpPr>
            <p:cNvPr id="5" name="Rectangle 4"/>
            <p:cNvSpPr/>
            <p:nvPr/>
          </p:nvSpPr>
          <p:spPr>
            <a:xfrm>
              <a:off x="678064" y="1484784"/>
              <a:ext cx="8128271"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vốn từ thuộc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934087" y="4111349"/>
            <a:ext cx="9973400" cy="910467"/>
            <a:chOff x="-8052" y="1747250"/>
            <a:chExt cx="8354602" cy="910989"/>
          </a:xfrm>
        </p:grpSpPr>
        <p:sp>
          <p:nvSpPr>
            <p:cNvPr id="13" name="Rectangle 12"/>
            <p:cNvSpPr/>
            <p:nvPr/>
          </p:nvSpPr>
          <p:spPr>
            <a:xfrm>
              <a:off x="657899" y="1747250"/>
              <a:ext cx="7688651"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nghĩa của các từ ngữ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5" name="Group 14"/>
          <p:cNvGrpSpPr/>
          <p:nvPr/>
        </p:nvGrpSpPr>
        <p:grpSpPr bwMode="auto">
          <a:xfrm>
            <a:off x="912140" y="5486987"/>
            <a:ext cx="9995347" cy="971849"/>
            <a:chOff x="-8052" y="1749159"/>
            <a:chExt cx="9469072" cy="972406"/>
          </a:xfrm>
        </p:grpSpPr>
        <p:sp>
          <p:nvSpPr>
            <p:cNvPr id="16" name="Rectangle 15"/>
            <p:cNvSpPr/>
            <p:nvPr/>
          </p:nvSpPr>
          <p:spPr>
            <a:xfrm>
              <a:off x="678062" y="1749159"/>
              <a:ext cx="8782958"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các từ thuộc chủ điểm để nói,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Oval 16"/>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lumMod val="95000"/>
                      <a:lumOff val="5000"/>
                    </a:schemeClr>
                  </a:solidFill>
                  <a:latin typeface="Arial" panose="020B0604020202020204" pitchFamily="34" charset="0"/>
                  <a:cs typeface="Arial" panose="020B0604020202020204" pitchFamily="34" charset="0"/>
                </a:rPr>
                <a:t>3</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2" name="Cloud Callout 11"/>
          <p:cNvSpPr/>
          <p:nvPr/>
        </p:nvSpPr>
        <p:spPr>
          <a:xfrm>
            <a:off x="2733930" y="101813"/>
            <a:ext cx="6923875" cy="2109264"/>
          </a:xfrm>
          <a:prstGeom prst="cloudCallout">
            <a:avLst>
              <a:gd name="adj1" fmla="val -73449"/>
              <a:gd name="adj2" fmla="val 51105"/>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Bài </a:t>
            </a:r>
            <a:r>
              <a:rPr lang="en-US" sz="3200" b="1" smtClean="0">
                <a:solidFill>
                  <a:schemeClr val="tx1"/>
                </a:solidFill>
                <a:latin typeface="Times New Roman" panose="02020603050405020304" pitchFamily="18" charset="0"/>
                <a:cs typeface="Times New Roman" panose="02020603050405020304" pitchFamily="18" charset="0"/>
              </a:rPr>
              <a:t>3 </a:t>
            </a:r>
            <a:r>
              <a:rPr lang="en-US" sz="3200" b="1" smtClean="0">
                <a:solidFill>
                  <a:schemeClr val="tx1"/>
                </a:solidFill>
                <a:latin typeface="Times New Roman" panose="02020603050405020304" pitchFamily="18" charset="0"/>
                <a:cs typeface="Times New Roman" panose="02020603050405020304" pitchFamily="18" charset="0"/>
              </a:rPr>
              <a:t>con đã đạt được mục tiêu nào của bài?</a:t>
            </a:r>
            <a:endParaRPr lang="en-US" sz="32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64" presetClass="path" presetSubtype="0" accel="50000" decel="50000" fill="hold" nodeType="withEffect">
                                  <p:stCondLst>
                                    <p:cond delay="0"/>
                                  </p:stCondLst>
                                  <p:childTnLst>
                                    <p:animMotion origin="layout" path="M 4.375E-6 -3.33333E-6 L 0.00065 -0.37569 " pathEditMode="relative" rAng="0" ptsTypes="AA">
                                      <p:cBhvr>
                                        <p:cTn id="12" dur="2000" fill="hold"/>
                                        <p:tgtEl>
                                          <p:spTgt spid="15"/>
                                        </p:tgtEl>
                                        <p:attrNameLst>
                                          <p:attrName>ppt_x</p:attrName>
                                          <p:attrName>ppt_y</p:attrName>
                                        </p:attrNameLst>
                                      </p:cBhvr>
                                      <p:rCtr x="26" y="-187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965269" y="1344019"/>
            <a:ext cx="6309360" cy="2577739"/>
          </a:xfrm>
          <a:prstGeom prst="cloudCallout">
            <a:avLst>
              <a:gd name="adj1" fmla="val -53776"/>
              <a:gd name="adj2" fmla="val 6810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Qua </a:t>
            </a:r>
            <a:r>
              <a:rPr lang="en-US" sz="3200" b="1" dirty="0" err="1" smtClean="0">
                <a:solidFill>
                  <a:schemeClr val="tx1"/>
                </a:solidFill>
                <a:latin typeface="Times New Roman" panose="02020603050405020304" pitchFamily="18" charset="0"/>
                <a:cs typeface="Times New Roman" panose="02020603050405020304" pitchFamily="18" charset="0"/>
              </a:rPr>
              <a:t>bài</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học</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hôm</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smtClean="0">
                <a:solidFill>
                  <a:schemeClr val="tx1"/>
                </a:solidFill>
                <a:latin typeface="Times New Roman" panose="02020603050405020304" pitchFamily="18" charset="0"/>
                <a:cs typeface="Times New Roman" panose="02020603050405020304" pitchFamily="18" charset="0"/>
              </a:rPr>
              <a:t>nay con </a:t>
            </a:r>
            <a:r>
              <a:rPr lang="en-US" sz="3200" b="1" dirty="0" err="1" smtClean="0">
                <a:solidFill>
                  <a:schemeClr val="tx1"/>
                </a:solidFill>
                <a:latin typeface="Times New Roman" panose="02020603050405020304" pitchFamily="18" charset="0"/>
                <a:cs typeface="Times New Roman" panose="02020603050405020304" pitchFamily="18" charset="0"/>
              </a:rPr>
              <a:t>biết</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được</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điều</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gì</a:t>
            </a:r>
            <a:r>
              <a:rPr lang="en-US" sz="3200" b="1" dirty="0" smtClean="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endParaRPr>
          </a:p>
        </p:txBody>
      </p:sp>
      <p:sp>
        <p:nvSpPr>
          <p:cNvPr id="6" name="Double Wave 5"/>
          <p:cNvSpPr/>
          <p:nvPr/>
        </p:nvSpPr>
        <p:spPr>
          <a:xfrm>
            <a:off x="1384663" y="1333857"/>
            <a:ext cx="9692639" cy="3789684"/>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tx1"/>
              </a:solidFill>
              <a:latin typeface="Times New Roman" panose="02020603050405020304" pitchFamily="18" charset="0"/>
              <a:cs typeface="Times New Roman" panose="02020603050405020304" pitchFamily="18" charset="0"/>
            </a:endParaRPr>
          </a:p>
          <a:p>
            <a:pPr algn="ctr"/>
            <a:r>
              <a:rPr lang="en-US" sz="3200" b="1" dirty="0" err="1" smtClean="0">
                <a:solidFill>
                  <a:schemeClr val="tx1"/>
                </a:solidFill>
                <a:latin typeface="Times New Roman" panose="02020603050405020304" pitchFamily="18" charset="0"/>
                <a:cs typeface="Times New Roman" panose="02020603050405020304" pitchFamily="18" charset="0"/>
              </a:rPr>
              <a:t>Về</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err="1" smtClean="0">
                <a:solidFill>
                  <a:schemeClr val="tx1"/>
                </a:solidFill>
                <a:latin typeface="Times New Roman" panose="02020603050405020304" pitchFamily="18" charset="0"/>
                <a:cs typeface="Times New Roman" panose="02020603050405020304" pitchFamily="18" charset="0"/>
              </a:rPr>
              <a:t>nhà</a:t>
            </a:r>
            <a:r>
              <a:rPr lang="en-US" sz="3200" b="1" smtClean="0">
                <a:solidFill>
                  <a:schemeClr val="tx1"/>
                </a:solidFill>
                <a:latin typeface="Times New Roman" panose="02020603050405020304" pitchFamily="18" charset="0"/>
                <a:cs typeface="Times New Roman" panose="02020603050405020304" pitchFamily="18" charset="0"/>
              </a:rPr>
              <a:t> con </a:t>
            </a:r>
            <a:r>
              <a:rPr lang="en-US" sz="3200" b="1" dirty="0" err="1" smtClean="0">
                <a:solidFill>
                  <a:schemeClr val="tx1"/>
                </a:solidFill>
                <a:latin typeface="Times New Roman" panose="02020603050405020304" pitchFamily="18" charset="0"/>
                <a:cs typeface="Times New Roman" panose="02020603050405020304" pitchFamily="18" charset="0"/>
              </a:rPr>
              <a:t>cần</a:t>
            </a:r>
            <a:r>
              <a:rPr lang="en-US" sz="3200" b="1" dirty="0" smtClean="0">
                <a:solidFill>
                  <a:schemeClr val="tx1"/>
                </a:solidFill>
                <a:latin typeface="Times New Roman" panose="02020603050405020304" pitchFamily="18" charset="0"/>
                <a:cs typeface="Times New Roman" panose="02020603050405020304" pitchFamily="18" charset="0"/>
              </a:rPr>
              <a:t>:</a:t>
            </a:r>
            <a:endParaRPr lang="en-US" sz="3200" b="1" dirty="0" smtClean="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Tìm </a:t>
            </a:r>
            <a:r>
              <a:rPr lang="en-US" sz="3200" dirty="0" err="1" smtClean="0">
                <a:solidFill>
                  <a:schemeClr val="tx1"/>
                </a:solidFill>
                <a:latin typeface="Times New Roman" panose="02020603050405020304" pitchFamily="18" charset="0"/>
                <a:cs typeface="Times New Roman" panose="02020603050405020304" pitchFamily="18" charset="0"/>
              </a:rPr>
              <a:t>thêm</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các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err="1" smtClean="0">
                <a:solidFill>
                  <a:schemeClr val="tx1"/>
                </a:solidFill>
                <a:latin typeface="Times New Roman" panose="02020603050405020304" pitchFamily="18" charset="0"/>
                <a:cs typeface="Times New Roman" panose="02020603050405020304" pitchFamily="18" charset="0"/>
              </a:rPr>
              <a:t>từ</a:t>
            </a:r>
            <a:r>
              <a:rPr lang="en-US" sz="3200" smtClean="0">
                <a:solidFill>
                  <a:schemeClr val="tx1"/>
                </a:solidFill>
                <a:latin typeface="Times New Roman" panose="02020603050405020304" pitchFamily="18" charset="0"/>
                <a:cs typeface="Times New Roman" panose="02020603050405020304" pitchFamily="18" charset="0"/>
              </a:rPr>
              <a:t> thuộc chủ điểm Trung thực - Tự trọng.</a:t>
            </a:r>
            <a:endParaRPr lang="en-US" sz="3200" smtClean="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Đặt câu với từ con tìm được.</a:t>
            </a:r>
            <a:endParaRPr lang="en-US" sz="3200" smtClean="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Chuẩn bị bài sau: </a:t>
            </a:r>
            <a:endParaRPr lang="en-US" sz="3200" smtClean="0">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r>
              <a:rPr lang="en-US" sz="3200" b="1" smtClean="0">
                <a:solidFill>
                  <a:schemeClr val="tx1"/>
                </a:solidFill>
                <a:latin typeface="Times New Roman" panose="02020603050405020304" pitchFamily="18" charset="0"/>
                <a:cs typeface="Times New Roman" panose="02020603050405020304" pitchFamily="18" charset="0"/>
              </a:rPr>
              <a:t>Cách viết tên người, tên địa lí Việt Nam</a:t>
            </a:r>
            <a:endParaRPr lang="en-US" b="1" dirty="0" smtClean="0"/>
          </a:p>
          <a:p>
            <a:pPr marL="285750" indent="-285750" algn="ctr">
              <a:buFontTx/>
              <a:buChar char="-"/>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1"/>
          <p:cNvSpPr txBox="1">
            <a:spLocks noChangeArrowheads="1"/>
          </p:cNvSpPr>
          <p:nvPr/>
        </p:nvSpPr>
        <p:spPr bwMode="auto">
          <a:xfrm>
            <a:off x="1449978" y="1442902"/>
            <a:ext cx="9392194" cy="584775"/>
          </a:xfrm>
          <a:prstGeom prst="rect">
            <a:avLst/>
          </a:prstGeom>
          <a:solidFill>
            <a:srgbClr val="FFFF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latin typeface="Times New Roman" panose="02020603050405020304" pitchFamily="18" charset="0"/>
              </a:rPr>
              <a:t>1. Tìm 3 </a:t>
            </a:r>
            <a:r>
              <a:rPr lang="en-US" altLang="en-US" sz="3200" b="1" smtClean="0">
                <a:latin typeface="Times New Roman" panose="02020603050405020304" pitchFamily="18" charset="0"/>
              </a:rPr>
              <a:t>danh từ chung, </a:t>
            </a:r>
            <a:r>
              <a:rPr lang="en-US" altLang="en-US" sz="3200" b="1">
                <a:latin typeface="Times New Roman" panose="02020603050405020304" pitchFamily="18" charset="0"/>
              </a:rPr>
              <a:t>đặt </a:t>
            </a:r>
            <a:r>
              <a:rPr lang="en-US" altLang="en-US" sz="3200" b="1" smtClean="0">
                <a:latin typeface="Times New Roman" panose="02020603050405020304" pitchFamily="18" charset="0"/>
              </a:rPr>
              <a:t>câu </a:t>
            </a:r>
            <a:r>
              <a:rPr lang="en-US" altLang="en-US" sz="3200" b="1">
                <a:latin typeface="Times New Roman" panose="02020603050405020304" pitchFamily="18" charset="0"/>
              </a:rPr>
              <a:t>với 1 trong 3 từ đó.</a:t>
            </a:r>
            <a:endParaRPr lang="en-US" altLang="en-US" sz="3200" b="1">
              <a:latin typeface="Times New Roman" panose="02020603050405020304" pitchFamily="18" charset="0"/>
            </a:endParaRPr>
          </a:p>
        </p:txBody>
      </p:sp>
      <p:sp>
        <p:nvSpPr>
          <p:cNvPr id="28" name="Text Box 16"/>
          <p:cNvSpPr txBox="1">
            <a:spLocks noChangeArrowheads="1"/>
          </p:cNvSpPr>
          <p:nvPr/>
        </p:nvSpPr>
        <p:spPr bwMode="auto">
          <a:xfrm>
            <a:off x="1449977" y="2966902"/>
            <a:ext cx="9392195" cy="584775"/>
          </a:xfrm>
          <a:prstGeom prst="rect">
            <a:avLst/>
          </a:prstGeom>
          <a:solidFill>
            <a:srgbClr val="99FF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latin typeface="Times New Roman" panose="02020603050405020304" pitchFamily="18" charset="0"/>
              </a:rPr>
              <a:t>2. Tìm 3 </a:t>
            </a:r>
            <a:r>
              <a:rPr lang="en-US" altLang="en-US" sz="3200" b="1" smtClean="0">
                <a:latin typeface="Times New Roman" panose="02020603050405020304" pitchFamily="18" charset="0"/>
              </a:rPr>
              <a:t>danh từ riêng</a:t>
            </a:r>
            <a:r>
              <a:rPr lang="en-US" altLang="en-US" sz="3200" b="1" smtClean="0">
                <a:latin typeface="Times New Roman" panose="02020603050405020304" pitchFamily="18" charset="0"/>
              </a:rPr>
              <a:t>, </a:t>
            </a:r>
            <a:r>
              <a:rPr lang="en-US" altLang="en-US" sz="3200" b="1">
                <a:latin typeface="Times New Roman" panose="02020603050405020304" pitchFamily="18" charset="0"/>
              </a:rPr>
              <a:t>đặt </a:t>
            </a:r>
            <a:r>
              <a:rPr lang="en-US" altLang="en-US" sz="3200" b="1" smtClean="0">
                <a:latin typeface="Times New Roman" panose="02020603050405020304" pitchFamily="18" charset="0"/>
              </a:rPr>
              <a:t>câu </a:t>
            </a:r>
            <a:r>
              <a:rPr lang="en-US" altLang="en-US" sz="3200" b="1">
                <a:latin typeface="Times New Roman" panose="02020603050405020304" pitchFamily="18" charset="0"/>
              </a:rPr>
              <a:t>với 1 trong 3 từ đó.</a:t>
            </a:r>
            <a:endParaRPr lang="en-US" altLang="en-US" sz="3200" b="1">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ox(in)">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1">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13558" y="1276422"/>
            <a:ext cx="8365240"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40" tIns="45720" rIns="91440" bIns="45720">
            <a:spAutoFit/>
          </a:bodyPr>
          <a:lstStyle/>
          <a:p>
            <a:pPr algn="ctr"/>
            <a:r>
              <a:rPr lang="en-US" sz="6600" b="1" cap="none" spc="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Mở rộng vốn từ: </a:t>
            </a:r>
            <a:endParaRPr lang="en-US" sz="6600" b="1" cap="none" spc="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r>
              <a:rPr lang="en-US" sz="6600" b="1" cap="none" spc="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Trung thực – Tự trọng</a:t>
            </a:r>
            <a:endParaRPr lang="en-US" sz="6600" b="1" cap="none" spc="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650252" y="58031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p:nvPr/>
        </p:nvGrpSpPr>
        <p:grpSpPr bwMode="auto">
          <a:xfrm>
            <a:off x="899160" y="2075815"/>
            <a:ext cx="10494645" cy="1047750"/>
            <a:chOff x="-8052" y="1484784"/>
            <a:chExt cx="8814387" cy="1435925"/>
          </a:xfrm>
          <a:solidFill>
            <a:srgbClr val="FF99FF"/>
          </a:solidFill>
        </p:grpSpPr>
        <p:sp>
          <p:nvSpPr>
            <p:cNvPr id="5" name="Rectangle 4"/>
            <p:cNvSpPr/>
            <p:nvPr/>
          </p:nvSpPr>
          <p:spPr>
            <a:xfrm>
              <a:off x="678064" y="1484784"/>
              <a:ext cx="8128271"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vốn từ thuộc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921024" y="3588829"/>
            <a:ext cx="10472420" cy="910590"/>
            <a:chOff x="-8052" y="1747250"/>
            <a:chExt cx="8772625" cy="911112"/>
          </a:xfrm>
        </p:grpSpPr>
        <p:sp>
          <p:nvSpPr>
            <p:cNvPr id="13" name="Rectangle 12"/>
            <p:cNvSpPr/>
            <p:nvPr/>
          </p:nvSpPr>
          <p:spPr>
            <a:xfrm>
              <a:off x="657927" y="1747250"/>
              <a:ext cx="8106646" cy="911112"/>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nghĩa của các từ ngữ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5" name="Group 14"/>
          <p:cNvGrpSpPr/>
          <p:nvPr/>
        </p:nvGrpSpPr>
        <p:grpSpPr bwMode="auto">
          <a:xfrm>
            <a:off x="899160" y="4964430"/>
            <a:ext cx="10494010" cy="971550"/>
            <a:chOff x="-8052" y="1749159"/>
            <a:chExt cx="9469072" cy="972406"/>
          </a:xfrm>
        </p:grpSpPr>
        <p:sp>
          <p:nvSpPr>
            <p:cNvPr id="16" name="Rectangle 15"/>
            <p:cNvSpPr/>
            <p:nvPr/>
          </p:nvSpPr>
          <p:spPr>
            <a:xfrm>
              <a:off x="678062" y="1749159"/>
              <a:ext cx="8782958"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các từ thuộc chủ điểm để nói,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Oval 16"/>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lumMod val="95000"/>
                      <a:lumOff val="5000"/>
                    </a:schemeClr>
                  </a:solidFill>
                  <a:latin typeface="Arial" panose="020B0604020202020204" pitchFamily="34" charset="0"/>
                  <a:cs typeface="Arial" panose="020B0604020202020204" pitchFamily="34" charset="0"/>
                </a:rPr>
                <a:t>3</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422883" y="1664677"/>
            <a:ext cx="10623974" cy="584775"/>
          </a:xfrm>
          <a:prstGeom prst="rect">
            <a:avLst/>
          </a:prstGeom>
          <a:noFill/>
          <a:ln>
            <a:noFill/>
          </a:ln>
          <a:effectLst/>
        </p:spPr>
        <p:txBody>
          <a:bodyPr wrap="square">
            <a:spAutoFit/>
          </a:bodyPr>
          <a:lstStyle/>
          <a:p>
            <a:pPr algn="just">
              <a:spcBef>
                <a:spcPct val="50000"/>
              </a:spcBef>
              <a:defRPr/>
            </a:pPr>
            <a:r>
              <a:rPr lang="en-US" sz="3200" b="1" dirty="0" smtClean="0">
                <a:latin typeface="Times New Roman" panose="02020603050405020304" pitchFamily="18" charset="0"/>
                <a:cs typeface="Times New Roman" panose="02020603050405020304" pitchFamily="18" charset="0"/>
              </a:rPr>
              <a:t>Con </a:t>
            </a:r>
            <a:r>
              <a:rPr lang="en-US" sz="3200" b="1" dirty="0" err="1" smtClean="0">
                <a:latin typeface="Times New Roman" panose="02020603050405020304" pitchFamily="18" charset="0"/>
                <a:cs typeface="Times New Roman" panose="02020603050405020304" pitchFamily="18" charset="0"/>
              </a:rPr>
              <a:t>hiểu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thế</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nào</a:t>
            </a:r>
            <a:r>
              <a:rPr lang="en-US" sz="3200" b="1" dirty="0" smtClean="0">
                <a:latin typeface="Times New Roman" panose="02020603050405020304" pitchFamily="18" charset="0"/>
                <a:cs typeface="Times New Roman" panose="02020603050405020304" pitchFamily="18" charset="0"/>
              </a:rPr>
              <a:t> </a:t>
            </a:r>
            <a:r>
              <a:rPr lang="en-US" sz="3200" b="1" err="1" smtClean="0">
                <a:latin typeface="Times New Roman" panose="02020603050405020304" pitchFamily="18" charset="0"/>
                <a:cs typeface="Times New Roman" panose="02020603050405020304" pitchFamily="18" charset="0"/>
              </a:rPr>
              <a:t>là</a:t>
            </a:r>
            <a:r>
              <a:rPr lang="en-US" sz="3200" b="1" smtClean="0">
                <a:latin typeface="Times New Roman" panose="02020603050405020304" pitchFamily="18" charset="0"/>
                <a:cs typeface="Times New Roman" panose="02020603050405020304" pitchFamily="18" charset="0"/>
              </a:rPr>
              <a:t> trung thực? </a:t>
            </a:r>
            <a:r>
              <a:rPr lang="en-US" sz="3200" b="1" dirty="0" err="1" smtClean="0">
                <a:latin typeface="Times New Roman" panose="02020603050405020304" pitchFamily="18" charset="0"/>
                <a:cs typeface="Times New Roman" panose="02020603050405020304" pitchFamily="18" charset="0"/>
              </a:rPr>
              <a:t>Thế</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nào</a:t>
            </a:r>
            <a:r>
              <a:rPr lang="en-US" sz="3200" b="1" dirty="0" smtClean="0">
                <a:latin typeface="Times New Roman" panose="02020603050405020304" pitchFamily="18" charset="0"/>
                <a:cs typeface="Times New Roman" panose="02020603050405020304" pitchFamily="18" charset="0"/>
              </a:rPr>
              <a:t> </a:t>
            </a:r>
            <a:r>
              <a:rPr lang="en-US" sz="3200" b="1" err="1" smtClean="0">
                <a:latin typeface="Times New Roman" panose="02020603050405020304" pitchFamily="18" charset="0"/>
                <a:cs typeface="Times New Roman" panose="02020603050405020304" pitchFamily="18" charset="0"/>
              </a:rPr>
              <a:t>là</a:t>
            </a:r>
            <a:r>
              <a:rPr lang="en-US" sz="3200" b="1" smtClean="0">
                <a:latin typeface="Times New Roman" panose="02020603050405020304" pitchFamily="18" charset="0"/>
                <a:cs typeface="Times New Roman" panose="02020603050405020304" pitchFamily="18" charset="0"/>
              </a:rPr>
              <a:t> tự trọng?</a:t>
            </a:r>
            <a:endParaRPr lang="en-US" sz="32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422883" y="2699657"/>
            <a:ext cx="9361231" cy="2308324"/>
          </a:xfrm>
          <a:prstGeom prst="rect">
            <a:avLst/>
          </a:prstGeom>
        </p:spPr>
        <p:txBody>
          <a:bodyPr wrap="square">
            <a:spAutoFit/>
          </a:bodyPr>
          <a:lstStyle/>
          <a:p>
            <a:pPr algn="just">
              <a:lnSpc>
                <a:spcPct val="150000"/>
              </a:lnSpc>
            </a:pPr>
            <a:r>
              <a:rPr lang="en-US" sz="3200" b="1" smtClean="0">
                <a:solidFill>
                  <a:srgbClr val="002060"/>
                </a:solidFill>
                <a:latin typeface="Times New Roman" panose="02020603050405020304" pitchFamily="18" charset="0"/>
                <a:cs typeface="Times New Roman" panose="02020603050405020304" pitchFamily="18" charset="0"/>
              </a:rPr>
              <a:t>- Trung thực: </a:t>
            </a:r>
            <a:r>
              <a:rPr lang="en-US" sz="3200" b="1">
                <a:solidFill>
                  <a:srgbClr val="7030A0"/>
                </a:solidFill>
                <a:latin typeface="Times New Roman" panose="02020603050405020304" pitchFamily="18" charset="0"/>
                <a:cs typeface="Times New Roman" panose="02020603050405020304" pitchFamily="18" charset="0"/>
              </a:rPr>
              <a:t>ngay thẳng, thật </a:t>
            </a:r>
            <a:r>
              <a:rPr lang="en-US" sz="3200" b="1" smtClean="0">
                <a:solidFill>
                  <a:srgbClr val="7030A0"/>
                </a:solidFill>
                <a:latin typeface="Times New Roman" panose="02020603050405020304" pitchFamily="18" charset="0"/>
                <a:cs typeface="Times New Roman" panose="02020603050405020304" pitchFamily="18" charset="0"/>
              </a:rPr>
              <a:t>thà.</a:t>
            </a:r>
            <a:endParaRPr lang="en-US" sz="3200" b="1">
              <a:solidFill>
                <a:srgbClr val="7030A0"/>
              </a:solidFill>
              <a:latin typeface="Times New Roman" panose="02020603050405020304" pitchFamily="18" charset="0"/>
              <a:cs typeface="Times New Roman" panose="02020603050405020304" pitchFamily="18" charset="0"/>
            </a:endParaRPr>
          </a:p>
          <a:p>
            <a:pPr algn="just">
              <a:lnSpc>
                <a:spcPct val="150000"/>
              </a:lnSpc>
            </a:pPr>
            <a:r>
              <a:rPr lang="en-US" sz="3200" b="1" smtClean="0">
                <a:solidFill>
                  <a:srgbClr val="002060"/>
                </a:solidFill>
                <a:latin typeface="Times New Roman" panose="02020603050405020304" pitchFamily="18" charset="0"/>
                <a:cs typeface="Times New Roman" panose="02020603050405020304" pitchFamily="18" charset="0"/>
              </a:rPr>
              <a:t>- Tự trọng</a:t>
            </a:r>
            <a:r>
              <a:rPr lang="en-US" sz="3200" b="1">
                <a:solidFill>
                  <a:srgbClr val="7030A0"/>
                </a:solidFill>
                <a:latin typeface="Times New Roman" panose="02020603050405020304" pitchFamily="18" charset="0"/>
                <a:cs typeface="Times New Roman" panose="02020603050405020304" pitchFamily="18" charset="0"/>
              </a:rPr>
              <a:t>: coi trọng và giữ gìn phẩm cách, danh dự của </a:t>
            </a:r>
            <a:r>
              <a:rPr lang="en-US" sz="3200" b="1" smtClean="0">
                <a:solidFill>
                  <a:srgbClr val="7030A0"/>
                </a:solidFill>
                <a:latin typeface="Times New Roman" panose="02020603050405020304" pitchFamily="18" charset="0"/>
                <a:cs typeface="Times New Roman" panose="02020603050405020304" pitchFamily="18" charset="0"/>
              </a:rPr>
              <a:t>mình.</a:t>
            </a:r>
            <a:endParaRPr lang="en-US" sz="3200" b="1">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IMG_0014"/>
          <p:cNvPicPr>
            <a:picLocks noChangeAspect="1" noChangeArrowheads="1"/>
          </p:cNvPicPr>
          <p:nvPr/>
        </p:nvPicPr>
        <p:blipFill>
          <a:blip r:embed="rId1">
            <a:lum bright="6000"/>
            <a:extLst>
              <a:ext uri="{28A0092B-C50C-407E-A947-70E740481C1C}">
                <a14:useLocalDpi xmlns:a14="http://schemas.microsoft.com/office/drawing/2010/main" val="0"/>
              </a:ext>
            </a:extLst>
          </a:blip>
          <a:srcRect/>
          <a:stretch>
            <a:fillRect/>
          </a:stretch>
        </p:blipFill>
        <p:spPr bwMode="auto">
          <a:xfrm>
            <a:off x="496389" y="496389"/>
            <a:ext cx="11168741" cy="59806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5288</Words>
  <Application>WPS Presentation</Application>
  <PresentationFormat>Widescreen</PresentationFormat>
  <Paragraphs>286</Paragraphs>
  <Slides>25</Slides>
  <Notes>3</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25</vt:i4>
      </vt:variant>
    </vt:vector>
  </HeadingPairs>
  <TitlesOfParts>
    <vt:vector size="38" baseType="lpstr">
      <vt:lpstr>Arial</vt:lpstr>
      <vt:lpstr>SimSun</vt:lpstr>
      <vt:lpstr>Wingdings</vt:lpstr>
      <vt:lpstr>Arial</vt:lpstr>
      <vt:lpstr>Times New Roman</vt:lpstr>
      <vt:lpstr>Tahoma</vt:lpstr>
      <vt:lpstr>Calibri</vt:lpstr>
      <vt:lpstr>Microsoft YaHei</vt:lpstr>
      <vt:lpstr>Arial Unicode MS</vt:lpstr>
      <vt:lpstr>Garamond</vt:lpstr>
      <vt:lpstr>Calibri Light</vt:lpstr>
      <vt:lpstr>1_Office Theme</vt:lpstr>
      <vt:lpstr>Organic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Đinh Thu Hà</cp:lastModifiedBy>
  <cp:revision>108</cp:revision>
  <dcterms:created xsi:type="dcterms:W3CDTF">2021-08-04T18:52:00Z</dcterms:created>
  <dcterms:modified xsi:type="dcterms:W3CDTF">2021-10-10T09:12:18Z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0BE080C4D6DE4AA9B25B9C4455AC1D66</vt:lpwstr>
  </property>
  <property fmtid="{D5CDD505-2E9C-101B-9397-08002B2CF9AE}" pid="3" name="KSOProductBuildVer">
    <vt:lpwstr>1033-11.2.0.10323</vt:lpwstr>
  </property>
</Properties>
</file>