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445" r:id="rId3"/>
    <p:sldId id="477" r:id="rId4"/>
    <p:sldId id="384" r:id="rId5"/>
    <p:sldId id="446" r:id="rId6"/>
    <p:sldId id="447" r:id="rId7"/>
    <p:sldId id="450" r:id="rId8"/>
    <p:sldId id="478" r:id="rId9"/>
    <p:sldId id="278" r:id="rId10"/>
    <p:sldId id="479" r:id="rId11"/>
    <p:sldId id="385" r:id="rId12"/>
    <p:sldId id="451" r:id="rId13"/>
    <p:sldId id="461" r:id="rId14"/>
    <p:sldId id="452" r:id="rId15"/>
    <p:sldId id="509" r:id="rId16"/>
    <p:sldId id="453" r:id="rId17"/>
    <p:sldId id="462" r:id="rId18"/>
    <p:sldId id="394" r:id="rId19"/>
    <p:sldId id="454" r:id="rId20"/>
    <p:sldId id="503" r:id="rId21"/>
    <p:sldId id="463" r:id="rId22"/>
    <p:sldId id="480" r:id="rId23"/>
    <p:sldId id="458" r:id="rId24"/>
    <p:sldId id="293" r:id="rId25"/>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00"/>
    <a:srgbClr val="FFCCCC"/>
    <a:srgbClr val="FFFF99"/>
    <a:srgbClr val="004DE6"/>
    <a:srgbClr val="DDBA59"/>
    <a:srgbClr val="E0C066"/>
    <a:srgbClr val="CC99FF"/>
    <a:srgbClr val="CCFF99"/>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0326" autoAdjust="0"/>
  </p:normalViewPr>
  <p:slideViewPr>
    <p:cSldViewPr snapToGrid="0">
      <p:cViewPr varScale="1">
        <p:scale>
          <a:sx n="37" d="100"/>
          <a:sy n="37" d="100"/>
        </p:scale>
        <p:origin x="54" y="714"/>
      </p:cViewPr>
      <p:guideLst>
        <p:guide orient="horz" pos="217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4CCB1A2-E49C-4B30-8E16-B627E9F1E136}"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NULL" TargetMode="External"/><Relationship Id="rId2" Type="http://schemas.openxmlformats.org/officeDocument/2006/relationships/image" Target="../media/image3.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80046" y="1648065"/>
            <a:ext cx="8108950" cy="27381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 từ và câu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8" name="Rectangle 17"/>
          <p:cNvSpPr>
            <a:spLocks noChangeArrowheads="1"/>
          </p:cNvSpPr>
          <p:nvPr/>
        </p:nvSpPr>
        <p:spPr bwMode="auto">
          <a:xfrm>
            <a:off x="2939143" y="1279662"/>
            <a:ext cx="64008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endParaRPr lang="vi-VN" altLang="en-US" sz="2800" b="1" i="1"/>
          </a:p>
        </p:txBody>
      </p:sp>
      <p:sp>
        <p:nvSpPr>
          <p:cNvPr id="10" name="Text Box 21"/>
          <p:cNvSpPr txBox="1">
            <a:spLocks noChangeArrowheads="1"/>
          </p:cNvSpPr>
          <p:nvPr/>
        </p:nvSpPr>
        <p:spPr bwMode="auto">
          <a:xfrm>
            <a:off x="1679938" y="1590494"/>
            <a:ext cx="85344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3600" b="1"/>
              <a:t>a. N</a:t>
            </a:r>
            <a:r>
              <a:rPr lang="vi-VN" altLang="en-US" sz="3600" b="1"/>
              <a:t>ói</a:t>
            </a:r>
            <a:r>
              <a:rPr lang="en-US" altLang="en-US" sz="3600" b="1"/>
              <a:t> l</a:t>
            </a:r>
            <a:r>
              <a:rPr lang="vi-VN" altLang="en-US" sz="3600" b="1"/>
              <a:t>ê</a:t>
            </a:r>
            <a:r>
              <a:rPr lang="en-US" altLang="en-US" sz="3600" b="1"/>
              <a:t>n </a:t>
            </a:r>
            <a:r>
              <a:rPr lang="vi-VN" altLang="en-US" sz="3600" b="1"/>
              <a:t>ý</a:t>
            </a:r>
            <a:r>
              <a:rPr lang="en-US" altLang="en-US" sz="3600" b="1"/>
              <a:t> ch</a:t>
            </a:r>
            <a:r>
              <a:rPr lang="vi-VN" altLang="en-US" sz="3600" b="1"/>
              <a:t>í, </a:t>
            </a:r>
            <a:r>
              <a:rPr lang="en-US" altLang="en-US" sz="3600" b="1"/>
              <a:t>ngh</a:t>
            </a:r>
            <a:r>
              <a:rPr lang="vi-VN" altLang="en-US" sz="3600" b="1"/>
              <a:t>ị</a:t>
            </a:r>
            <a:r>
              <a:rPr lang="en-US" altLang="en-US" sz="3600" b="1"/>
              <a:t> l</a:t>
            </a:r>
            <a:r>
              <a:rPr lang="vi-VN" altLang="en-US" sz="3600" b="1"/>
              <a:t>ực</a:t>
            </a:r>
            <a:r>
              <a:rPr lang="en-US" altLang="en-US" sz="3600" b="1"/>
              <a:t> c</a:t>
            </a:r>
            <a:r>
              <a:rPr lang="vi-VN" altLang="en-US" sz="3600" b="1"/>
              <a:t>ủa</a:t>
            </a:r>
            <a:r>
              <a:rPr lang="en-US" altLang="en-US" sz="3600" b="1"/>
              <a:t> con ng</a:t>
            </a:r>
            <a:r>
              <a:rPr lang="vi-VN" altLang="en-US" sz="3600" b="1"/>
              <a:t>ười.</a:t>
            </a:r>
            <a:endParaRPr lang="vi-VN" altLang="en-US" sz="3600" b="1"/>
          </a:p>
        </p:txBody>
      </p:sp>
      <p:sp>
        <p:nvSpPr>
          <p:cNvPr id="11" name="Rectangle 6"/>
          <p:cNvSpPr>
            <a:spLocks noChangeArrowheads="1"/>
          </p:cNvSpPr>
          <p:nvPr/>
        </p:nvSpPr>
        <p:spPr bwMode="auto">
          <a:xfrm>
            <a:off x="1657713" y="2657294"/>
            <a:ext cx="85344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3600" b="1"/>
              <a:t>b. Nêu lên những thử thách đối với ý chí, nghị lực của con người.</a:t>
            </a:r>
            <a:endParaRPr lang="vi-VN" altLang="en-US" sz="3600" b="1"/>
          </a:p>
        </p:txBody>
      </p:sp>
      <p:sp>
        <p:nvSpPr>
          <p:cNvPr id="2" name="Pentagon 1"/>
          <p:cNvSpPr/>
          <p:nvPr/>
        </p:nvSpPr>
        <p:spPr>
          <a:xfrm>
            <a:off x="490855" y="511175"/>
            <a:ext cx="2788920" cy="7042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600">
                <a:solidFill>
                  <a:schemeClr val="tx1"/>
                </a:solidFill>
              </a:rPr>
              <a:t>Bài 1</a:t>
            </a:r>
            <a:endParaRPr lang="vi-VN" altLang="en-US" sz="360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177833" y="945073"/>
            <a:ext cx="982109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t>a.Từ n</a:t>
            </a:r>
            <a:r>
              <a:rPr lang="vi-VN" altLang="en-US" sz="3200" b="1"/>
              <a:t>ói</a:t>
            </a:r>
            <a:r>
              <a:rPr lang="en-US" altLang="en-US" sz="3200" b="1"/>
              <a:t> l</a:t>
            </a:r>
            <a:r>
              <a:rPr lang="vi-VN" altLang="en-US" sz="3200" b="1"/>
              <a:t>ê</a:t>
            </a:r>
            <a:r>
              <a:rPr lang="en-US" altLang="en-US" sz="3200" b="1"/>
              <a:t>n</a:t>
            </a:r>
            <a:r>
              <a:rPr lang="vi-VN" altLang="en-US" sz="3200" b="1"/>
              <a:t> ý</a:t>
            </a:r>
            <a:r>
              <a:rPr lang="en-US" altLang="en-US" sz="3200" b="1"/>
              <a:t> ch</a:t>
            </a:r>
            <a:r>
              <a:rPr lang="vi-VN" altLang="en-US" sz="3200" b="1"/>
              <a:t>í, </a:t>
            </a:r>
            <a:r>
              <a:rPr lang="en-US" altLang="en-US" sz="3200" b="1"/>
              <a:t>ngh</a:t>
            </a:r>
            <a:r>
              <a:rPr lang="vi-VN" altLang="en-US" sz="3200" b="1"/>
              <a:t>ị</a:t>
            </a:r>
            <a:r>
              <a:rPr lang="en-US" altLang="en-US" sz="3200" b="1"/>
              <a:t> l</a:t>
            </a:r>
            <a:r>
              <a:rPr lang="vi-VN" altLang="en-US" sz="3200" b="1"/>
              <a:t>ực</a:t>
            </a:r>
            <a:r>
              <a:rPr lang="en-US" altLang="en-US" sz="3200" b="1"/>
              <a:t> c</a:t>
            </a:r>
            <a:r>
              <a:rPr lang="vi-VN" altLang="en-US" sz="3200" b="1"/>
              <a:t>ủa</a:t>
            </a:r>
            <a:r>
              <a:rPr lang="en-US" altLang="en-US" sz="3200" b="1"/>
              <a:t> con ng</a:t>
            </a:r>
            <a:r>
              <a:rPr lang="vi-VN" altLang="en-US" sz="3200" b="1"/>
              <a:t>ười.</a:t>
            </a:r>
            <a:endParaRPr lang="en-US" altLang="en-US" sz="3200" b="1"/>
          </a:p>
        </p:txBody>
      </p:sp>
      <p:sp>
        <p:nvSpPr>
          <p:cNvPr id="3" name="Rectangle 2"/>
          <p:cNvSpPr>
            <a:spLocks noChangeArrowheads="1"/>
          </p:cNvSpPr>
          <p:nvPr/>
        </p:nvSpPr>
        <p:spPr bwMode="auto">
          <a:xfrm>
            <a:off x="1177833" y="1576542"/>
            <a:ext cx="9821091"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solidFill>
                  <a:srgbClr val="0070C0"/>
                </a:solidFill>
              </a:rPr>
              <a:t>  vững lòng, vũng chí, vững dạ, quyết tâm, bền gan, bền chí, bền lòng, kiên nhẫn, kiên trì, kiên nghị, kiên tâm, kiên cường,... </a:t>
            </a:r>
            <a:endParaRPr lang="en-US" altLang="en-US" sz="3200" b="1">
              <a:solidFill>
                <a:srgbClr val="0070C0"/>
              </a:solidFill>
            </a:endParaRPr>
          </a:p>
        </p:txBody>
      </p:sp>
      <p:sp>
        <p:nvSpPr>
          <p:cNvPr id="4" name="Rectangle 3"/>
          <p:cNvSpPr>
            <a:spLocks noChangeArrowheads="1"/>
          </p:cNvSpPr>
          <p:nvPr/>
        </p:nvSpPr>
        <p:spPr bwMode="auto">
          <a:xfrm>
            <a:off x="1177834" y="3239590"/>
            <a:ext cx="982109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t>b. Từ nêu lên những thử thách đối với ý chí, nghị lực của con người</a:t>
            </a:r>
            <a:endParaRPr lang="en-US" altLang="en-US" sz="3200"/>
          </a:p>
        </p:txBody>
      </p:sp>
      <p:sp>
        <p:nvSpPr>
          <p:cNvPr id="5" name="Rectangle 4"/>
          <p:cNvSpPr>
            <a:spLocks noChangeArrowheads="1"/>
          </p:cNvSpPr>
          <p:nvPr/>
        </p:nvSpPr>
        <p:spPr bwMode="auto">
          <a:xfrm>
            <a:off x="1177832" y="4410196"/>
            <a:ext cx="982109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solidFill>
                  <a:srgbClr val="0070C0"/>
                </a:solidFill>
              </a:rPr>
              <a:t>   khó khăn, gian khổ, gian khó, gian nan, gian lao, gian truân, thử thách, thách thức, chông gai,...</a:t>
            </a:r>
            <a:endParaRPr lang="en-US" altLang="en-US" sz="32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225843"/>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smtClean="0">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77132" y="4453206"/>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smtClean="0">
                  <a:solidFill>
                    <a:schemeClr val="tx1"/>
                  </a:solidFill>
                  <a:latin typeface="Times New Roman" panose="02020603050405020304" pitchFamily="18" charset="0"/>
                  <a:cs typeface="Times New Roman" panose="02020603050405020304" pitchFamily="18" charset="0"/>
                </a:rPr>
                <a:t> Có chí thì nên. </a:t>
              </a:r>
              <a:r>
                <a:rPr lang="en-US" sz="2800" smtClean="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1185"/>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569396" y="2599122"/>
            <a:ext cx="1023540" cy="1861185"/>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2" name="Pentagon 11"/>
          <p:cNvSpPr/>
          <p:nvPr/>
        </p:nvSpPr>
        <p:spPr>
          <a:xfrm>
            <a:off x="458470" y="511810"/>
            <a:ext cx="9783445" cy="5492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eaLnBrk="1" hangingPunct="1"/>
            <a:r>
              <a:rPr lang="vi-VN" altLang="en-US" sz="2800" b="1" smtClean="0">
                <a:solidFill>
                  <a:schemeClr val="bg1"/>
                </a:solidFill>
                <a:latin typeface="Times New Roman" panose="02020603050405020304" pitchFamily="18" charset="0"/>
                <a:cs typeface="Times New Roman" panose="02020603050405020304" pitchFamily="18" charset="0"/>
                <a:sym typeface="+mn-ea"/>
              </a:rPr>
              <a:t>Bài 2: Đặt </a:t>
            </a:r>
            <a:r>
              <a:rPr lang="vi-VN" altLang="en-US" sz="2800" b="1">
                <a:solidFill>
                  <a:schemeClr val="bg1"/>
                </a:solidFill>
                <a:latin typeface="Times New Roman" panose="02020603050405020304" pitchFamily="18" charset="0"/>
                <a:cs typeface="Times New Roman" panose="02020603050405020304" pitchFamily="18" charset="0"/>
                <a:sym typeface="+mn-ea"/>
              </a:rPr>
              <a:t>câu với một từ em vừa tìm được ở bài tập 1:</a:t>
            </a:r>
            <a:endParaRPr lang="vi-VN" alt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2" name="Cloud 1"/>
          <p:cNvSpPr/>
          <p:nvPr/>
        </p:nvSpPr>
        <p:spPr>
          <a:xfrm>
            <a:off x="3694430" y="2158365"/>
            <a:ext cx="4050665" cy="28155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3600" b="1"/>
              <a:t>LÀM VỞ</a:t>
            </a:r>
            <a:endParaRPr lang="vi-VN" altLang="en-US" sz="36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Group 25"/>
          <p:cNvGrpSpPr/>
          <p:nvPr/>
        </p:nvGrpSpPr>
        <p:grpSpPr bwMode="auto">
          <a:xfrm>
            <a:off x="939452" y="2081847"/>
            <a:ext cx="5541433" cy="3810000"/>
            <a:chOff x="384" y="1632"/>
            <a:chExt cx="2352" cy="2400"/>
          </a:xfrm>
        </p:grpSpPr>
        <p:sp>
          <p:nvSpPr>
            <p:cNvPr id="5" name="Oval 26"/>
            <p:cNvSpPr>
              <a:spLocks noChangeArrowheads="1"/>
            </p:cNvSpPr>
            <p:nvPr/>
          </p:nvSpPr>
          <p:spPr bwMode="auto">
            <a:xfrm>
              <a:off x="384" y="1632"/>
              <a:ext cx="2352" cy="2400"/>
            </a:xfrm>
            <a:prstGeom prst="ellipse">
              <a:avLst/>
            </a:prstGeom>
            <a:solidFill>
              <a:schemeClr val="accent1">
                <a:lumMod val="60000"/>
                <a:lumOff val="40000"/>
              </a:schemeClr>
            </a:solidFill>
            <a:ln w="12700" cmpd="sng">
              <a:solidFill>
                <a:schemeClr val="accent1"/>
              </a:solidFill>
              <a:prstDash val="solid"/>
              <a:rou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sz="3200"/>
            </a:p>
          </p:txBody>
        </p:sp>
        <p:sp>
          <p:nvSpPr>
            <p:cNvPr id="6" name="Text Box 27"/>
            <p:cNvSpPr txBox="1">
              <a:spLocks noChangeArrowheads="1"/>
            </p:cNvSpPr>
            <p:nvPr/>
          </p:nvSpPr>
          <p:spPr bwMode="auto">
            <a:xfrm>
              <a:off x="673" y="1988"/>
              <a:ext cx="2016" cy="1687"/>
            </a:xfrm>
            <a:prstGeom prst="rect">
              <a:avLst/>
            </a:prstGeom>
            <a:noFill/>
            <a:ln w="12700" cmpd="sng">
              <a:noFill/>
              <a:prstDash val="solid"/>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b</a:t>
              </a:r>
              <a:r>
                <a:rPr lang="vi-VN" altLang="en-US" sz="2800" b="1"/>
                <a:t>ền</a:t>
              </a:r>
              <a:r>
                <a:rPr lang="en-US" altLang="en-US" sz="2800" b="1"/>
                <a:t> gan, b</a:t>
              </a:r>
              <a:r>
                <a:rPr lang="vi-VN" altLang="en-US" sz="2800" b="1"/>
                <a:t>ền</a:t>
              </a:r>
              <a:r>
                <a:rPr lang="en-US" altLang="en-US" sz="2800" b="1"/>
                <a:t> ch</a:t>
              </a:r>
              <a:r>
                <a:rPr lang="vi-VN" altLang="en-US" sz="2800" b="1"/>
                <a:t>í</a:t>
              </a:r>
              <a:r>
                <a:rPr lang="en-US" altLang="en-US" sz="2800" b="1"/>
                <a:t>, b</a:t>
              </a:r>
              <a:r>
                <a:rPr lang="vi-VN" altLang="en-US" sz="2800" b="1"/>
                <a:t>ền</a:t>
              </a:r>
              <a:r>
                <a:rPr lang="en-US" altLang="en-US" sz="2800" b="1"/>
                <a:t> l</a:t>
              </a:r>
              <a:r>
                <a:rPr lang="vi-VN" altLang="en-US" sz="2800" b="1"/>
                <a:t>òng, vững tâm, vững chí, vững dạ,</a:t>
              </a:r>
              <a:r>
                <a:rPr lang="en-US" altLang="en-US" sz="2800" b="1"/>
                <a:t> </a:t>
              </a:r>
              <a:r>
                <a:rPr lang="vi-VN" altLang="en-US" sz="2800" b="1"/>
                <a:t>vững lòng, quyết tâm, quyết chí, kiên nhẫn, kiên trì, kiên nghị, kiên tâm, kiên cường, kiên quyết,...</a:t>
              </a:r>
              <a:endParaRPr lang="en-US" altLang="en-US" sz="2800" b="1"/>
            </a:p>
          </p:txBody>
        </p:sp>
      </p:grpSp>
      <p:sp>
        <p:nvSpPr>
          <p:cNvPr id="7" name="AutoShape 28"/>
          <p:cNvSpPr>
            <a:spLocks noChangeArrowheads="1"/>
          </p:cNvSpPr>
          <p:nvPr/>
        </p:nvSpPr>
        <p:spPr bwMode="auto">
          <a:xfrm>
            <a:off x="775335" y="1512570"/>
            <a:ext cx="1117600" cy="680085"/>
          </a:xfrm>
          <a:prstGeom prst="wedgeRoundRectCallout">
            <a:avLst>
              <a:gd name="adj1" fmla="val 105182"/>
              <a:gd name="adj2" fmla="val 57147"/>
              <a:gd name="adj3" fmla="val 16667"/>
            </a:avLst>
          </a:prstGeom>
          <a:solidFill>
            <a:schemeClr val="accent1">
              <a:lumMod val="60000"/>
              <a:lumOff val="40000"/>
            </a:schemeClr>
          </a:solidFill>
          <a:ln w="12700" cmpd="sng">
            <a:solidFill>
              <a:schemeClr val="accent1"/>
            </a:solidFill>
            <a:prstDash val="solid"/>
            <a:miter lim="800000"/>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smtClean="0"/>
              <a:t>a</a:t>
            </a:r>
            <a:endParaRPr lang="en-US" altLang="en-US" sz="3200" b="1"/>
          </a:p>
        </p:txBody>
      </p:sp>
      <p:sp>
        <p:nvSpPr>
          <p:cNvPr id="8" name="AutoShape 30"/>
          <p:cNvSpPr>
            <a:spLocks noChangeArrowheads="1"/>
          </p:cNvSpPr>
          <p:nvPr/>
        </p:nvSpPr>
        <p:spPr bwMode="auto">
          <a:xfrm>
            <a:off x="6536130" y="3375977"/>
            <a:ext cx="791633" cy="914400"/>
          </a:xfrm>
          <a:prstGeom prst="rightArrow">
            <a:avLst>
              <a:gd name="adj1" fmla="val 50000"/>
              <a:gd name="adj2" fmla="val 27083"/>
            </a:avLst>
          </a:prstGeom>
          <a:solidFill>
            <a:schemeClr val="accent1">
              <a:lumMod val="40000"/>
              <a:lumOff val="60000"/>
            </a:schemeClr>
          </a:solidFill>
          <a:ln w="12700" cmpd="sng">
            <a:solidFill>
              <a:schemeClr val="accent1"/>
            </a:solidFill>
            <a:prstDash val="solid"/>
            <a:miter lim="800000"/>
          </a:ln>
        </p:spPr>
        <p:txBody>
          <a:bodyPr wrap="none" anchor="ctr"/>
          <a:lstStyle/>
          <a:p>
            <a:pPr algn="ctr">
              <a:defRPr/>
            </a:pPr>
            <a:r>
              <a:rPr lang="en-US" sz="3200" b="1"/>
              <a:t>VD:</a:t>
            </a:r>
            <a:endParaRPr lang="en-US" sz="3200" b="1"/>
          </a:p>
        </p:txBody>
      </p:sp>
      <p:sp>
        <p:nvSpPr>
          <p:cNvPr id="9" name="Text Box 31"/>
          <p:cNvSpPr txBox="1">
            <a:spLocks noChangeArrowheads="1"/>
          </p:cNvSpPr>
          <p:nvPr/>
        </p:nvSpPr>
        <p:spPr bwMode="auto">
          <a:xfrm>
            <a:off x="7327763" y="3122204"/>
            <a:ext cx="4286251" cy="1568450"/>
          </a:xfrm>
          <a:prstGeom prst="rect">
            <a:avLst/>
          </a:prstGeom>
          <a:solidFill>
            <a:schemeClr val="accent1">
              <a:lumMod val="20000"/>
              <a:lumOff val="80000"/>
            </a:schemeClr>
          </a:solidFill>
          <a:ln w="12700" cmpd="sng">
            <a:solidFill>
              <a:schemeClr val="accent1"/>
            </a:solidFill>
            <a:prstDash val="solid"/>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a:t>Lớp 4A2 quyết tâm giành nhiều điểm 10 trong đợt thi cuối kỳ I.</a:t>
            </a:r>
            <a:endParaRPr lang="en-US" altLang="en-US" sz="3200" b="1"/>
          </a:p>
        </p:txBody>
      </p:sp>
      <p:sp>
        <p:nvSpPr>
          <p:cNvPr id="10" name="Text Box 32"/>
          <p:cNvSpPr txBox="1">
            <a:spLocks noChangeArrowheads="1"/>
          </p:cNvSpPr>
          <p:nvPr/>
        </p:nvSpPr>
        <p:spPr bwMode="auto">
          <a:xfrm>
            <a:off x="3309090" y="3494899"/>
            <a:ext cx="1970073" cy="521970"/>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vi-VN" altLang="en-US" sz="2800" b="1" u="sng">
                <a:solidFill>
                  <a:srgbClr val="FF3300"/>
                </a:solidFill>
              </a:rPr>
              <a:t>quyết tâm</a:t>
            </a:r>
            <a:endParaRPr lang="en-US" altLang="en-US" sz="2800" b="1" u="sng">
              <a:solidFill>
                <a:srgbClr val="FF3300"/>
              </a:solidFill>
            </a:endParaRPr>
          </a:p>
        </p:txBody>
      </p:sp>
      <p:sp>
        <p:nvSpPr>
          <p:cNvPr id="11" name="Text Box 33"/>
          <p:cNvSpPr txBox="1">
            <a:spLocks noChangeArrowheads="1"/>
          </p:cNvSpPr>
          <p:nvPr/>
        </p:nvSpPr>
        <p:spPr bwMode="auto">
          <a:xfrm>
            <a:off x="8947467" y="3122839"/>
            <a:ext cx="1981200" cy="583565"/>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vi-VN" altLang="en-US" sz="3200" b="1" u="sng">
                <a:solidFill>
                  <a:srgbClr val="FF3300"/>
                </a:solidFill>
              </a:rPr>
              <a:t>quyết tâm</a:t>
            </a:r>
            <a:endParaRPr lang="en-US" altLang="en-US" sz="3200" b="1" u="sng">
              <a:solidFill>
                <a:srgbClr val="FF3300"/>
              </a:solidFill>
            </a:endParaRPr>
          </a:p>
        </p:txBody>
      </p:sp>
      <p:sp>
        <p:nvSpPr>
          <p:cNvPr id="12" name="Pentagon 11"/>
          <p:cNvSpPr/>
          <p:nvPr/>
        </p:nvSpPr>
        <p:spPr>
          <a:xfrm>
            <a:off x="458470" y="511810"/>
            <a:ext cx="9783445" cy="5492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eaLnBrk="1" hangingPunct="1"/>
            <a:r>
              <a:rPr lang="vi-VN" altLang="en-US" sz="2800" b="1" smtClean="0">
                <a:solidFill>
                  <a:schemeClr val="bg1"/>
                </a:solidFill>
                <a:latin typeface="Times New Roman" panose="02020603050405020304" pitchFamily="18" charset="0"/>
                <a:cs typeface="Times New Roman" panose="02020603050405020304" pitchFamily="18" charset="0"/>
                <a:sym typeface="+mn-ea"/>
              </a:rPr>
              <a:t>Bài 2: Đặt </a:t>
            </a:r>
            <a:r>
              <a:rPr lang="vi-VN" altLang="en-US" sz="2800" b="1">
                <a:solidFill>
                  <a:schemeClr val="bg1"/>
                </a:solidFill>
                <a:latin typeface="Times New Roman" panose="02020603050405020304" pitchFamily="18" charset="0"/>
                <a:cs typeface="Times New Roman" panose="02020603050405020304" pitchFamily="18" charset="0"/>
                <a:sym typeface="+mn-ea"/>
              </a:rPr>
              <a:t>câu với một từ em vừa tìm được ở bài tập 1:</a:t>
            </a:r>
            <a:endParaRPr lang="vi-VN" altLang="en-US" sz="2800" b="1">
              <a:solidFill>
                <a:schemeClr val="bg1"/>
              </a:solidFill>
              <a:latin typeface="Times New Roman" panose="02020603050405020304" pitchFamily="18" charset="0"/>
              <a:cs typeface="Times New Roman" panose="02020603050405020304" pitchFamily="18" charset="0"/>
              <a:sym typeface="+mn-ea"/>
            </a:endParaRPr>
          </a:p>
        </p:txBody>
      </p:sp>
      <p:sp>
        <p:nvSpPr>
          <p:cNvPr id="2" name="Cloud 1"/>
          <p:cNvSpPr/>
          <p:nvPr/>
        </p:nvSpPr>
        <p:spPr>
          <a:xfrm>
            <a:off x="9759950" y="0"/>
            <a:ext cx="2432050" cy="15906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b="1"/>
              <a:t>LÀM VỞ</a:t>
            </a:r>
            <a:endParaRPr lang="vi-V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to="" calcmode="lin" valueType="num">
                                      <p:cBhvr>
                                        <p:cTn id="18"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Group 25"/>
          <p:cNvGrpSpPr/>
          <p:nvPr/>
        </p:nvGrpSpPr>
        <p:grpSpPr bwMode="auto">
          <a:xfrm>
            <a:off x="994697" y="2456497"/>
            <a:ext cx="5541433" cy="3810000"/>
            <a:chOff x="384" y="1632"/>
            <a:chExt cx="2352" cy="2400"/>
          </a:xfrm>
        </p:grpSpPr>
        <p:sp>
          <p:nvSpPr>
            <p:cNvPr id="5" name="Oval 26"/>
            <p:cNvSpPr>
              <a:spLocks noChangeArrowheads="1"/>
            </p:cNvSpPr>
            <p:nvPr/>
          </p:nvSpPr>
          <p:spPr bwMode="auto">
            <a:xfrm>
              <a:off x="384" y="1632"/>
              <a:ext cx="2352" cy="2400"/>
            </a:xfrm>
            <a:prstGeom prst="ellipse">
              <a:avLst/>
            </a:prstGeom>
            <a:solidFill>
              <a:schemeClr val="accent1">
                <a:lumMod val="40000"/>
                <a:lumOff val="60000"/>
              </a:schemeClr>
            </a:solidFill>
            <a:ln w="12700" cmpd="sng">
              <a:solidFill>
                <a:schemeClr val="accent1"/>
              </a:solidFill>
              <a:prstDash val="solid"/>
              <a:rou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sz="3200"/>
            </a:p>
          </p:txBody>
        </p:sp>
        <p:sp>
          <p:nvSpPr>
            <p:cNvPr id="6" name="Text Box 27"/>
            <p:cNvSpPr txBox="1">
              <a:spLocks noChangeArrowheads="1"/>
            </p:cNvSpPr>
            <p:nvPr/>
          </p:nvSpPr>
          <p:spPr bwMode="auto">
            <a:xfrm>
              <a:off x="720" y="2159"/>
              <a:ext cx="1680" cy="1144"/>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khó khăn, gian khó, gian khổ, gian nan, gian lao, gian truân, thử thách, thách thức, chông gai,...</a:t>
              </a:r>
              <a:endParaRPr lang="en-US" altLang="en-US" sz="2800" b="1"/>
            </a:p>
          </p:txBody>
        </p:sp>
      </p:grpSp>
      <p:sp>
        <p:nvSpPr>
          <p:cNvPr id="7" name="AutoShape 28"/>
          <p:cNvSpPr>
            <a:spLocks noChangeArrowheads="1"/>
          </p:cNvSpPr>
          <p:nvPr/>
        </p:nvSpPr>
        <p:spPr bwMode="auto">
          <a:xfrm>
            <a:off x="793750" y="1831975"/>
            <a:ext cx="1117600" cy="845185"/>
          </a:xfrm>
          <a:prstGeom prst="wedgeRoundRectCallout">
            <a:avLst>
              <a:gd name="adj1" fmla="val 105182"/>
              <a:gd name="adj2" fmla="val 57147"/>
              <a:gd name="adj3" fmla="val 16667"/>
            </a:avLst>
          </a:prstGeom>
          <a:solidFill>
            <a:schemeClr val="accent1">
              <a:lumMod val="60000"/>
              <a:lumOff val="40000"/>
            </a:schemeClr>
          </a:solidFill>
          <a:ln w="12700" cmpd="sng">
            <a:solidFill>
              <a:schemeClr val="accent1"/>
            </a:solidFill>
            <a:prstDash val="solid"/>
            <a:miter lim="800000"/>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smtClean="0"/>
              <a:t>b</a:t>
            </a:r>
            <a:endParaRPr lang="en-US" altLang="en-US" sz="3200" b="1"/>
          </a:p>
        </p:txBody>
      </p:sp>
      <p:sp>
        <p:nvSpPr>
          <p:cNvPr id="8" name="AutoShape 30"/>
          <p:cNvSpPr>
            <a:spLocks noChangeArrowheads="1"/>
          </p:cNvSpPr>
          <p:nvPr/>
        </p:nvSpPr>
        <p:spPr bwMode="auto">
          <a:xfrm>
            <a:off x="6536130" y="3904297"/>
            <a:ext cx="791633" cy="914400"/>
          </a:xfrm>
          <a:prstGeom prst="rightArrow">
            <a:avLst>
              <a:gd name="adj1" fmla="val 50000"/>
              <a:gd name="adj2" fmla="val 27083"/>
            </a:avLst>
          </a:prstGeom>
          <a:solidFill>
            <a:schemeClr val="accent1">
              <a:lumMod val="40000"/>
              <a:lumOff val="60000"/>
            </a:schemeClr>
          </a:solidFill>
          <a:ln w="12700" cmpd="sng">
            <a:solidFill>
              <a:schemeClr val="accent1"/>
            </a:solidFill>
            <a:prstDash val="solid"/>
            <a:miter lim="800000"/>
          </a:ln>
        </p:spPr>
        <p:txBody>
          <a:bodyPr wrap="none" anchor="ctr"/>
          <a:lstStyle/>
          <a:p>
            <a:pPr algn="ctr">
              <a:defRPr/>
            </a:pPr>
            <a:r>
              <a:rPr lang="en-US" sz="3200" b="1"/>
              <a:t>VD:</a:t>
            </a:r>
            <a:endParaRPr lang="en-US" sz="3200" b="1"/>
          </a:p>
        </p:txBody>
      </p:sp>
      <p:sp>
        <p:nvSpPr>
          <p:cNvPr id="9" name="Text Box 31"/>
          <p:cNvSpPr txBox="1">
            <a:spLocks noChangeArrowheads="1"/>
          </p:cNvSpPr>
          <p:nvPr/>
        </p:nvSpPr>
        <p:spPr bwMode="auto">
          <a:xfrm>
            <a:off x="7327763" y="3540034"/>
            <a:ext cx="4286251" cy="1568450"/>
          </a:xfrm>
          <a:prstGeom prst="rect">
            <a:avLst/>
          </a:prstGeom>
          <a:solidFill>
            <a:schemeClr val="accent1">
              <a:lumMod val="20000"/>
              <a:lumOff val="80000"/>
            </a:schemeClr>
          </a:solidFill>
          <a:ln w="12700" cmpd="sng">
            <a:solidFill>
              <a:schemeClr val="accent1"/>
            </a:solidFill>
            <a:prstDash val="solid"/>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vi-VN" altLang="en-US" sz="3200" b="1"/>
              <a:t>Tuy g</a:t>
            </a:r>
            <a:r>
              <a:rPr lang="en-US" altLang="en-US" sz="3200" b="1"/>
              <a:t>ia đình</a:t>
            </a:r>
            <a:r>
              <a:rPr lang="vi-VN" altLang="en-US" sz="3200" b="1"/>
              <a:t> gặp nhiều</a:t>
            </a:r>
            <a:endParaRPr lang="vi-VN" altLang="en-US" sz="3200" b="1"/>
          </a:p>
          <a:p>
            <a:pPr eaLnBrk="1" hangingPunct="1"/>
            <a:r>
              <a:rPr lang="vi-VN" altLang="en-US" sz="3200" b="1"/>
              <a:t> </a:t>
            </a:r>
            <a:r>
              <a:rPr lang="en-US" altLang="en-US" sz="3200" b="1"/>
              <a:t> </a:t>
            </a:r>
            <a:r>
              <a:rPr lang="vi-VN" altLang="en-US" sz="3200" b="1"/>
              <a:t>                nhưng </a:t>
            </a:r>
            <a:r>
              <a:rPr lang="en-US" altLang="en-US" sz="3200" b="1"/>
              <a:t>Ngọc </a:t>
            </a:r>
            <a:endParaRPr lang="en-US" altLang="en-US" sz="3200" b="1"/>
          </a:p>
          <a:p>
            <a:pPr eaLnBrk="1" hangingPunct="1"/>
            <a:r>
              <a:rPr lang="en-US" altLang="en-US" sz="3200" b="1"/>
              <a:t>Thảo luôn học giỏi.</a:t>
            </a:r>
            <a:endParaRPr lang="en-US" altLang="en-US" sz="4400" b="1"/>
          </a:p>
        </p:txBody>
      </p:sp>
      <p:sp>
        <p:nvSpPr>
          <p:cNvPr id="10" name="Text Box 32"/>
          <p:cNvSpPr txBox="1">
            <a:spLocks noChangeArrowheads="1"/>
          </p:cNvSpPr>
          <p:nvPr/>
        </p:nvSpPr>
        <p:spPr bwMode="auto">
          <a:xfrm>
            <a:off x="1617663" y="3294687"/>
            <a:ext cx="1970073" cy="521970"/>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u="sng">
                <a:solidFill>
                  <a:srgbClr val="FF0000"/>
                </a:solidFill>
              </a:rPr>
              <a:t>kh</a:t>
            </a:r>
            <a:r>
              <a:rPr lang="vi-VN" altLang="en-US" sz="2800" b="1" u="sng">
                <a:solidFill>
                  <a:srgbClr val="FF0000"/>
                </a:solidFill>
              </a:rPr>
              <a:t>ó</a:t>
            </a:r>
            <a:r>
              <a:rPr lang="en-US" altLang="en-US" sz="2800" b="1" u="sng">
                <a:solidFill>
                  <a:srgbClr val="FF0000"/>
                </a:solidFill>
              </a:rPr>
              <a:t> kh</a:t>
            </a:r>
            <a:r>
              <a:rPr lang="vi-VN" altLang="en-US" sz="2800" b="1" u="sng">
                <a:solidFill>
                  <a:srgbClr val="FF0000"/>
                </a:solidFill>
              </a:rPr>
              <a:t>ă</a:t>
            </a:r>
            <a:r>
              <a:rPr lang="en-US" altLang="en-US" sz="2800" b="1" u="sng">
                <a:solidFill>
                  <a:srgbClr val="FF0000"/>
                </a:solidFill>
              </a:rPr>
              <a:t>n</a:t>
            </a:r>
            <a:endParaRPr lang="en-US" altLang="en-US" sz="2800" b="1" u="sng">
              <a:solidFill>
                <a:srgbClr val="FF0000"/>
              </a:solidFill>
            </a:endParaRPr>
          </a:p>
        </p:txBody>
      </p:sp>
      <p:sp>
        <p:nvSpPr>
          <p:cNvPr id="11" name="Text Box 33"/>
          <p:cNvSpPr txBox="1">
            <a:spLocks noChangeArrowheads="1"/>
          </p:cNvSpPr>
          <p:nvPr/>
        </p:nvSpPr>
        <p:spPr bwMode="auto">
          <a:xfrm>
            <a:off x="7327945" y="4068927"/>
            <a:ext cx="1981200" cy="583565"/>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u="sng">
                <a:solidFill>
                  <a:srgbClr val="FF0000"/>
                </a:solidFill>
              </a:rPr>
              <a:t>kh</a:t>
            </a:r>
            <a:r>
              <a:rPr lang="vi-VN" altLang="en-US" sz="3200" b="1" u="sng">
                <a:solidFill>
                  <a:srgbClr val="FF0000"/>
                </a:solidFill>
              </a:rPr>
              <a:t>ó</a:t>
            </a:r>
            <a:r>
              <a:rPr lang="en-US" altLang="en-US" sz="3200" b="1" u="sng">
                <a:solidFill>
                  <a:srgbClr val="FF0000"/>
                </a:solidFill>
              </a:rPr>
              <a:t> kh</a:t>
            </a:r>
            <a:r>
              <a:rPr lang="vi-VN" altLang="en-US" sz="3200" b="1" u="sng">
                <a:solidFill>
                  <a:srgbClr val="FF0000"/>
                </a:solidFill>
              </a:rPr>
              <a:t>ă</a:t>
            </a:r>
            <a:r>
              <a:rPr lang="en-US" altLang="en-US" sz="3200" b="1" u="sng">
                <a:solidFill>
                  <a:srgbClr val="FF0000"/>
                </a:solidFill>
              </a:rPr>
              <a:t>n</a:t>
            </a:r>
            <a:endParaRPr lang="en-US" altLang="en-US" sz="3200" b="1" u="sng">
              <a:solidFill>
                <a:srgbClr val="FF0000"/>
              </a:solidFill>
            </a:endParaRPr>
          </a:p>
        </p:txBody>
      </p:sp>
      <p:sp>
        <p:nvSpPr>
          <p:cNvPr id="12" name="Pentagon 11"/>
          <p:cNvSpPr/>
          <p:nvPr/>
        </p:nvSpPr>
        <p:spPr>
          <a:xfrm>
            <a:off x="458470" y="511810"/>
            <a:ext cx="9900920" cy="5492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eaLnBrk="1" hangingPunct="1"/>
            <a:r>
              <a:rPr lang="vi-VN" altLang="en-US" sz="2800" b="1" smtClean="0">
                <a:solidFill>
                  <a:schemeClr val="bg1"/>
                </a:solidFill>
                <a:latin typeface="Times New Roman" panose="02020603050405020304" pitchFamily="18" charset="0"/>
                <a:cs typeface="Times New Roman" panose="02020603050405020304" pitchFamily="18" charset="0"/>
                <a:sym typeface="+mn-ea"/>
              </a:rPr>
              <a:t>Bài 2: Đặt </a:t>
            </a:r>
            <a:r>
              <a:rPr lang="vi-VN" altLang="en-US" sz="2800" b="1">
                <a:solidFill>
                  <a:schemeClr val="bg1"/>
                </a:solidFill>
                <a:latin typeface="Times New Roman" panose="02020603050405020304" pitchFamily="18" charset="0"/>
                <a:cs typeface="Times New Roman" panose="02020603050405020304" pitchFamily="18" charset="0"/>
                <a:sym typeface="+mn-ea"/>
              </a:rPr>
              <a:t>câu với một từ em vừa tìm được ở bài tập 1:</a:t>
            </a:r>
            <a:endParaRPr lang="vi-VN" altLang="en-US" sz="2800" b="1">
              <a:solidFill>
                <a:schemeClr val="bg1"/>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to="" calcmode="lin" valueType="num">
                                      <p:cBhvr>
                                        <p:cTn id="18"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118488"/>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smtClean="0">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99077" y="4381560"/>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smtClean="0">
                  <a:solidFill>
                    <a:schemeClr val="tx1"/>
                  </a:solidFill>
                  <a:latin typeface="Times New Roman" panose="02020603050405020304" pitchFamily="18" charset="0"/>
                  <a:cs typeface="Times New Roman" panose="02020603050405020304" pitchFamily="18" charset="0"/>
                </a:rPr>
                <a:t> Có chí thì nên. </a:t>
              </a:r>
              <a:r>
                <a:rPr lang="en-US" sz="2800" smtClean="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1185"/>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624261" y="2519512"/>
            <a:ext cx="1023540" cy="1861185"/>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7" name="Text Box 21" descr="Divot"/>
          <p:cNvSpPr txBox="1">
            <a:spLocks noChangeArrowheads="1"/>
          </p:cNvSpPr>
          <p:nvPr/>
        </p:nvSpPr>
        <p:spPr bwMode="auto">
          <a:xfrm>
            <a:off x="1075095" y="556844"/>
            <a:ext cx="9983079" cy="953135"/>
          </a:xfrm>
          <a:prstGeom prst="rect">
            <a:avLst/>
          </a:prstGeom>
          <a:solidFill>
            <a:schemeClr val="bg1"/>
          </a:solidFill>
          <a:ln w="76200" cmpd="tri">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3. </a:t>
            </a:r>
            <a:r>
              <a:rPr lang="vi-VN" altLang="en-US" sz="2800" b="1"/>
              <a:t>Viết một đoạn văn ngắn nói về</a:t>
            </a:r>
            <a:r>
              <a:rPr lang="en-US" altLang="en-US" sz="2800" b="1"/>
              <a:t> </a:t>
            </a:r>
            <a:r>
              <a:rPr lang="vi-VN" altLang="en-US" sz="2800" b="1"/>
              <a:t>một người do có ý chí, nghị lực</a:t>
            </a:r>
            <a:r>
              <a:rPr lang="en-US" altLang="en-US" sz="2800" b="1"/>
              <a:t> </a:t>
            </a:r>
            <a:r>
              <a:rPr lang="vi-VN" altLang="en-US" sz="2800" b="1"/>
              <a:t>nên đã vượt qua nhiều thử thách, đạt được thành công.</a:t>
            </a:r>
            <a:endParaRPr lang="vi-VN" altLang="en-US" sz="2800" b="1"/>
          </a:p>
        </p:txBody>
      </p:sp>
      <p:grpSp>
        <p:nvGrpSpPr>
          <p:cNvPr id="18" name="Group 33"/>
          <p:cNvGrpSpPr/>
          <p:nvPr/>
        </p:nvGrpSpPr>
        <p:grpSpPr bwMode="auto">
          <a:xfrm>
            <a:off x="2255469" y="1003515"/>
            <a:ext cx="8716963" cy="430213"/>
            <a:chOff x="1086" y="1728"/>
            <a:chExt cx="5491" cy="271"/>
          </a:xfrm>
        </p:grpSpPr>
        <p:sp>
          <p:nvSpPr>
            <p:cNvPr id="19" name="Line 29"/>
            <p:cNvSpPr>
              <a:spLocks noChangeShapeType="1"/>
            </p:cNvSpPr>
            <p:nvPr/>
          </p:nvSpPr>
          <p:spPr bwMode="auto">
            <a:xfrm>
              <a:off x="3376" y="1728"/>
              <a:ext cx="3201"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sp>
          <p:nvSpPr>
            <p:cNvPr id="21" name="Line 31"/>
            <p:cNvSpPr>
              <a:spLocks noChangeShapeType="1"/>
            </p:cNvSpPr>
            <p:nvPr/>
          </p:nvSpPr>
          <p:spPr bwMode="auto">
            <a:xfrm>
              <a:off x="1086" y="1999"/>
              <a:ext cx="449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grpSp>
      <p:sp>
        <p:nvSpPr>
          <p:cNvPr id="23" name="TextBox 22"/>
          <p:cNvSpPr txBox="1">
            <a:spLocks noChangeArrowheads="1"/>
          </p:cNvSpPr>
          <p:nvPr/>
        </p:nvSpPr>
        <p:spPr bwMode="auto">
          <a:xfrm>
            <a:off x="1300503" y="1653130"/>
            <a:ext cx="56565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Đoạn văn yêu cầu viết về nội dung gì?</a:t>
            </a:r>
            <a:endParaRPr lang="vi-VN" altLang="en-US" sz="2800"/>
          </a:p>
        </p:txBody>
      </p:sp>
      <p:sp>
        <p:nvSpPr>
          <p:cNvPr id="24" name="TextBox 23"/>
          <p:cNvSpPr txBox="1">
            <a:spLocks noChangeArrowheads="1"/>
          </p:cNvSpPr>
          <p:nvPr/>
        </p:nvSpPr>
        <p:spPr bwMode="auto">
          <a:xfrm>
            <a:off x="1294153" y="2286542"/>
            <a:ext cx="62712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Bằng cách nào em biết được về người đó? </a:t>
            </a:r>
            <a:endParaRPr lang="vi-VN" altLang="en-US" sz="2800"/>
          </a:p>
        </p:txBody>
      </p:sp>
      <p:sp>
        <p:nvSpPr>
          <p:cNvPr id="25" name="TextBox 24"/>
          <p:cNvSpPr txBox="1">
            <a:spLocks noChangeArrowheads="1"/>
          </p:cNvSpPr>
          <p:nvPr/>
        </p:nvSpPr>
        <p:spPr bwMode="auto">
          <a:xfrm>
            <a:off x="1065553" y="2945355"/>
            <a:ext cx="100044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smtClean="0">
                <a:solidFill>
                  <a:srgbClr val="0000FF"/>
                </a:solidFill>
              </a:rPr>
              <a:t>  Xem </a:t>
            </a:r>
            <a:r>
              <a:rPr lang="en-US" altLang="en-US" sz="2800">
                <a:solidFill>
                  <a:srgbClr val="0000FF"/>
                </a:solidFill>
              </a:rPr>
              <a:t>qua sách, báo, thấy ở cuộc sống của những người xung quanh.</a:t>
            </a:r>
            <a:endParaRPr lang="vi-VN" altLang="en-US" sz="2800">
              <a:solidFill>
                <a:srgbClr val="0000FF"/>
              </a:solidFill>
            </a:endParaRPr>
          </a:p>
        </p:txBody>
      </p:sp>
      <p:sp>
        <p:nvSpPr>
          <p:cNvPr id="26" name="TextBox 25"/>
          <p:cNvSpPr txBox="1">
            <a:spLocks noChangeArrowheads="1"/>
          </p:cNvSpPr>
          <p:nvPr/>
        </p:nvSpPr>
        <p:spPr bwMode="auto">
          <a:xfrm>
            <a:off x="1241901" y="3633536"/>
            <a:ext cx="80289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Những câu tục ngữ nào có nội dung “ Có chí thì nên”? </a:t>
            </a:r>
            <a:endParaRPr lang="vi-VN" altLang="en-US" sz="2800"/>
          </a:p>
        </p:txBody>
      </p:sp>
      <p:sp>
        <p:nvSpPr>
          <p:cNvPr id="27" name="TextBox 26"/>
          <p:cNvSpPr txBox="1"/>
          <p:nvPr/>
        </p:nvSpPr>
        <p:spPr>
          <a:xfrm>
            <a:off x="1446553" y="4321717"/>
            <a:ext cx="6097905" cy="1814830"/>
          </a:xfrm>
          <a:prstGeom prst="rect">
            <a:avLst/>
          </a:prstGeom>
          <a:noFill/>
        </p:spPr>
        <p:txBody>
          <a:bodyPr wrap="none">
            <a:spAutoFit/>
          </a:bodyPr>
          <a:lstStyle/>
          <a:p>
            <a:pPr>
              <a:defRPr/>
            </a:pPr>
            <a:r>
              <a:rPr lang="en-US" sz="280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  Có </a:t>
            </a:r>
            <a:r>
              <a:rPr lang="en-US" sz="2800">
                <a:solidFill>
                  <a:srgbClr val="0000FF"/>
                </a:solidFill>
                <a:latin typeface="Times New Roman" panose="02020603050405020304" pitchFamily="18" charset="0"/>
                <a:cs typeface="Times New Roman" panose="02020603050405020304" pitchFamily="18" charset="0"/>
              </a:rPr>
              <a:t>công mài sắt, có ngày nên kim.</a:t>
            </a:r>
            <a:endParaRPr lang="en-US" sz="2800">
              <a:solidFill>
                <a:srgbClr val="0000FF"/>
              </a:solidFill>
              <a:latin typeface="Times New Roman" panose="02020603050405020304" pitchFamily="18" charset="0"/>
              <a:cs typeface="Times New Roman" panose="02020603050405020304" pitchFamily="18" charset="0"/>
            </a:endParaRPr>
          </a:p>
          <a:p>
            <a:pPr marL="342900" indent="-342900">
              <a:buFontTx/>
              <a:buChar char="-"/>
              <a:defRPr/>
            </a:pPr>
            <a:r>
              <a:rPr lang="en-US" sz="2800">
                <a:solidFill>
                  <a:srgbClr val="0000FF"/>
                </a:solidFill>
                <a:latin typeface="Times New Roman" panose="02020603050405020304" pitchFamily="18" charset="0"/>
                <a:cs typeface="Times New Roman" panose="02020603050405020304" pitchFamily="18" charset="0"/>
              </a:rPr>
              <a:t>Có chí thì nên.</a:t>
            </a:r>
            <a:endParaRPr lang="en-US" sz="2800">
              <a:solidFill>
                <a:srgbClr val="0000FF"/>
              </a:solidFill>
              <a:latin typeface="Times New Roman" panose="02020603050405020304" pitchFamily="18" charset="0"/>
              <a:cs typeface="Times New Roman" panose="02020603050405020304" pitchFamily="18" charset="0"/>
            </a:endParaRPr>
          </a:p>
          <a:p>
            <a:pPr marL="342900" indent="-342900">
              <a:buFontTx/>
              <a:buChar char="-"/>
              <a:defRPr/>
            </a:pPr>
            <a:r>
              <a:rPr lang="en-US" sz="2800">
                <a:solidFill>
                  <a:srgbClr val="0000FF"/>
                </a:solidFill>
                <a:latin typeface="Times New Roman" panose="02020603050405020304" pitchFamily="18" charset="0"/>
                <a:cs typeface="Times New Roman" panose="02020603050405020304" pitchFamily="18" charset="0"/>
              </a:rPr>
              <a:t>Nhà có n</a:t>
            </a:r>
            <a:r>
              <a:rPr lang="vi-VN" altLang="en-US" sz="2800">
                <a:solidFill>
                  <a:srgbClr val="0000FF"/>
                </a:solidFill>
                <a:latin typeface="Times New Roman" panose="02020603050405020304" pitchFamily="18" charset="0"/>
                <a:cs typeface="Times New Roman" panose="02020603050405020304" pitchFamily="18" charset="0"/>
              </a:rPr>
              <a:t>ề</a:t>
            </a:r>
            <a:r>
              <a:rPr lang="en-US" sz="2800">
                <a:solidFill>
                  <a:srgbClr val="0000FF"/>
                </a:solidFill>
                <a:latin typeface="Times New Roman" panose="02020603050405020304" pitchFamily="18" charset="0"/>
                <a:cs typeface="Times New Roman" panose="02020603050405020304" pitchFamily="18" charset="0"/>
              </a:rPr>
              <a:t>n mới vững.</a:t>
            </a:r>
            <a:endParaRPr lang="en-US" sz="2800">
              <a:solidFill>
                <a:srgbClr val="0000FF"/>
              </a:solidFill>
              <a:latin typeface="Times New Roman" panose="02020603050405020304" pitchFamily="18" charset="0"/>
              <a:cs typeface="Times New Roman" panose="02020603050405020304" pitchFamily="18" charset="0"/>
            </a:endParaRPr>
          </a:p>
          <a:p>
            <a:pPr marL="342900" indent="-342900">
              <a:buFontTx/>
              <a:buChar char="-"/>
              <a:defRPr/>
            </a:pPr>
            <a:r>
              <a:rPr lang="en-US" sz="2800">
                <a:solidFill>
                  <a:srgbClr val="0000FF"/>
                </a:solidFill>
                <a:latin typeface="Times New Roman" panose="02020603050405020304" pitchFamily="18" charset="0"/>
                <a:cs typeface="Times New Roman" panose="02020603050405020304" pitchFamily="18" charset="0"/>
              </a:rPr>
              <a:t>Chớ thấy sóng cả mà ngã</a:t>
            </a:r>
            <a:r>
              <a:rPr lang="vi-VN" altLang="en-US" sz="2800">
                <a:solidFill>
                  <a:srgbClr val="0000FF"/>
                </a:solidFill>
                <a:latin typeface="Times New Roman" panose="02020603050405020304" pitchFamily="18" charset="0"/>
                <a:cs typeface="Times New Roman" panose="02020603050405020304" pitchFamily="18" charset="0"/>
              </a:rPr>
              <a:t> (rã)</a:t>
            </a:r>
            <a:r>
              <a:rPr lang="en-US" sz="2800">
                <a:solidFill>
                  <a:srgbClr val="0000FF"/>
                </a:solidFill>
                <a:latin typeface="Times New Roman" panose="02020603050405020304" pitchFamily="18" charset="0"/>
                <a:cs typeface="Times New Roman" panose="02020603050405020304" pitchFamily="18" charset="0"/>
              </a:rPr>
              <a:t> tay chèo.</a:t>
            </a:r>
            <a:endParaRPr lang="vi-VN" sz="28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to="" calcmode="lin" valueType="num">
                                      <p:cBhvr>
                                        <p:cTn id="17" dur="1" fill="hold"/>
                                        <p:tgtEl>
                                          <p:spTgt spid="18"/>
                                        </p:tgtEl>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3" grpId="0"/>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168400" y="-2895600"/>
            <a:ext cx="64008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vi-VN" altLang="en-US" sz="2800" b="1" i="1"/>
          </a:p>
        </p:txBody>
      </p:sp>
      <p:sp>
        <p:nvSpPr>
          <p:cNvPr id="4" name="Text Box 27"/>
          <p:cNvSpPr txBox="1">
            <a:spLocks noChangeArrowheads="1"/>
          </p:cNvSpPr>
          <p:nvPr/>
        </p:nvSpPr>
        <p:spPr bwMode="auto">
          <a:xfrm>
            <a:off x="485503" y="1771027"/>
            <a:ext cx="4953000" cy="3107690"/>
          </a:xfrm>
          <a:prstGeom prst="rect">
            <a:avLst/>
          </a:prstGeom>
          <a:solidFill>
            <a:schemeClr val="accent2">
              <a:lumMod val="20000"/>
              <a:lumOff val="80000"/>
            </a:schemeClr>
          </a:solidFill>
          <a:ln w="57150">
            <a:noFill/>
            <a:miter lim="800000"/>
          </a:ln>
          <a:effectLst/>
        </p:spPr>
        <p:txBody>
          <a:bodyPr>
            <a:spAutoFit/>
          </a:bodyPr>
          <a:lstStyle/>
          <a:p>
            <a:pPr algn="just">
              <a:spcBef>
                <a:spcPct val="50000"/>
              </a:spcBef>
              <a:defRPr/>
            </a:pPr>
            <a:r>
              <a:rPr lang="en-US" sz="2800" smtClean="0">
                <a:latin typeface="Times New Roman" panose="02020603050405020304" pitchFamily="18" charset="0"/>
                <a:cs typeface="Times New Roman" panose="02020603050405020304" pitchFamily="18" charset="0"/>
              </a:rPr>
              <a:t>Bạch Thái Bưởi là nhà kinh doanh rất có chí. Ông đã từng thất bại trên thương trường, có lúc mất trắng tay nhưng ông không nản chí. “Thua keo này, bày keo khác”, ông lại quyết chí làm lại từ đầu.</a:t>
            </a:r>
            <a:endParaRPr lang="en-US" sz="2800">
              <a:latin typeface="Times New Roman" panose="02020603050405020304" pitchFamily="18" charset="0"/>
              <a:cs typeface="Times New Roman" panose="02020603050405020304" pitchFamily="18" charset="0"/>
            </a:endParaRPr>
          </a:p>
        </p:txBody>
      </p:sp>
      <p:pic>
        <p:nvPicPr>
          <p:cNvPr id="5" name="Picture 28" descr="Vua_tau_thuy_Bach_Thai_B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041" y="522674"/>
            <a:ext cx="5582194" cy="5666944"/>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29"/>
          <p:cNvSpPr txBox="1">
            <a:spLocks noChangeArrowheads="1"/>
          </p:cNvSpPr>
          <p:nvPr/>
        </p:nvSpPr>
        <p:spPr bwMode="auto">
          <a:xfrm>
            <a:off x="6374674" y="6265819"/>
            <a:ext cx="504226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i="1"/>
              <a:t>“Vua t</a:t>
            </a:r>
            <a:r>
              <a:rPr lang="vi-VN" altLang="en-US" sz="2800" b="1" i="1"/>
              <a:t>àu</a:t>
            </a:r>
            <a:r>
              <a:rPr lang="en-US" altLang="en-US" sz="2800" b="1" i="1"/>
              <a:t> thu</a:t>
            </a:r>
            <a:r>
              <a:rPr lang="vi-VN" altLang="en-US" sz="2800" b="1" i="1"/>
              <a:t>ỷ</a:t>
            </a:r>
            <a:r>
              <a:rPr lang="en-US" altLang="en-US" sz="2800" b="1" i="1"/>
              <a:t>” </a:t>
            </a:r>
            <a:r>
              <a:rPr lang="en-US" altLang="en-US" sz="2800" b="1"/>
              <a:t>B</a:t>
            </a:r>
            <a:r>
              <a:rPr lang="vi-VN" altLang="en-US" sz="2800" b="1"/>
              <a:t>ạch Thái Bưởi</a:t>
            </a:r>
            <a:endParaRPr lang="vi-V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Text Box 1"/>
          <p:cNvSpPr txBox="1"/>
          <p:nvPr/>
        </p:nvSpPr>
        <p:spPr>
          <a:xfrm>
            <a:off x="697230" y="730250"/>
            <a:ext cx="10797540" cy="583565"/>
          </a:xfrm>
          <a:prstGeom prst="rect">
            <a:avLst/>
          </a:prstGeom>
          <a:noFill/>
        </p:spPr>
        <p:txBody>
          <a:bodyPr wrap="square" rtlCol="0">
            <a:spAutoFit/>
          </a:bodyPr>
          <a:p>
            <a:r>
              <a:rPr lang="vi-VN" altLang="en-US" sz="3200">
                <a:latin typeface="Times New Roman" panose="02020603050405020304" pitchFamily="18" charset="0"/>
                <a:cs typeface="Times New Roman" panose="02020603050405020304" pitchFamily="18" charset="0"/>
              </a:rPr>
              <a:t>Đọc đoạn văn đã viết đối chiếu với tiêu chí đánh giá để chữa bài</a:t>
            </a:r>
            <a:endParaRPr lang="vi-VN" altLang="en-US" sz="3200">
              <a:latin typeface="Times New Roman" panose="02020603050405020304" pitchFamily="18" charset="0"/>
              <a:cs typeface="Times New Roman" panose="02020603050405020304" pitchFamily="18" charset="0"/>
            </a:endParaRPr>
          </a:p>
        </p:txBody>
      </p:sp>
      <p:sp>
        <p:nvSpPr>
          <p:cNvPr id="3" name="Rectangles 2"/>
          <p:cNvSpPr/>
          <p:nvPr/>
        </p:nvSpPr>
        <p:spPr>
          <a:xfrm>
            <a:off x="1815465" y="1828165"/>
            <a:ext cx="8833485" cy="34016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vi-VN" altLang="en-US"/>
          </a:p>
        </p:txBody>
      </p:sp>
      <p:sp>
        <p:nvSpPr>
          <p:cNvPr id="4" name="Text Box 3"/>
          <p:cNvSpPr txBox="1"/>
          <p:nvPr/>
        </p:nvSpPr>
        <p:spPr>
          <a:xfrm>
            <a:off x="2035810" y="2322195"/>
            <a:ext cx="8201660" cy="2061210"/>
          </a:xfrm>
          <a:prstGeom prst="rect">
            <a:avLst/>
          </a:prstGeom>
          <a:noFill/>
        </p:spPr>
        <p:txBody>
          <a:bodyPr wrap="square" rtlCol="0">
            <a:spAutoFit/>
          </a:bodyPr>
          <a:p>
            <a:r>
              <a:rPr lang="vi-VN" altLang="en-US" sz="3200">
                <a:latin typeface="Times New Roman" panose="02020603050405020304" pitchFamily="18" charset="0"/>
                <a:cs typeface="Times New Roman" panose="02020603050405020304" pitchFamily="18" charset="0"/>
              </a:rPr>
              <a:t>1. Đúng nội dung: Kể về người có ý chí, nghị lực vượt qua thử thách và thành công.</a:t>
            </a:r>
            <a:endParaRPr lang="vi-VN" alt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2. Câu văn đúng, ý diễn đạt mạch lạc.</a:t>
            </a:r>
            <a:endParaRPr lang="vi-VN" alt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3. Đoạn văn viết có cảm xúc. </a:t>
            </a:r>
            <a:endParaRPr lang="vi-VN" altLang="en-US" sz="3200">
              <a:latin typeface="Times New Roman" panose="02020603050405020304" pitchFamily="18" charset="0"/>
              <a:cs typeface="Times New Roman" panose="02020603050405020304" pitchFamily="18" charset="0"/>
            </a:endParaRPr>
          </a:p>
        </p:txBody>
      </p:sp>
      <p:sp>
        <p:nvSpPr>
          <p:cNvPr id="5" name="Rectangles 4"/>
          <p:cNvSpPr/>
          <p:nvPr/>
        </p:nvSpPr>
        <p:spPr>
          <a:xfrm>
            <a:off x="4705350" y="1544320"/>
            <a:ext cx="3237230" cy="60388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b="1">
                <a:solidFill>
                  <a:srgbClr val="FF0000"/>
                </a:solidFill>
                <a:latin typeface="Times New Roman" panose="02020603050405020304" pitchFamily="18" charset="0"/>
                <a:cs typeface="Times New Roman" panose="02020603050405020304" pitchFamily="18" charset="0"/>
              </a:rPr>
              <a:t>TIÊU CHÍ ĐÁNH GIÁ</a:t>
            </a:r>
            <a:endParaRPr lang="vi-V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3" grpId="1" animBg="1"/>
      <p:bldP spid="4" grpId="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descr="pp10"/>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263265" y="3202305"/>
            <a:ext cx="6325235" cy="3441700"/>
          </a:xfrm>
          <a:prstGeom prst="rect">
            <a:avLst/>
          </a:prstGeom>
        </p:spPr>
      </p:pic>
      <p:sp>
        <p:nvSpPr>
          <p:cNvPr id="5" name="Cloud 4"/>
          <p:cNvSpPr/>
          <p:nvPr/>
        </p:nvSpPr>
        <p:spPr>
          <a:xfrm>
            <a:off x="3024505" y="614045"/>
            <a:ext cx="6427470" cy="2906395"/>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b="1">
                <a:solidFill>
                  <a:schemeClr val="tx1"/>
                </a:solidFill>
              </a:rPr>
              <a:t>KHỞI ĐỘNG</a:t>
            </a:r>
            <a:endParaRPr lang="vi-VN" altLang="en-US" sz="4000" b="1">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118488"/>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smtClean="0">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99077" y="4381560"/>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smtClean="0">
                  <a:solidFill>
                    <a:schemeClr val="tx1"/>
                  </a:solidFill>
                  <a:latin typeface="Times New Roman" panose="02020603050405020304" pitchFamily="18" charset="0"/>
                  <a:cs typeface="Times New Roman" panose="02020603050405020304" pitchFamily="18" charset="0"/>
                </a:rPr>
                <a:t> Có chí thì nên. </a:t>
              </a:r>
              <a:r>
                <a:rPr lang="en-US" sz="2800" smtClean="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98364" y="4028955"/>
            <a:ext cx="1023540" cy="1861185"/>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263900" y="2049780"/>
            <a:ext cx="6315710" cy="2472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VẬN DỤNG</a:t>
            </a:r>
            <a:endParaRPr lang="vi-VN" altLang="en-US" sz="3600" b="1">
              <a:solidFill>
                <a:srgbClr val="FF0000"/>
              </a:solidFill>
            </a:endParaRPr>
          </a:p>
        </p:txBody>
      </p:sp>
      <p:pic>
        <p:nvPicPr>
          <p:cNvPr id="2" name="Picture 1" descr="pp8"/>
          <p:cNvPicPr>
            <a:picLocks noChangeAspect="1"/>
          </p:cNvPicPr>
          <p:nvPr/>
        </p:nvPicPr>
        <p:blipFill>
          <a:blip r:embed="rId2">
            <a:clrChange>
              <a:clrFrom>
                <a:srgbClr val="FEFEFE">
                  <a:alpha val="100000"/>
                </a:srgbClr>
              </a:clrFrom>
              <a:clrTo>
                <a:srgbClr val="FEFEFE">
                  <a:alpha val="100000"/>
                  <a:alpha val="0"/>
                </a:srgbClr>
              </a:clrTo>
            </a:clrChange>
          </a:blip>
          <a:stretch>
            <a:fillRect/>
          </a:stretch>
        </p:blipFill>
        <p:spPr>
          <a:xfrm>
            <a:off x="2385695" y="1162050"/>
            <a:ext cx="2252345" cy="20726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0" y="709295"/>
            <a:ext cx="10015220" cy="521970"/>
          </a:xfrm>
          <a:prstGeom prst="rect">
            <a:avLst/>
          </a:prstGeom>
          <a:gradFill rotWithShape="1">
            <a:gsLst>
              <a:gs pos="0">
                <a:srgbClr val="FF66FF"/>
              </a:gs>
              <a:gs pos="100000">
                <a:srgbClr val="FFFFFF"/>
              </a:gs>
            </a:gsLst>
            <a:path path="shape">
              <a:fillToRect l="50000" t="50000" r="50000" b="50000"/>
            </a:path>
          </a:gradFill>
          <a:ln w="57150">
            <a:solidFill>
              <a:schemeClr val="bg1"/>
            </a:solid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Câu tục ngữ nào khẳng định có ý chí thì nhất định thành công.</a:t>
            </a:r>
            <a:endParaRPr lang="en-US" altLang="en-US" sz="2800" b="1"/>
          </a:p>
        </p:txBody>
      </p:sp>
      <p:sp>
        <p:nvSpPr>
          <p:cNvPr id="19459" name="Text Box 3"/>
          <p:cNvSpPr txBox="1">
            <a:spLocks noChangeArrowheads="1"/>
          </p:cNvSpPr>
          <p:nvPr/>
        </p:nvSpPr>
        <p:spPr bwMode="auto">
          <a:xfrm>
            <a:off x="3298190" y="3181986"/>
            <a:ext cx="5791200" cy="521970"/>
          </a:xfrm>
          <a:prstGeom prst="rect">
            <a:avLst/>
          </a:prstGeom>
          <a:noFill/>
          <a:ln w="19050">
            <a:solidFill>
              <a:schemeClr val="bg1"/>
            </a:solidFill>
            <a:miter lim="800000"/>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2. Có công mài sắt, có ngày nên kim.</a:t>
            </a:r>
            <a:endParaRPr lang="en-US" altLang="en-US" sz="2800" b="1"/>
          </a:p>
        </p:txBody>
      </p:sp>
      <p:sp>
        <p:nvSpPr>
          <p:cNvPr id="19460" name="Text Box 4"/>
          <p:cNvSpPr txBox="1">
            <a:spLocks noChangeArrowheads="1"/>
          </p:cNvSpPr>
          <p:nvPr/>
        </p:nvSpPr>
        <p:spPr bwMode="auto">
          <a:xfrm>
            <a:off x="3191510" y="1734185"/>
            <a:ext cx="7677150" cy="521970"/>
          </a:xfrm>
          <a:prstGeom prst="rect">
            <a:avLst/>
          </a:prstGeom>
          <a:noFill/>
          <a:ln w="19050">
            <a:solidFill>
              <a:schemeClr val="bg1"/>
            </a:solid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1. Chớ thấy s</a:t>
            </a:r>
            <a:r>
              <a:rPr lang="vi-VN" altLang="en-US" sz="2800" b="1"/>
              <a:t>o</a:t>
            </a:r>
            <a:r>
              <a:rPr lang="en-US" altLang="en-US" sz="2800" b="1"/>
              <a:t>ng cả mà</a:t>
            </a:r>
            <a:r>
              <a:rPr lang="vi-VN" altLang="en-US" sz="2800" b="1"/>
              <a:t> ngã</a:t>
            </a:r>
            <a:r>
              <a:rPr lang="en-US" altLang="en-US" sz="2800" b="1"/>
              <a:t> </a:t>
            </a:r>
            <a:r>
              <a:rPr lang="vi-VN" altLang="en-US" sz="2800" b="1"/>
              <a:t>(</a:t>
            </a:r>
            <a:r>
              <a:rPr lang="en-US" altLang="en-US" sz="2800" b="1"/>
              <a:t>rã</a:t>
            </a:r>
            <a:r>
              <a:rPr lang="vi-VN" altLang="en-US" sz="2800" b="1"/>
              <a:t>)</a:t>
            </a:r>
            <a:r>
              <a:rPr lang="en-US" altLang="en-US" sz="2800" b="1"/>
              <a:t> tay chèo.</a:t>
            </a:r>
            <a:endParaRPr lang="en-US" altLang="en-US" sz="2800" b="1"/>
          </a:p>
        </p:txBody>
      </p:sp>
      <p:sp>
        <p:nvSpPr>
          <p:cNvPr id="19461" name="Text Box 5"/>
          <p:cNvSpPr txBox="1">
            <a:spLocks noChangeArrowheads="1"/>
          </p:cNvSpPr>
          <p:nvPr/>
        </p:nvSpPr>
        <p:spPr bwMode="auto">
          <a:xfrm>
            <a:off x="3221990" y="4477385"/>
            <a:ext cx="5867400" cy="953135"/>
          </a:xfrm>
          <a:prstGeom prst="rect">
            <a:avLst/>
          </a:prstGeom>
          <a:noFill/>
          <a:ln w="12700">
            <a:solidFill>
              <a:schemeClr val="bg1"/>
            </a:solidFill>
            <a:miter lim="800000"/>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3.          Hãy lo bền chí câu cua</a:t>
            </a:r>
            <a:endParaRPr lang="en-US" altLang="en-US" sz="2800" b="1"/>
          </a:p>
          <a:p>
            <a:pPr eaLnBrk="1" hangingPunct="1"/>
            <a:r>
              <a:rPr lang="en-US" altLang="en-US" sz="2800" b="1"/>
              <a:t>    Dù ai câu chạch, câu rùa mặc ai !</a:t>
            </a:r>
            <a:endParaRPr lang="en-US" altLang="en-US" sz="2800" b="1"/>
          </a:p>
        </p:txBody>
      </p:sp>
      <p:sp>
        <p:nvSpPr>
          <p:cNvPr id="2" name="Rectangles 1"/>
          <p:cNvSpPr/>
          <p:nvPr/>
        </p:nvSpPr>
        <p:spPr>
          <a:xfrm>
            <a:off x="2895600" y="2686685"/>
            <a:ext cx="6363970" cy="157226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608289" y="114626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964724" y="1146262"/>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Về nhà em cần:</a:t>
            </a:r>
            <a:endParaRPr lang="en-US" sz="3200" b="1"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Ôn tập kiến thức bài học.</a:t>
            </a:r>
            <a:endParaRPr lang="en-US" sz="3200" smtClean="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Câu hỏi và dấu chấm hỏi</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730" cy="6858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1175657" y="809897"/>
            <a:ext cx="9056913" cy="2090057"/>
            <a:chOff x="976087" y="1281114"/>
            <a:chExt cx="5791200" cy="2925702"/>
          </a:xfrm>
        </p:grpSpPr>
        <p:sp>
          <p:nvSpPr>
            <p:cNvPr id="5" name="Cloud 4"/>
            <p:cNvSpPr/>
            <p:nvPr/>
          </p:nvSpPr>
          <p:spPr>
            <a:xfrm>
              <a:off x="976087" y="1281114"/>
              <a:ext cx="5791200" cy="292570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a:off x="1393464" y="1990009"/>
              <a:ext cx="4956445" cy="15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fontAlgn="base" hangingPunct="1">
                <a:spcBef>
                  <a:spcPct val="0"/>
                </a:spcBef>
                <a:spcAft>
                  <a:spcPct val="0"/>
                </a:spcAft>
                <a:defRPr/>
              </a:pPr>
              <a:r>
                <a:rPr lang="en-US" sz="3200" b="1">
                  <a:solidFill>
                    <a:prstClr val="black"/>
                  </a:solidFill>
                  <a:latin typeface="Times New Roman" panose="02020603050405020304" pitchFamily="18" charset="0"/>
                </a:rPr>
                <a:t>Câu tục ngữ dưới đây khuyên ta điều gì ?</a:t>
              </a:r>
              <a:endParaRPr lang="en-US" sz="3200" b="1">
                <a:solidFill>
                  <a:prstClr val="black"/>
                </a:solidFill>
                <a:latin typeface="Times New Roman" panose="02020603050405020304" pitchFamily="18" charset="0"/>
              </a:endParaRPr>
            </a:p>
            <a:p>
              <a:pPr lvl="0" algn="ctr" eaLnBrk="1" fontAlgn="base" hangingPunct="1">
                <a:spcBef>
                  <a:spcPct val="0"/>
                </a:spcBef>
                <a:spcAft>
                  <a:spcPct val="0"/>
                </a:spcAft>
                <a:defRPr/>
              </a:pPr>
              <a:r>
                <a:rPr lang="en-US" sz="3200" b="1" i="1">
                  <a:solidFill>
                    <a:prstClr val="black"/>
                  </a:solidFill>
                  <a:latin typeface="Times New Roman" panose="02020603050405020304" pitchFamily="18" charset="0"/>
                </a:rPr>
                <a:t>Lửa thử vàng, gian nan thử sức</a:t>
              </a:r>
              <a:r>
                <a:rPr lang="en-US" sz="3200" b="1">
                  <a:solidFill>
                    <a:prstClr val="black"/>
                  </a:solidFill>
                  <a:latin typeface="Times New Roman" panose="02020603050405020304" pitchFamily="18" charset="0"/>
                </a:rPr>
                <a:t>.</a:t>
              </a:r>
              <a:endParaRPr lang="en-US" sz="3200" b="1">
                <a:solidFill>
                  <a:prstClr val="black"/>
                </a:solidFill>
                <a:latin typeface="Times New Roman" panose="02020603050405020304" pitchFamily="18" charset="0"/>
              </a:endParaRPr>
            </a:p>
          </p:txBody>
        </p:sp>
      </p:grpSp>
      <p:sp>
        <p:nvSpPr>
          <p:cNvPr id="2" name="Rectangle 1"/>
          <p:cNvSpPr/>
          <p:nvPr/>
        </p:nvSpPr>
        <p:spPr>
          <a:xfrm>
            <a:off x="1567544" y="3406373"/>
            <a:ext cx="8987244" cy="1568450"/>
          </a:xfrm>
          <a:prstGeom prst="rect">
            <a:avLst/>
          </a:prstGeom>
          <a:solidFill>
            <a:srgbClr val="66FFFF"/>
          </a:solidFill>
        </p:spPr>
        <p:txBody>
          <a:bodyPr wrap="square">
            <a:spAutoFit/>
          </a:bodyPr>
          <a:lstStyle/>
          <a:p>
            <a:pPr algn="l">
              <a:defRPr/>
            </a:pPr>
            <a:r>
              <a:rPr lang="en-US" sz="3200">
                <a:latin typeface="Times New Roman" panose="02020603050405020304" pitchFamily="18" charset="0"/>
                <a:cs typeface="Times New Roman" panose="02020603050405020304" pitchFamily="18" charset="0"/>
              </a:rPr>
              <a:t> Khuyên người ta đừng sợ vất vả, gian nan. Gian nan,</a:t>
            </a:r>
            <a:endParaRPr lang="en-US" sz="3200">
              <a:latin typeface="Times New Roman" panose="02020603050405020304" pitchFamily="18" charset="0"/>
              <a:cs typeface="Times New Roman" panose="02020603050405020304" pitchFamily="18" charset="0"/>
            </a:endParaRPr>
          </a:p>
          <a:p>
            <a:pPr algn="l">
              <a:defRPr/>
            </a:pPr>
            <a:r>
              <a:rPr lang="en-US" sz="3200">
                <a:latin typeface="Times New Roman" panose="02020603050405020304" pitchFamily="18" charset="0"/>
                <a:cs typeface="Times New Roman" panose="02020603050405020304" pitchFamily="18" charset="0"/>
              </a:rPr>
              <a:t> vất vả thử thách con người, giúp con người vững </a:t>
            </a:r>
            <a:r>
              <a:rPr lang="en-US" sz="3200" smtClean="0">
                <a:latin typeface="Times New Roman" panose="02020603050405020304" pitchFamily="18" charset="0"/>
                <a:cs typeface="Times New Roman" panose="02020603050405020304" pitchFamily="18" charset="0"/>
              </a:rPr>
              <a:t>vàng</a:t>
            </a:r>
            <a:r>
              <a:rPr lang="en-US" sz="3200">
                <a:latin typeface="Times New Roman" panose="02020603050405020304" pitchFamily="18" charset="0"/>
                <a:cs typeface="Times New Roman" panose="02020603050405020304" pitchFamily="18" charset="0"/>
              </a:rPr>
              <a:t>, cứng cỏi hơn.</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24001" y="1422400"/>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pic>
        <p:nvPicPr>
          <p:cNvPr id="4099" name="Picture 3" descr="http://vtc.vn/media/vtcnews/2010/07/06/67.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2514" y="496389"/>
            <a:ext cx="11181806" cy="521861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4100" name="Rectangle 4"/>
          <p:cNvSpPr>
            <a:spLocks noChangeArrowheads="1"/>
          </p:cNvSpPr>
          <p:nvPr/>
        </p:nvSpPr>
        <p:spPr bwMode="auto">
          <a:xfrm>
            <a:off x="3505200" y="5942013"/>
            <a:ext cx="50819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i="1">
                <a:solidFill>
                  <a:srgbClr val="002060"/>
                </a:solidFill>
                <a:cs typeface="Times New Roman" panose="02020603050405020304" pitchFamily="18" charset="0"/>
              </a:rPr>
              <a:t>Em Vi Văn Đại trong giờ học trên lớp.</a:t>
            </a:r>
            <a:r>
              <a:rPr lang="en-US" altLang="en-US" sz="2400" b="1">
                <a:solidFill>
                  <a:srgbClr val="002060"/>
                </a:solidFill>
                <a:cs typeface="Times New Roman" panose="02020603050405020304" pitchFamily="18" charset="0"/>
              </a:rPr>
              <a:t> </a:t>
            </a:r>
            <a:endParaRPr lang="en-US" altLang="en-US" sz="2400" b="1">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122" name="Picture 2" descr="NguyenNgoc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6087291" cy="381000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5123" name="Picture 3" descr="thay 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289" y="3657600"/>
            <a:ext cx="6087291" cy="32004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descr="Thay Nguyen Ngoc Ky dung chan viet nen so p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290" y="0"/>
            <a:ext cx="6104710" cy="381000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266700" y="4463144"/>
            <a:ext cx="5257800" cy="1814830"/>
          </a:xfrm>
          <a:prstGeom prst="rect">
            <a:avLst/>
          </a:prstGeom>
          <a:solidFill>
            <a:schemeClr val="accent2">
              <a:lumMod val="40000"/>
              <a:lumOff val="60000"/>
            </a:schemeClr>
          </a:solidFill>
          <a:ln w="57150">
            <a:noFill/>
            <a:miter lim="800000"/>
          </a:ln>
          <a:effectLst/>
        </p:spPr>
        <p:txBody>
          <a:bodyPr wrap="square">
            <a:spAutoFit/>
          </a:bodyPr>
          <a:lstStyle/>
          <a:p>
            <a:pPr algn="just">
              <a:spcBef>
                <a:spcPct val="50000"/>
              </a:spcBef>
              <a:defRPr/>
            </a:pPr>
            <a:r>
              <a:rPr lang="en-US" sz="2800">
                <a:latin typeface="Times New Roman" panose="02020603050405020304" pitchFamily="18" charset="0"/>
                <a:cs typeface="Times New Roman" panose="02020603050405020304" pitchFamily="18" charset="0"/>
              </a:rPr>
              <a:t>Nhà giáo ưu tú, nhà văn Nguyễn Ngọc </a:t>
            </a:r>
            <a:r>
              <a:rPr lang="en-US" sz="2800" smtClean="0">
                <a:latin typeface="Times New Roman" panose="02020603050405020304" pitchFamily="18" charset="0"/>
                <a:cs typeface="Times New Roman" panose="02020603050405020304" pitchFamily="18" charset="0"/>
              </a:rPr>
              <a:t>Kí</a:t>
            </a:r>
            <a:r>
              <a:rPr lang="en-US" sz="2800">
                <a:latin typeface="Times New Roman" panose="02020603050405020304" pitchFamily="18" charset="0"/>
                <a:cs typeface="Times New Roman" panose="02020603050405020304" pitchFamily="18" charset="0"/>
              </a:rPr>
              <a:t>. Năm lên 4 tuổi, một cơn sốt cao khiến cho đôi bàn tay của thầy bị bại liệt.</a:t>
            </a:r>
            <a:endParaRPr lang="en-US" sz="2800">
              <a:latin typeface="Times New Roman" panose="02020603050405020304" pitchFamily="18" charset="0"/>
              <a:cs typeface="Times New Roman" panose="02020603050405020304" pitchFamily="18" charset="0"/>
            </a:endParaRPr>
          </a:p>
        </p:txBody>
      </p:sp>
    </p:spTree>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194" name="Picture 2" descr="1244279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75" y="278673"/>
            <a:ext cx="5094514" cy="523385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8195" name="Picture 3" descr="0"/>
          <p:cNvPicPr>
            <a:picLocks noChangeAspect="1" noChangeArrowheads="1"/>
          </p:cNvPicPr>
          <p:nvPr/>
        </p:nvPicPr>
        <p:blipFill>
          <a:blip r:embed="rId3">
            <a:extLst>
              <a:ext uri="{28A0092B-C50C-407E-A947-70E740481C1C}">
                <a14:useLocalDpi xmlns:a14="http://schemas.microsoft.com/office/drawing/2010/main" val="0"/>
              </a:ext>
            </a:extLst>
          </a:blip>
          <a:srcRect b="20825"/>
          <a:stretch>
            <a:fillRect/>
          </a:stretch>
        </p:blipFill>
        <p:spPr bwMode="auto">
          <a:xfrm>
            <a:off x="5982789" y="278674"/>
            <a:ext cx="5303519" cy="5233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1638300" y="5725887"/>
            <a:ext cx="3886200" cy="9220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a:solidFill>
                  <a:srgbClr val="0000CC"/>
                </a:solidFill>
                <a:cs typeface="Times New Roman" panose="02020603050405020304" pitchFamily="18" charset="0"/>
              </a:rPr>
              <a:t>Bạn Lê Thị Thắm –  Học sinh lớp 5A  Trường TH Đông Thịnh, Đông Sơn, Thanh Hóa.</a:t>
            </a:r>
            <a:endParaRPr lang="en-US" altLang="en-US">
              <a:solidFill>
                <a:srgbClr val="0000CC"/>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s 1"/>
          <p:cNvSpPr/>
          <p:nvPr/>
        </p:nvSpPr>
        <p:spPr>
          <a:xfrm>
            <a:off x="1404620" y="667385"/>
            <a:ext cx="918083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a:t>Thứ sáu ngày 3 tháng 12 năm 2021</a:t>
            </a:r>
            <a:endParaRPr lang="vi-VN" altLang="en-US" sz="4000"/>
          </a:p>
          <a:p>
            <a:pPr algn="ctr"/>
            <a:r>
              <a:rPr lang="vi-VN" altLang="en-US" sz="4000"/>
              <a:t>Luyện từ và câu</a:t>
            </a:r>
            <a:endParaRPr lang="vi-VN" altLang="en-US" sz="4000"/>
          </a:p>
          <a:p>
            <a:pPr algn="ctr"/>
            <a:r>
              <a:rPr lang="vi-VN" altLang="en-US" sz="4000"/>
              <a:t>Mở rộng vốn từ: Ý chí - Nghị lực</a:t>
            </a:r>
            <a:endParaRPr lang="vi-VN" altLang="en-US"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899077" y="3118488"/>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smtClean="0">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99077" y="4349300"/>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smtClean="0">
                  <a:solidFill>
                    <a:schemeClr val="tx1"/>
                  </a:solidFill>
                  <a:latin typeface="Times New Roman" panose="02020603050405020304" pitchFamily="18" charset="0"/>
                  <a:cs typeface="Times New Roman" panose="02020603050405020304" pitchFamily="18" charset="0"/>
                </a:rPr>
                <a:t> Có chí thì nên. </a:t>
              </a:r>
              <a:r>
                <a:rPr lang="en-US" sz="2800" smtClean="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822575" y="1470025"/>
            <a:ext cx="6913245" cy="3098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LUYỆN TẬP THỰC HÀNH</a:t>
            </a:r>
            <a:endParaRPr lang="vi-VN" altLang="en-US" sz="3600" b="1">
              <a:solidFill>
                <a:srgbClr val="FF0000"/>
              </a:solidFill>
            </a:endParaRPr>
          </a:p>
        </p:txBody>
      </p:sp>
      <p:pic>
        <p:nvPicPr>
          <p:cNvPr id="3" name="Picture 2" descr="pp16"/>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019290" y="3399790"/>
            <a:ext cx="4716780" cy="3002280"/>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3955</Words>
  <Application>WPS Presentation</Application>
  <PresentationFormat>Widescreen</PresentationFormat>
  <Paragraphs>186</Paragraphs>
  <Slides>24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SimSun</vt:lpstr>
      <vt:lpstr>Wingdings</vt:lpstr>
      <vt:lpstr>Times New Roman</vt:lpstr>
      <vt:lpstr>Tahoma</vt:lpstr>
      <vt:lpstr>Microsoft YaHei</vt:lpstr>
      <vt:lpstr>Arial Unicode MS</vt:lpstr>
      <vt:lpstr>Calibri Light</vt:lpstr>
      <vt:lpstr>Calibri</vt:lpstr>
      <vt:lpstr>Wingdings 2</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Đinh Thu Hà</cp:lastModifiedBy>
  <cp:revision>223</cp:revision>
  <dcterms:created xsi:type="dcterms:W3CDTF">2021-08-04T18:52:00Z</dcterms:created>
  <dcterms:modified xsi:type="dcterms:W3CDTF">2021-11-28T04:10:39Z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25169E3AF841487D969662B23BFA49D3</vt:lpwstr>
  </property>
  <property fmtid="{D5CDD505-2E9C-101B-9397-08002B2CF9AE}" pid="3" name="KSOProductBuildVer">
    <vt:lpwstr>1033-11.2.0.10382</vt:lpwstr>
  </property>
</Properties>
</file>