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4"/>
  </p:notesMasterIdLst>
  <p:sldIdLst>
    <p:sldId id="300" r:id="rId2"/>
    <p:sldId id="257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10" r:id="rId12"/>
    <p:sldId id="315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CDD7F97-AA31-48E7-B18A-218D19A6F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83406F-20C3-4B64-8BAB-F7F49C137E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AFB778-E64E-4D59-915B-97674178C3E1}" type="datetimeFigureOut">
              <a:rPr lang="en-US"/>
              <a:pPr>
                <a:defRPr/>
              </a:pPr>
              <a:t>5/6/2021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BFE6A95-8F10-4689-A3EE-32AD573F75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88429CE9-840B-454A-B695-4264B63CE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5A5332-E7BB-4177-AAF0-C6E3C59B95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CEC6FA-150B-46AD-861D-58CD7C4E1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0CE1BC-DAC9-4561-9DAC-6D7E51534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1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xmlns="" id="{0AD0533E-2EFE-49F1-904F-E13851EB53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xmlns="" id="{A00706A7-440E-4C48-A57D-D8F5EE27C4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xmlns="" id="{80FF6789-9389-46D1-95A2-E58D1B1FF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9pPr>
          </a:lstStyle>
          <a:p>
            <a:fld id="{05C6AB8A-F686-4CF4-B6D1-3A2AFFEEC74C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14C3CF6B-2788-458A-9DAA-53E81789D9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00955E79-894D-4AB2-A2E9-7BD048169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9F949CF4-1AE6-4D2D-8E3F-1B680DDA2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380B73-7D09-47AE-AE60-EA292E416007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14C3CF6B-2788-458A-9DAA-53E81789D9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00955E79-894D-4AB2-A2E9-7BD048169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9F949CF4-1AE6-4D2D-8E3F-1B680DDA2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380B73-7D09-47AE-AE60-EA292E416007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14C3CF6B-2788-458A-9DAA-53E81789D9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00955E79-894D-4AB2-A2E9-7BD048169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9F949CF4-1AE6-4D2D-8E3F-1B680DDA2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380B73-7D09-47AE-AE60-EA292E416007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14C3CF6B-2788-458A-9DAA-53E81789D9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00955E79-894D-4AB2-A2E9-7BD048169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9F949CF4-1AE6-4D2D-8E3F-1B680DDA2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380B73-7D09-47AE-AE60-EA292E416007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14C3CF6B-2788-458A-9DAA-53E81789D9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00955E79-894D-4AB2-A2E9-7BD048169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9F949CF4-1AE6-4D2D-8E3F-1B680DDA2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380B73-7D09-47AE-AE60-EA292E416007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14C3CF6B-2788-458A-9DAA-53E81789D9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00955E79-894D-4AB2-A2E9-7BD048169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9F949CF4-1AE6-4D2D-8E3F-1B680DDA2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380B73-7D09-47AE-AE60-EA292E41600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14C3CF6B-2788-458A-9DAA-53E81789D9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00955E79-894D-4AB2-A2E9-7BD048169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9F949CF4-1AE6-4D2D-8E3F-1B680DDA2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380B73-7D09-47AE-AE60-EA292E416007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14C3CF6B-2788-458A-9DAA-53E81789D9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00955E79-894D-4AB2-A2E9-7BD048169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9F949CF4-1AE6-4D2D-8E3F-1B680DDA2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380B73-7D09-47AE-AE60-EA292E416007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xmlns="" id="{14C3CF6B-2788-458A-9DAA-53E81789D9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xmlns="" id="{00955E79-894D-4AB2-A2E9-7BD048169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xmlns="" id="{9F949CF4-1AE6-4D2D-8E3F-1B680DDA2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380B73-7D09-47AE-AE60-EA292E416007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B3B32D-96CE-4A5C-A83B-05A5D758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2544-156F-4C8E-BFD7-8E81642D320E}" type="datetimeFigureOut">
              <a:rPr lang="en-US"/>
              <a:pPr>
                <a:defRPr/>
              </a:pPr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9BDF8B-ADC2-4442-A085-D4290B50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AE7DBA-2C91-4F5F-A95F-2D80E74D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A7928-16E9-43D8-847F-F9D2C1C49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39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3FB374-1141-4F88-92E1-2F8EDC53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1FDA-146D-42D5-ACEA-D8411F183788}" type="datetimeFigureOut">
              <a:rPr lang="en-US"/>
              <a:pPr>
                <a:defRPr/>
              </a:pPr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9576F-EFDF-4329-A3CE-2DF7C6B7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4FD9AA-FE27-4B23-96AE-8F7398B3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A3E7C-4CBE-4688-A7DB-42102E8275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1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F55C8B-DE27-4871-866E-6D4174C7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E1365-FF2B-459D-AEE9-5B4A8478DAB2}" type="datetimeFigureOut">
              <a:rPr lang="en-US"/>
              <a:pPr>
                <a:defRPr/>
              </a:pPr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479CA1-8566-441A-87B3-EEDFA7BA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16628B-3729-4326-A8C6-A46E63DB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FD423-B256-4B39-8334-FF92E5567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3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>
            <a:extLst>
              <a:ext uri="{FF2B5EF4-FFF2-40B4-BE49-F238E27FC236}">
                <a16:creationId xmlns:a16="http://schemas.microsoft.com/office/drawing/2014/main" xmlns="" id="{93015FE5-C27C-4476-9935-3C881F20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D83C1-86AA-467D-B3AB-B0C447E360F4}" type="datetimeFigureOut">
              <a:rPr lang="zh-CN" altLang="en-US"/>
              <a:pPr>
                <a:defRPr/>
              </a:pPr>
              <a:t>2021/5/6</a:t>
            </a:fld>
            <a:endParaRPr lang="zh-CN" altLang="en-US"/>
          </a:p>
        </p:txBody>
      </p:sp>
      <p:sp>
        <p:nvSpPr>
          <p:cNvPr id="3" name="页脚占位符 3">
            <a:extLst>
              <a:ext uri="{FF2B5EF4-FFF2-40B4-BE49-F238E27FC236}">
                <a16:creationId xmlns:a16="http://schemas.microsoft.com/office/drawing/2014/main" xmlns="" id="{97F5397A-2C40-49DE-ACE3-5E1745BD9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xmlns="" id="{89251784-65FC-45D7-8F51-67C74DD6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D1F5-91CF-400D-BAAF-CA4CFB1B00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157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087122-23EA-498D-BE06-43DE0E6E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E31C-5CA2-48A0-A28E-9758236F0FD2}" type="datetimeFigureOut">
              <a:rPr lang="en-US"/>
              <a:pPr>
                <a:defRPr/>
              </a:pPr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0D3127-33CD-42EB-9857-CF9918FF0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EF8879-198F-4500-8A60-C85191E2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BFE39-817F-458B-967E-0F9FD968A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87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ED3C0D-F5CC-43C0-964F-AE29006B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6D8F-0F32-4FEB-AA36-66696FFB1D85}" type="datetimeFigureOut">
              <a:rPr lang="en-US"/>
              <a:pPr>
                <a:defRPr/>
              </a:pPr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6F3AF-40BA-4581-8338-3A361A55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6C60F7-96F7-486B-88E9-DAE65949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9B09-596D-4E93-8C4D-856352F46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0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F945BBD-E0D4-4205-84CD-13998875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710D-AAE6-45D1-A13F-2603B421C3A3}" type="datetimeFigureOut">
              <a:rPr lang="en-US"/>
              <a:pPr>
                <a:defRPr/>
              </a:pPr>
              <a:t>5/6/2021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788B701-3EE5-442F-8CD9-FE4C7CAD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7216922-11B4-45D5-B5CA-B95A3D9C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3EC3-49F0-4C89-85A4-0338584DD0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98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89704AF-6F5F-490D-A659-5166150D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39D9-14E4-4B93-8D7B-5092726A75FD}" type="datetimeFigureOut">
              <a:rPr lang="en-US"/>
              <a:pPr>
                <a:defRPr/>
              </a:pPr>
              <a:t>5/6/2021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B0C2DEF-2688-4474-BB4D-CE420AF01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C3FD2C8-5F77-4003-9461-A37BBC98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EDABA-2EEB-43A7-AAA5-FF811F4B8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5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07E2058-6249-4D71-94A3-E49DEEF7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0384-D479-4096-8E65-9B9E9FB64226}" type="datetimeFigureOut">
              <a:rPr lang="en-US"/>
              <a:pPr>
                <a:defRPr/>
              </a:pPr>
              <a:t>5/6/2021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AF445CA-E7A1-4184-B761-F0C07F9E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090C6FB-E81C-4C03-8D34-7ABBDE04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4E2C-0022-4C3C-B6DD-7948C4A00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99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02B4DA5B-AFB7-47C6-AF5A-0A292010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226AA-6CFB-40B2-851E-6913AE968147}" type="datetimeFigureOut">
              <a:rPr lang="en-US"/>
              <a:pPr>
                <a:defRPr/>
              </a:pPr>
              <a:t>5/6/2021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127D003-B956-4284-B423-5575A43D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AC821614-544C-413A-952F-3189AD4F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1D19D-2A5F-4601-B66A-8EC2EA0D26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7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8F952D8-81F6-4257-8D8D-07839CCE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6812B-B041-4D00-9A41-8022A6ACD3FB}" type="datetimeFigureOut">
              <a:rPr lang="en-US"/>
              <a:pPr>
                <a:defRPr/>
              </a:pPr>
              <a:t>5/6/2021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345FCC0-0A44-4735-ADFE-A9AD9267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3ACFEC6-1ED8-4A84-BC13-93F131C7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495D-CBB6-47D3-9DF7-43C18A77C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98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8445451-BF4F-4FE5-A90D-65A4FDB4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E35C-1DB8-4712-BF06-EF07046E1CC8}" type="datetimeFigureOut">
              <a:rPr lang="en-US"/>
              <a:pPr>
                <a:defRPr/>
              </a:pPr>
              <a:t>5/6/2021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5C673FD-1849-4A7D-A20E-D4CD0647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FF6FD89-BE02-40BA-80FC-64FB0BCE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8EAB6-9657-4323-8A4C-2C3F59246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07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31D52FA5-50FD-496E-84FD-F8632091DC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5332AC29-BC2E-4B21-9926-0D580408A7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712FAA-2B8A-4503-8922-DFDE98FB1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Franklin Gothic Book"/>
                <a:cs typeface="Arial" pitchFamily="34" charset="0"/>
              </a:defRPr>
            </a:lvl1pPr>
          </a:lstStyle>
          <a:p>
            <a:pPr>
              <a:defRPr/>
            </a:pPr>
            <a:fld id="{DB4AB1CC-3EBF-4F2C-8A30-E6DC70A907A1}" type="datetimeFigureOut">
              <a:rPr lang="en-US"/>
              <a:pPr>
                <a:defRPr/>
              </a:pPr>
              <a:t>5/6/2021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A8652-E805-499A-AD38-2D677482E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Franklin Gothic Book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8B7D51-D86E-441A-9688-54B43AC2E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865CF47-A523-4333-8E3E-7C7A5A8A8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4a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6.png"/><Relationship Id="rId11" Type="http://schemas.openxmlformats.org/officeDocument/2006/relationships/image" Target="../media/image19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图片 85">
            <a:extLst>
              <a:ext uri="{FF2B5EF4-FFF2-40B4-BE49-F238E27FC236}">
                <a16:creationId xmlns:a16="http://schemas.microsoft.com/office/drawing/2014/main" xmlns="" id="{B5E6DB0F-FC14-485C-A8CD-015C7FF2DC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962002"/>
            <a:ext cx="706061" cy="108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xmlns="" id="{9517260B-6E99-47E4-9253-8B02C7D99C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41" y="4793709"/>
            <a:ext cx="1400969" cy="156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xmlns="" id="{E7BA959B-4AE2-481C-A98E-DB8795A574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5071467"/>
            <a:ext cx="592816" cy="114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xmlns="" id="{C1B2815E-338A-4652-A0B0-CCC2B0750E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831" y="4976205"/>
            <a:ext cx="664881" cy="128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70C74450-247F-4F28-B5AF-37EF4230BD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5128818"/>
            <a:ext cx="706919" cy="108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xmlns="" id="{4F4FA86C-5A74-48F0-AAAC-CBA06B9533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5054852"/>
            <a:ext cx="885364" cy="90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="" id="{2A8D52C4-E477-4BFA-A9F3-6FE66B9405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5107202"/>
            <a:ext cx="627133" cy="112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xmlns="" id="{6987356E-417E-42B1-8B6F-1EB529F026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5665901"/>
            <a:ext cx="299411" cy="30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xmlns="" id="{7B0E7EB1-06E4-4920-92C8-FDF9124C46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5830685"/>
            <a:ext cx="241931" cy="42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xmlns="" id="{F7A8BC86-716D-4CCA-983E-344480872D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5524355"/>
            <a:ext cx="274532" cy="6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xmlns="" id="{0D150327-4EDE-4A29-A7B9-08D840BF04A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629117"/>
            <a:ext cx="247078" cy="61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xmlns="" id="{55EA333E-2919-446F-B0C7-537DBDAFE9A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25" y="5675426"/>
            <a:ext cx="295980" cy="30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xmlns="" id="{35F15A49-2361-4D8B-8E2D-BBCD56C51C5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429835"/>
            <a:ext cx="274532" cy="68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图片 83">
            <a:extLst>
              <a:ext uri="{FF2B5EF4-FFF2-40B4-BE49-F238E27FC236}">
                <a16:creationId xmlns:a16="http://schemas.microsoft.com/office/drawing/2014/main" xmlns="" id="{0D4EA788-EE43-467E-A63C-6C1FD28CADC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5654733"/>
            <a:ext cx="513889" cy="62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图片 84">
            <a:extLst>
              <a:ext uri="{FF2B5EF4-FFF2-40B4-BE49-F238E27FC236}">
                <a16:creationId xmlns:a16="http://schemas.microsoft.com/office/drawing/2014/main" xmlns="" id="{FFA8E493-01D4-4E0E-81F5-EF365BEDEDC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31" y="4726272"/>
            <a:ext cx="1400969" cy="156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xmlns="" id="{64D66A08-C8F8-40FA-BE1B-5E8A8198A09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90" y="4006189"/>
            <a:ext cx="727075" cy="229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xmlns="" id="{4B9524CA-97F7-4811-823F-3C9E8D4EBE6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04800"/>
            <a:ext cx="8731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xmlns="" id="{FBC6D9D3-656F-4A0C-84CC-B743C50B050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97" y="3909911"/>
            <a:ext cx="794403" cy="250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xmlns="" id="{336A50BA-D861-4804-8765-654047E8EF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504238" y="6442222"/>
            <a:ext cx="263378" cy="263378"/>
          </a:xfrm>
          <a:prstGeom prst="rect">
            <a:avLst/>
          </a:prstGeom>
        </p:spPr>
      </p:pic>
      <p:sp>
        <p:nvSpPr>
          <p:cNvPr id="29" name="Text Box 216"/>
          <p:cNvSpPr txBox="1">
            <a:spLocks noChangeArrowheads="1"/>
          </p:cNvSpPr>
          <p:nvPr/>
        </p:nvSpPr>
        <p:spPr bwMode="auto">
          <a:xfrm>
            <a:off x="-228600" y="1295400"/>
            <a:ext cx="9569529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TIN HỌC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LỚP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</a:rPr>
              <a:t>4 - 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</a:rPr>
              <a:t>TUẦN 33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1848" y="2253326"/>
            <a:ext cx="755046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Bài 5: Sử dụng câu lệnh lặp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0" y="30112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smtClean="0">
                <a:latin typeface="Times New Roman" pitchFamily="18" charset="0"/>
                <a:cs typeface="Times New Roman" pitchFamily="18" charset="0"/>
              </a:rPr>
              <a:t>(SGK 117 - Tiết 2)</a:t>
            </a:r>
            <a:endParaRPr lang="en-US" sz="36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xmlns="" id="{6ABE5D94-3EC6-4986-B9BE-9C474259A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4"/>
          <p:cNvSpPr>
            <a:spLocks noGrp="1"/>
          </p:cNvSpPr>
          <p:nvPr>
            <p:ph sz="half" idx="4294967295"/>
          </p:nvPr>
        </p:nvSpPr>
        <p:spPr>
          <a:xfrm>
            <a:off x="419100" y="228600"/>
            <a:ext cx="83058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Viết câu lệnh lặp điều khiển Rùa viết các dòng chữ sau:</a:t>
            </a:r>
            <a:endParaRPr lang="en-US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293192" cy="300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64820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Repeat 4 </a:t>
            </a:r>
            <a:r>
              <a:rPr lang="fr-FR" sz="26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FR" sz="2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LABEL [VIET NAM]  </a:t>
            </a:r>
            <a:r>
              <a:rPr lang="fr-FR" sz="26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PU  FD </a:t>
            </a:r>
            <a:r>
              <a:rPr lang="fr-FR" sz="26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180 </a:t>
            </a:r>
            <a:r>
              <a:rPr lang="fr-FR" sz="26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RT </a:t>
            </a:r>
            <a:r>
              <a:rPr lang="fr-FR" sz="2600" b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90 PD]</a:t>
            </a:r>
            <a:endParaRPr lang="fr-FR" sz="26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27019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0">
            <a:extLst>
              <a:ext uri="{FF2B5EF4-FFF2-40B4-BE49-F238E27FC236}">
                <a16:creationId xmlns:a16="http://schemas.microsoft.com/office/drawing/2014/main" xmlns="" id="{4A86B5DB-E32F-4AD2-B13D-3822AC404D33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-19050"/>
            <a:ext cx="9144000" cy="6877050"/>
            <a:chOff x="0" y="0"/>
            <a:chExt cx="12192000" cy="6858000"/>
          </a:xfrm>
        </p:grpSpPr>
        <p:pic>
          <p:nvPicPr>
            <p:cNvPr id="32773" name="bg">
              <a:extLst>
                <a:ext uri="{FF2B5EF4-FFF2-40B4-BE49-F238E27FC236}">
                  <a16:creationId xmlns:a16="http://schemas.microsoft.com/office/drawing/2014/main" xmlns="" id="{68703B2E-941D-47E5-89E2-E847B271E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1">
              <a:extLst>
                <a:ext uri="{FF2B5EF4-FFF2-40B4-BE49-F238E27FC236}">
                  <a16:creationId xmlns:a16="http://schemas.microsoft.com/office/drawing/2014/main" xmlns="" id="{42428559-9100-4213-96F2-14D561893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0" t="35741" r="76042" b="33519"/>
            <a:stretch>
              <a:fillRect/>
            </a:stretch>
          </p:blipFill>
          <p:spPr bwMode="auto">
            <a:xfrm>
              <a:off x="1041400" y="2451100"/>
              <a:ext cx="1879600" cy="210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2">
              <a:extLst>
                <a:ext uri="{FF2B5EF4-FFF2-40B4-BE49-F238E27FC236}">
                  <a16:creationId xmlns:a16="http://schemas.microsoft.com/office/drawing/2014/main" xmlns="" id="{733DE039-E114-4C88-AC6A-4536B548D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6" b="50555"/>
            <a:stretch>
              <a:fillRect/>
            </a:stretch>
          </p:blipFill>
          <p:spPr bwMode="auto">
            <a:xfrm>
              <a:off x="2374900" y="635000"/>
              <a:ext cx="2882900" cy="275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3">
              <a:extLst>
                <a:ext uri="{FF2B5EF4-FFF2-40B4-BE49-F238E27FC236}">
                  <a16:creationId xmlns:a16="http://schemas.microsoft.com/office/drawing/2014/main" xmlns="" id="{7BA7E8D1-85F0-4130-8FD4-AA9DECC1E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>
              <a:fillRect/>
            </a:stretch>
          </p:blipFill>
          <p:spPr bwMode="auto">
            <a:xfrm>
              <a:off x="4572000" y="508000"/>
              <a:ext cx="2197100" cy="278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4">
              <a:extLst>
                <a:ext uri="{FF2B5EF4-FFF2-40B4-BE49-F238E27FC236}">
                  <a16:creationId xmlns:a16="http://schemas.microsoft.com/office/drawing/2014/main" xmlns="" id="{6ED799D8-7308-4221-BBA6-685A20E2F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>
              <a:fillRect/>
            </a:stretch>
          </p:blipFill>
          <p:spPr bwMode="auto">
            <a:xfrm>
              <a:off x="6388100" y="1092200"/>
              <a:ext cx="1701800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6">
              <a:extLst>
                <a:ext uri="{FF2B5EF4-FFF2-40B4-BE49-F238E27FC236}">
                  <a16:creationId xmlns:a16="http://schemas.microsoft.com/office/drawing/2014/main" xmlns="" id="{E1560A79-3207-4862-BCF6-F12D6D9BA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9" b="42223"/>
            <a:stretch>
              <a:fillRect/>
            </a:stretch>
          </p:blipFill>
          <p:spPr bwMode="auto">
            <a:xfrm>
              <a:off x="9550400" y="1879600"/>
              <a:ext cx="1701800" cy="208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5">
              <a:extLst>
                <a:ext uri="{FF2B5EF4-FFF2-40B4-BE49-F238E27FC236}">
                  <a16:creationId xmlns:a16="http://schemas.microsoft.com/office/drawing/2014/main" xmlns="" id="{F1E71B7D-148F-48B5-9A1F-F10A725A2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>
              <a:fillRect/>
            </a:stretch>
          </p:blipFill>
          <p:spPr bwMode="auto">
            <a:xfrm>
              <a:off x="7772400" y="990600"/>
              <a:ext cx="2019300" cy="24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1" name="Rectangle 18">
            <a:extLst>
              <a:ext uri="{FF2B5EF4-FFF2-40B4-BE49-F238E27FC236}">
                <a16:creationId xmlns:a16="http://schemas.microsoft.com/office/drawing/2014/main" xmlns="" id="{1BE4CFE4-2D2B-4B77-B313-51B6B2AC4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200400"/>
            <a:ext cx="629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lệnh </a:t>
            </a:r>
            <a:r>
              <a:rPr lang="en-US" altLang="en-US" sz="3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Wait n</a:t>
            </a:r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là Rùa dừng lại </a:t>
            </a:r>
            <a:r>
              <a:rPr lang="en-US" alt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tíc trước khi thực hiện lệnh tiếp theo;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giây = 60 tíc.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xmlns="" id="{EF25B8D8-AD24-4237-8B93-C4F124A588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xmlns="" id="{FB22AAFE-A1A8-4B60-9AFC-DA2770D43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1">
            <a:extLst>
              <a:ext uri="{FF2B5EF4-FFF2-40B4-BE49-F238E27FC236}">
                <a16:creationId xmlns:a16="http://schemas.microsoft.com/office/drawing/2014/main" xmlns="" id="{82020554-1D34-40B7-BB00-8136E9E26A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92" y="484239"/>
            <a:ext cx="836732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86E9C67-3406-4DD2-83EC-4BF144F038FF}"/>
              </a:ext>
            </a:extLst>
          </p:cNvPr>
          <p:cNvSpPr/>
          <p:nvPr/>
        </p:nvSpPr>
        <p:spPr>
          <a:xfrm>
            <a:off x="1996839" y="2520261"/>
            <a:ext cx="5150321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err="1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000" b="1" dirty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000" b="1" dirty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err="1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em!</a:t>
            </a:r>
            <a:endParaRPr lang="en-US" sz="6000" b="1" dirty="0">
              <a:ln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3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4A4B3AAA-A250-4FB9-84CC-7E513472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xmlns="" id="{505CAB76-660B-4500-A1A6-5D6F51C0C3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xmlns="" id="{6ABE5D94-3EC6-4986-B9BE-9C474259A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28800" y="597912"/>
            <a:ext cx="5638800" cy="123088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MỤC TIÊU BÀI HỌC</a:t>
            </a:r>
            <a:endParaRPr lang="en-US" sz="4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200" y="2286000"/>
            <a:ext cx="8229600" cy="2590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 dụng được câu lệnh Wait để làm chậm bước đi của Rùa.</a:t>
            </a:r>
          </a:p>
          <a:p>
            <a:pPr algn="just">
              <a:lnSpc>
                <a:spcPct val="150000"/>
              </a:lnSpc>
            </a:pP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 sử dụng câu lệnh lặp Repeat.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xmlns="" id="{6ABE5D94-3EC6-4986-B9BE-9C474259A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71799" y="152400"/>
            <a:ext cx="3505201" cy="12308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ÔN BÀI</a:t>
            </a:r>
            <a:endParaRPr lang="en-US" sz="4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4294967295"/>
          </p:nvPr>
        </p:nvSpPr>
        <p:spPr>
          <a:xfrm>
            <a:off x="609600" y="1773936"/>
            <a:ext cx="7924800" cy="23408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 hành dòng lệnh sau và cho biết kết quả thu được?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4800" b="1" smtClean="0">
                <a:solidFill>
                  <a:srgbClr val="FF0000"/>
                </a:solidFill>
              </a:rPr>
              <a:t>Repeat 6 [FD 100 RT 60]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 rot="5400000">
            <a:off x="3390857" y="4156280"/>
            <a:ext cx="2362284" cy="2126925"/>
          </a:xfrm>
          <a:prstGeom prst="hexagon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5249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xmlns="" id="{6ABE5D94-3EC6-4986-B9BE-9C474259A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4"/>
          <p:cNvSpPr>
            <a:spLocks noGrp="1"/>
          </p:cNvSpPr>
          <p:nvPr>
            <p:ph sz="half" idx="4294967295"/>
          </p:nvPr>
        </p:nvSpPr>
        <p:spPr>
          <a:xfrm>
            <a:off x="304800" y="304800"/>
            <a:ext cx="8534400" cy="2548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 hành dòng lệnh dưới đây, em có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 xét gì về tốc độ của Rùa?</a:t>
            </a:r>
          </a:p>
          <a:p>
            <a:pPr marL="0" indent="0" algn="ctr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sz="3900" b="1" smtClean="0">
                <a:solidFill>
                  <a:srgbClr val="FF0000"/>
                </a:solidFill>
              </a:rPr>
              <a:t>Repeat 6 [FD 100 </a:t>
            </a:r>
            <a:r>
              <a:rPr lang="en-US" sz="3900" b="1">
                <a:solidFill>
                  <a:srgbClr val="0000FF"/>
                </a:solidFill>
              </a:rPr>
              <a:t>Wait 60 </a:t>
            </a:r>
            <a:r>
              <a:rPr lang="en-US" sz="3900" b="1" smtClean="0">
                <a:solidFill>
                  <a:srgbClr val="FF0000"/>
                </a:solidFill>
              </a:rPr>
              <a:t>RT 60 </a:t>
            </a:r>
            <a:r>
              <a:rPr lang="en-US" sz="3900" b="1" smtClean="0">
                <a:solidFill>
                  <a:srgbClr val="0000FF"/>
                </a:solidFill>
              </a:rPr>
              <a:t>Wait 60</a:t>
            </a:r>
            <a:r>
              <a:rPr lang="en-US" sz="3900" b="1" smtClean="0">
                <a:solidFill>
                  <a:srgbClr val="FF0000"/>
                </a:solidFill>
              </a:rPr>
              <a:t>]</a:t>
            </a:r>
            <a:endParaRPr lang="en-US" sz="3900" b="1">
              <a:solidFill>
                <a:srgbClr val="FF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5400000">
            <a:off x="4000500" y="29337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sz="half" idx="4294967295"/>
          </p:nvPr>
        </p:nvSpPr>
        <p:spPr>
          <a:xfrm>
            <a:off x="304800" y="3810000"/>
            <a:ext cx="85344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en-US" sz="3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Rùa chuyển động chậm từng bước. Nhờ đó, ta hiểu được cách Rùa vẽ hình lục giác.</a:t>
            </a:r>
            <a:endParaRPr lang="en-US" sz="3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1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xmlns="" id="{6ABE5D94-3EC6-4986-B9BE-9C474259A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780819" y="152400"/>
            <a:ext cx="5638800" cy="12308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2. CÂU LỆNH WAIT</a:t>
            </a:r>
            <a:endParaRPr lang="en-US" sz="4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4294967295"/>
          </p:nvPr>
        </p:nvSpPr>
        <p:spPr>
          <a:xfrm>
            <a:off x="533400" y="2176272"/>
            <a:ext cx="8305800" cy="2548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60</a:t>
            </a: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Rùa sẽ tạm dừng lại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 tíc </a:t>
            </a: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(1 giây) trước khi thực hiện lệnh tiếp theo.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sẽ tạm dừng lại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en-US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 thực hiện lệnh tiếp theo.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1707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xmlns="" id="{6ABE5D94-3EC6-4986-B9BE-9C474259A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5400000">
            <a:off x="4289322" y="27051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425244" y="1868269"/>
            <a:ext cx="84139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Repeat 3[ FD 100 RT 120]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244" y="3301425"/>
            <a:ext cx="81853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Repeat 3[ FD 100 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</a:rPr>
              <a:t>Wait  60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RT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</a:rPr>
              <a:t>Wait  60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4305300" y="40767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3681506" y="4522162"/>
            <a:ext cx="2136055" cy="1778532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2590800" y="76200"/>
            <a:ext cx="4114800" cy="6942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LUYỆN TẬP</a:t>
            </a:r>
            <a:endParaRPr lang="en-US" sz="3600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77429" y="838200"/>
            <a:ext cx="8914171" cy="106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 hãy thêm lệnh </a:t>
            </a:r>
            <a:r>
              <a:rPr lang="en-US" sz="3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Wait  60</a:t>
            </a:r>
            <a:r>
              <a:rPr lang="en-US" sz="3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vào các vị trí thích hợp trong các câu lệnh dưới đây: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6450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xmlns="" id="{6ABE5D94-3EC6-4986-B9BE-9C474259A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5400000">
            <a:off x="4289322" y="12573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425244" y="304800"/>
            <a:ext cx="84139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4[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FD 100 RT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90]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828800"/>
            <a:ext cx="87187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4[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FD 100 </a:t>
            </a:r>
            <a:r>
              <a:rPr lang="en-US" sz="3600" b="1">
                <a:solidFill>
                  <a:srgbClr val="FF0000"/>
                </a:solidFill>
                <a:latin typeface="Arial" pitchFamily="34" charset="0"/>
              </a:rPr>
              <a:t>Wait 30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RT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</a:rPr>
              <a:t>Wait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</a:rPr>
              <a:t>30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4305300" y="27051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Rectangle 1"/>
          <p:cNvSpPr/>
          <p:nvPr/>
        </p:nvSpPr>
        <p:spPr>
          <a:xfrm>
            <a:off x="3505200" y="3512574"/>
            <a:ext cx="2286000" cy="228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5983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xmlns="" id="{6ABE5D94-3EC6-4986-B9BE-9C474259A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5400000">
            <a:off x="4289322" y="12573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425244" y="304800"/>
            <a:ext cx="84139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5[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FD 100 RT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72]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828800"/>
            <a:ext cx="87187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5[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FD 100 </a:t>
            </a:r>
            <a:r>
              <a:rPr lang="en-US" sz="3600" b="1">
                <a:solidFill>
                  <a:srgbClr val="FF0000"/>
                </a:solidFill>
                <a:latin typeface="Arial" pitchFamily="34" charset="0"/>
              </a:rPr>
              <a:t>Wait 30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RT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</a:rPr>
              <a:t>Wait </a:t>
            </a:r>
            <a:r>
              <a:rPr lang="en-US" sz="3600" b="1" smtClean="0">
                <a:solidFill>
                  <a:srgbClr val="FF0000"/>
                </a:solidFill>
                <a:latin typeface="Arial" pitchFamily="34" charset="0"/>
              </a:rPr>
              <a:t>30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4305300" y="27051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65" y="3347884"/>
            <a:ext cx="2965670" cy="293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0554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>
            <a:extLst>
              <a:ext uri="{FF2B5EF4-FFF2-40B4-BE49-F238E27FC236}">
                <a16:creationId xmlns:a16="http://schemas.microsoft.com/office/drawing/2014/main" xmlns="" id="{6ABE5D94-3EC6-4986-B9BE-9C474259A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3400" y="76200"/>
            <a:ext cx="8153400" cy="9260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3. Hoạt động ứng dụng, mở rộng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sz="half" idx="4294967295"/>
          </p:nvPr>
        </p:nvSpPr>
        <p:spPr>
          <a:xfrm>
            <a:off x="356727" y="1143000"/>
            <a:ext cx="83058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1: Viết câu lệnh lặp điều khiển Rùa vẽ hình bát giác sau:</a:t>
            </a:r>
            <a:endParaRPr lang="en-US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31606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Repeat </a:t>
            </a:r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</a:t>
            </a: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[FD 50 RT </a:t>
            </a:r>
            <a:r>
              <a:rPr lang="en-US" sz="40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360/8</a:t>
            </a:r>
            <a:r>
              <a:rPr lang="en-US" sz="4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]</a:t>
            </a:r>
            <a:endParaRPr lang="fr-FR" sz="2600" b="1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198"/>
            <a:ext cx="2917415" cy="275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9690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8&quot;&gt;&lt;property id=&quot;20148&quot; value=&quot;5&quot;/&gt;&lt;property id=&quot;20300&quot; value=&quot;Slide 4&quot;/&gt;&lt;property id=&quot;20307&quot; value=&quot;267&quot;/&gt;&lt;/object&gt;&lt;object type=&quot;3&quot; unique_id=&quot;10009&quot;&gt;&lt;property id=&quot;20148&quot; value=&quot;5&quot;/&gt;&lt;property id=&quot;20300&quot; value=&quot;Slide 5&quot;/&gt;&lt;property id=&quot;20307&quot; value=&quot;257&quot;/&gt;&lt;/object&gt;&lt;object type=&quot;3&quot; unique_id=&quot;10015&quot;&gt;&lt;property id=&quot;20148&quot; value=&quot;5&quot;/&gt;&lt;property id=&quot;20300&quot; value=&quot;Slide 8&quot;/&gt;&lt;property id=&quot;20307&quot; value=&quot;274&quot;/&gt;&lt;/object&gt;&lt;object type=&quot;3&quot; unique_id=&quot;10016&quot;&gt;&lt;property id=&quot;20148&quot; value=&quot;5&quot;/&gt;&lt;property id=&quot;20300&quot; value=&quot;Slide 9&quot;/&gt;&lt;property id=&quot;20307&quot; value=&quot;275&quot;/&gt;&lt;/object&gt;&lt;object type=&quot;3&quot; unique_id=&quot;10017&quot;&gt;&lt;property id=&quot;20148&quot; value=&quot;5&quot;/&gt;&lt;property id=&quot;20300&quot; value=&quot;Slide 11&quot;/&gt;&lt;property id=&quot;20307&quot; value=&quot;276&quot;/&gt;&lt;/object&gt;&lt;object type=&quot;3&quot; unique_id=&quot;10018&quot;&gt;&lt;property id=&quot;20148&quot; value=&quot;5&quot;/&gt;&lt;property id=&quot;20300&quot; value=&quot;Slide 13&quot;/&gt;&lt;property id=&quot;20307&quot; value=&quot;277&quot;/&gt;&lt;/object&gt;&lt;object type=&quot;3&quot; unique_id=&quot;10215&quot;&gt;&lt;property id=&quot;20148&quot; value=&quot;5&quot;/&gt;&lt;property id=&quot;20300&quot; value=&quot;Slide 6&quot;/&gt;&lt;property id=&quot;20307&quot; value=&quot;287&quot;/&gt;&lt;/object&gt;&lt;object type=&quot;3&quot; unique_id=&quot;10216&quot;&gt;&lt;property id=&quot;20148&quot; value=&quot;5&quot;/&gt;&lt;property id=&quot;20300&quot; value=&quot;Slide 10&quot;/&gt;&lt;property id=&quot;20307&quot; value=&quot;284&quot;/&gt;&lt;/object&gt;&lt;object type=&quot;3&quot; unique_id=&quot;10217&quot;&gt;&lt;property id=&quot;20148&quot; value=&quot;5&quot;/&gt;&lt;property id=&quot;20300&quot; value=&quot;Slide 12&quot;/&gt;&lt;property id=&quot;20307&quot; value=&quot;285&quot;/&gt;&lt;/object&gt;&lt;object type=&quot;3&quot; unique_id=&quot;11029&quot;&gt;&lt;property id=&quot;20148&quot; value=&quot;5&quot;/&gt;&lt;property id=&quot;20300&quot; value=&quot;Slide 3&quot;/&gt;&lt;property id=&quot;20307&quot; value=&quot;290&quot;/&gt;&lt;/object&gt;&lt;object type=&quot;3&quot; unique_id=&quot;11140&quot;&gt;&lt;property id=&quot;20148&quot; value=&quot;5&quot;/&gt;&lt;property id=&quot;20300&quot; value=&quot;Slide 7&quot;/&gt;&lt;property id=&quot;20307&quot; value=&quot;29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</TotalTime>
  <Words>364</Words>
  <Application>Microsoft Office PowerPoint</Application>
  <PresentationFormat>On-screen Show (4:3)</PresentationFormat>
  <Paragraphs>43</Paragraphs>
  <Slides>12</Slides>
  <Notes>10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218</cp:revision>
  <dcterms:created xsi:type="dcterms:W3CDTF">2017-10-29T02:30:12Z</dcterms:created>
  <dcterms:modified xsi:type="dcterms:W3CDTF">2021-05-06T10:29:53Z</dcterms:modified>
</cp:coreProperties>
</file>