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heme/themeOverride1.xml" ContentType="application/vnd.openxmlformats-officedocument.themeOverr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Override2.xml" ContentType="application/vnd.openxmlformats-officedocument.themeOverr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7"/>
  </p:notesMasterIdLst>
  <p:sldIdLst>
    <p:sldId id="256" r:id="rId4"/>
    <p:sldId id="299" r:id="rId5"/>
    <p:sldId id="315" r:id="rId6"/>
    <p:sldId id="308" r:id="rId7"/>
    <p:sldId id="316" r:id="rId8"/>
    <p:sldId id="317" r:id="rId9"/>
    <p:sldId id="314" r:id="rId10"/>
    <p:sldId id="318" r:id="rId11"/>
    <p:sldId id="319" r:id="rId12"/>
    <p:sldId id="320" r:id="rId13"/>
    <p:sldId id="321" r:id="rId14"/>
    <p:sldId id="322" r:id="rId15"/>
    <p:sldId id="305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FFCC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5FC4E-6EED-493E-A249-77B475CACE56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0678F-D064-4707-8717-3A2D85B9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3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6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2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3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7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6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9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0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8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3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6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2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6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3A75C3-53D1-4BF4-B11F-16DF6AFE1E8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7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image" Target="../media/image5.gif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image" Target="../media/image4.gif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3.gif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35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71119teacherflowers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38600"/>
            <a:ext cx="32289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137400" y="0"/>
            <a:ext cx="1930400" cy="1905000"/>
            <a:chOff x="4400" y="1008"/>
            <a:chExt cx="1216" cy="1200"/>
          </a:xfrm>
        </p:grpSpPr>
        <p:pic>
          <p:nvPicPr>
            <p:cNvPr id="7" name="Picture 4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008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400" y="1008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0" y="0"/>
            <a:ext cx="1905000" cy="1905000"/>
            <a:chOff x="432" y="1824"/>
            <a:chExt cx="1200" cy="1200"/>
          </a:xfrm>
        </p:grpSpPr>
        <p:pic>
          <p:nvPicPr>
            <p:cNvPr id="10" name="Picture 7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824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008" y="1824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pic>
        <p:nvPicPr>
          <p:cNvPr id="12" name="Picture 32" descr="DSTARS-P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292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2" descr="DSTARS-P"/>
          <p:cNvPicPr>
            <a:picLocks noChangeAspect="1" noChangeArrowheads="1" noCrop="1"/>
          </p:cNvPicPr>
          <p:nvPr>
            <p:custDataLst>
              <p:tags r:id="rId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2" descr="DSTARS-P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2" descr="DSTARS-P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 descr="DSTARS-P"/>
          <p:cNvPicPr>
            <a:picLocks noChangeAspect="1" noChangeArrowheads="1" noCrop="1"/>
          </p:cNvPicPr>
          <p:nvPr>
            <p:custDataLst>
              <p:tags r:id="rId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2" descr="DSTARS-P"/>
          <p:cNvPicPr>
            <a:picLocks noChangeAspect="1" noChangeArrowheads="1" noCrop="1"/>
          </p:cNvPicPr>
          <p:nvPr>
            <p:custDataLst>
              <p:tags r:id="rId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DSTARS-P"/>
          <p:cNvPicPr>
            <a:picLocks noChangeAspect="1" noChangeArrowheads="1" noCrop="1"/>
          </p:cNvPicPr>
          <p:nvPr>
            <p:custDataLst>
              <p:tags r:id="rId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DSTARS-P"/>
          <p:cNvPicPr>
            <a:picLocks noChangeAspect="1" noChangeArrowheads="1" noCrop="1"/>
          </p:cNvPicPr>
          <p:nvPr>
            <p:custDataLst>
              <p:tags r:id="rId9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DSTARS-P"/>
          <p:cNvPicPr>
            <a:picLocks noChangeAspect="1" noChangeArrowheads="1" noCrop="1"/>
          </p:cNvPicPr>
          <p:nvPr>
            <p:custDataLst>
              <p:tags r:id="rId1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2" descr="DSTARS-P"/>
          <p:cNvPicPr>
            <a:picLocks noChangeAspect="1" noChangeArrowheads="1" noCrop="1"/>
          </p:cNvPicPr>
          <p:nvPr>
            <p:custDataLst>
              <p:tags r:id="rId1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72175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2" descr="DSTARS-P"/>
          <p:cNvPicPr>
            <a:picLocks noChangeAspect="1" noChangeArrowheads="1" noCrop="1"/>
          </p:cNvPicPr>
          <p:nvPr>
            <p:custDataLst>
              <p:tags r:id="rId1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486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2" descr="DSTARS-P"/>
          <p:cNvPicPr>
            <a:picLocks noChangeAspect="1" noChangeArrowheads="1" noCrop="1"/>
          </p:cNvPicPr>
          <p:nvPr>
            <p:custDataLst>
              <p:tags r:id="rId1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2" descr="DSTARS-P"/>
          <p:cNvPicPr>
            <a:picLocks noChangeAspect="1" noChangeArrowheads="1" noCrop="1"/>
          </p:cNvPicPr>
          <p:nvPr>
            <p:custDataLst>
              <p:tags r:id="rId1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2" descr="DSTARS-P"/>
          <p:cNvPicPr>
            <a:picLocks noChangeAspect="1" noChangeArrowheads="1" noCrop="1"/>
          </p:cNvPicPr>
          <p:nvPr>
            <p:custDataLst>
              <p:tags r:id="rId1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869156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2" descr="DSTARS-P"/>
          <p:cNvPicPr>
            <a:picLocks noChangeAspect="1" noChangeArrowheads="1" noCrop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30338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2" descr="DSTARS-P"/>
          <p:cNvPicPr>
            <a:picLocks noChangeAspect="1" noChangeArrowheads="1" noCrop="1"/>
          </p:cNvPicPr>
          <p:nvPr>
            <p:custDataLst>
              <p:tags r:id="rId1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2" descr="DSTARS-P"/>
          <p:cNvPicPr>
            <a:picLocks noChangeAspect="1" noChangeArrowheads="1" noCrop="1"/>
          </p:cNvPicPr>
          <p:nvPr>
            <p:custDataLst>
              <p:tags r:id="rId1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4992687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6" descr="taochu_bgr_119"/>
          <p:cNvPicPr>
            <a:picLocks noChangeAspect="1" noChangeArrowheads="1" noCrop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1514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2" descr="DSTARS-P"/>
          <p:cNvPicPr>
            <a:picLocks noChangeAspect="1" noChangeArrowheads="1" noCrop="1"/>
          </p:cNvPicPr>
          <p:nvPr>
            <p:custDataLst>
              <p:tags r:id="rId2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DSTARS-P"/>
          <p:cNvPicPr>
            <a:picLocks noChangeAspect="1" noChangeArrowheads="1" noCrop="1"/>
          </p:cNvPicPr>
          <p:nvPr>
            <p:custDataLst>
              <p:tags r:id="rId2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2" descr="DSTARS-P"/>
          <p:cNvPicPr>
            <a:picLocks noChangeAspect="1" noChangeArrowheads="1" noCrop="1"/>
          </p:cNvPicPr>
          <p:nvPr>
            <p:custDataLst>
              <p:tags r:id="rId2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DSTARS-P"/>
          <p:cNvPicPr>
            <a:picLocks noChangeAspect="1" noChangeArrowheads="1" noCrop="1"/>
          </p:cNvPicPr>
          <p:nvPr>
            <p:custDataLst>
              <p:tags r:id="rId2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2" descr="DSTARS-P"/>
          <p:cNvPicPr>
            <a:picLocks noChangeAspect="1" noChangeArrowheads="1" noCrop="1"/>
          </p:cNvPicPr>
          <p:nvPr>
            <p:custDataLst>
              <p:tags r:id="rId2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2" descr="DSTARS-P"/>
          <p:cNvPicPr>
            <a:picLocks noChangeAspect="1" noChangeArrowheads="1" noCrop="1"/>
          </p:cNvPicPr>
          <p:nvPr>
            <p:custDataLst>
              <p:tags r:id="rId2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2" descr="DSTARS-P"/>
          <p:cNvPicPr>
            <a:picLocks noChangeAspect="1" noChangeArrowheads="1" noCrop="1"/>
          </p:cNvPicPr>
          <p:nvPr>
            <p:custDataLst>
              <p:tags r:id="rId2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664663" y="1296650"/>
            <a:ext cx="78167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6: THAY ĐỔI MÀU VÀ NÉT VẼ</a:t>
            </a:r>
          </a:p>
          <a:p>
            <a:pPr algn="ctr"/>
            <a:r>
              <a:rPr lang="en-US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BẰNG CÂU LỆNH</a:t>
            </a:r>
            <a:endParaRPr lang="en-US" sz="4400" b="1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27300" y="2948863"/>
            <a:ext cx="40127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(SGK </a:t>
            </a:r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105 </a:t>
            </a:r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- Tiết 2)</a:t>
            </a:r>
            <a:endParaRPr lang="en-US" sz="34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382905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2"/>
          <p:cNvSpPr txBox="1">
            <a:spLocks/>
          </p:cNvSpPr>
          <p:nvPr/>
        </p:nvSpPr>
        <p:spPr bwMode="auto">
          <a:xfrm>
            <a:off x="2362200" y="228600"/>
            <a:ext cx="4419600" cy="6858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smtClean="0">
                <a:solidFill>
                  <a:srgbClr val="FF0000"/>
                </a:solidFill>
              </a:rPr>
              <a:t>Phần C – SGK 106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marL="0" indent="0"/>
            <a:r>
              <a:rPr lang="en-US" sz="3200" smtClean="0">
                <a:solidFill>
                  <a:srgbClr val="0000CC"/>
                </a:solidFill>
              </a:rPr>
              <a:t>Viết chương trình sử dụng thủ tục </a:t>
            </a:r>
            <a:r>
              <a:rPr lang="en-US" sz="3200" b="1" smtClean="0">
                <a:solidFill>
                  <a:srgbClr val="FF0000"/>
                </a:solidFill>
              </a:rPr>
              <a:t>Lucgiac</a:t>
            </a:r>
            <a:r>
              <a:rPr lang="en-US" sz="3200" smtClean="0">
                <a:solidFill>
                  <a:srgbClr val="0000CC"/>
                </a:solidFill>
              </a:rPr>
              <a:t> để vẽ hình dưới đây: </a:t>
            </a: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830092" y="2101648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62600" y="2514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8457" y="3124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59012" y="38100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27057" y="4648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99521" y="5370871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78411" y="596265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601492" y="6319687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33800" y="6297568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9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96496" y="5896287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5161321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11</a:t>
            </a: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936955" y="4467225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12</a:t>
            </a: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36955" y="3808464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13</a:t>
            </a: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47900" y="3040626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14</a:t>
            </a: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19400" y="25146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15</a:t>
            </a: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636706" y="2101648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16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79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14" grpId="0" animBg="1"/>
      <p:bldP spid="15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2323177"/>
            <a:ext cx="58796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/>
              <a:t>to </a:t>
            </a:r>
            <a:r>
              <a:rPr lang="en-US" sz="3200" b="1">
                <a:solidFill>
                  <a:srgbClr val="FF0000"/>
                </a:solidFill>
              </a:rPr>
              <a:t>lucgiac</a:t>
            </a:r>
          </a:p>
          <a:p>
            <a:r>
              <a:rPr lang="en-US" sz="3200"/>
              <a:t>	</a:t>
            </a:r>
            <a:r>
              <a:rPr lang="en-US" sz="3200" b="1" i="1">
                <a:solidFill>
                  <a:srgbClr val="0000CC"/>
                </a:solidFill>
              </a:rPr>
              <a:t>Setpencolor </a:t>
            </a:r>
            <a:r>
              <a:rPr lang="en-US" sz="3200" b="1" i="1" smtClean="0">
                <a:solidFill>
                  <a:srgbClr val="0000CC"/>
                </a:solidFill>
              </a:rPr>
              <a:t>1</a:t>
            </a:r>
            <a:endParaRPr lang="en-US" sz="3200" b="1" i="1">
              <a:solidFill>
                <a:srgbClr val="0000CC"/>
              </a:solidFill>
            </a:endParaRPr>
          </a:p>
          <a:p>
            <a:r>
              <a:rPr lang="en-US" sz="3200" b="1" i="1">
                <a:solidFill>
                  <a:srgbClr val="0000CC"/>
                </a:solidFill>
              </a:rPr>
              <a:t>	</a:t>
            </a:r>
            <a:r>
              <a:rPr lang="en-US" sz="3200" smtClean="0"/>
              <a:t>Repeat </a:t>
            </a:r>
            <a:r>
              <a:rPr lang="en-US" sz="3200"/>
              <a:t>6 [FD 100 RT 60]</a:t>
            </a:r>
          </a:p>
          <a:p>
            <a:r>
              <a:rPr lang="en-US" sz="3200"/>
              <a:t>end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marL="0" indent="0"/>
            <a:r>
              <a:rPr lang="en-US" sz="4000" b="1" u="sng" smtClean="0">
                <a:solidFill>
                  <a:srgbClr val="0000CC"/>
                </a:solidFill>
              </a:rPr>
              <a:t>Bước 1:</a:t>
            </a:r>
            <a:r>
              <a:rPr lang="en-US" sz="4000" smtClean="0">
                <a:solidFill>
                  <a:srgbClr val="0000CC"/>
                </a:solidFill>
              </a:rPr>
              <a:t> Sửa thủ tục vẽ lục giác</a:t>
            </a:r>
            <a:endParaRPr lang="en-US" sz="4000">
              <a:solidFill>
                <a:srgbClr val="0000CC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337"/>
            <a:ext cx="2860229" cy="278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862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16510" y="914400"/>
            <a:ext cx="58796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/>
              <a:t>to </a:t>
            </a:r>
            <a:r>
              <a:rPr lang="en-US" sz="3200" b="1" smtClean="0"/>
              <a:t>phanC</a:t>
            </a:r>
            <a:endParaRPr lang="en-US" sz="3200" b="1"/>
          </a:p>
          <a:p>
            <a:r>
              <a:rPr lang="en-US" sz="3200" smtClean="0"/>
              <a:t>Repeat 16 [</a:t>
            </a:r>
            <a:r>
              <a:rPr lang="en-US" sz="3200" b="1" smtClean="0">
                <a:solidFill>
                  <a:srgbClr val="FF0000"/>
                </a:solidFill>
              </a:rPr>
              <a:t>lucgiac</a:t>
            </a:r>
            <a:r>
              <a:rPr lang="en-US" sz="3200" smtClean="0"/>
              <a:t> RT 360/16]</a:t>
            </a:r>
            <a:endParaRPr lang="en-US" sz="3200"/>
          </a:p>
          <a:p>
            <a:r>
              <a:rPr lang="en-US" sz="3200"/>
              <a:t>end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marL="0" indent="0"/>
            <a:r>
              <a:rPr lang="en-US" sz="3600" b="1" u="sng" smtClean="0">
                <a:solidFill>
                  <a:srgbClr val="0000CC"/>
                </a:solidFill>
              </a:rPr>
              <a:t>Bước 2:</a:t>
            </a:r>
            <a:r>
              <a:rPr lang="en-US" sz="3600" smtClean="0">
                <a:solidFill>
                  <a:srgbClr val="0000CC"/>
                </a:solidFill>
              </a:rPr>
              <a:t> Tạo thủ tục vẽ hình phần C</a:t>
            </a:r>
            <a:endParaRPr lang="en-US" sz="3600">
              <a:solidFill>
                <a:srgbClr val="0000CC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382905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423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482130"/>
            <a:ext cx="7848600" cy="770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>CHÚC CÁC EM  CHĂM NGOAN HỌC GIỎI !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7017" y="2590800"/>
            <a:ext cx="550997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Front"/>
            <a:lightRig rig="threePt" dir="t"/>
          </a:scene3d>
          <a:sp3d>
            <a:bevelT prst="convex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Hẹn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gặp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lại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em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226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54320"/>
            <a:ext cx="56388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50" normalizeH="0" baseline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MỤC</a:t>
            </a:r>
            <a:r>
              <a:rPr kumimoji="0" lang="en-US" sz="4000" b="1" i="0" u="none" strike="noStrike" kern="0" cap="none" spc="50" normalizeH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TIÊU BÀI HỌC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30541"/>
            <a:ext cx="822960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Luyện tập sử dụng câu </a:t>
            </a:r>
            <a:r>
              <a:rPr lang="en-US" sz="3200" b="1">
                <a:solidFill>
                  <a:srgbClr val="0000CC"/>
                </a:solidFill>
              </a:rPr>
              <a:t>lệnh thay đổi màu </a:t>
            </a:r>
            <a:r>
              <a:rPr lang="en-US" sz="3200" b="1" smtClean="0">
                <a:solidFill>
                  <a:srgbClr val="0000CC"/>
                </a:solidFill>
              </a:rPr>
              <a:t>và </a:t>
            </a:r>
            <a:r>
              <a:rPr lang="en-US" sz="3200" b="1">
                <a:solidFill>
                  <a:srgbClr val="0000CC"/>
                </a:solidFill>
              </a:rPr>
              <a:t>nét </a:t>
            </a:r>
            <a:r>
              <a:rPr lang="en-US" sz="3200" b="1" smtClean="0">
                <a:solidFill>
                  <a:srgbClr val="0000CC"/>
                </a:solidFill>
              </a:rPr>
              <a:t>vẽ trong khi viết chương trình.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93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5276" y="457200"/>
            <a:ext cx="34290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pc="5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ÔN BÀI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1540" y="2438400"/>
            <a:ext cx="451266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SetpenColor </a:t>
            </a:r>
            <a:r>
              <a:rPr lang="en-US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5" name="Rectangle 4"/>
          <p:cNvSpPr/>
          <p:nvPr/>
        </p:nvSpPr>
        <p:spPr>
          <a:xfrm>
            <a:off x="2421540" y="3810000"/>
            <a:ext cx="4512660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en-US" sz="4200" b="1" smtClean="0"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altLang="en-US" sz="4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[m   m]</a:t>
            </a:r>
            <a:endParaRPr lang="en-US" altLang="en-US" sz="4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65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marL="0" indent="0"/>
            <a:r>
              <a:rPr lang="en-US" sz="3600" smtClean="0">
                <a:solidFill>
                  <a:srgbClr val="0000CC"/>
                </a:solidFill>
              </a:rPr>
              <a:t>Viết chương trình sử dụng thủ tục </a:t>
            </a:r>
            <a:r>
              <a:rPr lang="en-US" sz="3600" b="1" smtClean="0">
                <a:solidFill>
                  <a:srgbClr val="FF0000"/>
                </a:solidFill>
              </a:rPr>
              <a:t>Duongtron</a:t>
            </a:r>
            <a:r>
              <a:rPr lang="en-US" sz="3600" smtClean="0">
                <a:solidFill>
                  <a:srgbClr val="0000CC"/>
                </a:solidFill>
              </a:rPr>
              <a:t> để vẽ hình dưới đây: 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23" name="Title 2"/>
          <p:cNvSpPr txBox="1">
            <a:spLocks/>
          </p:cNvSpPr>
          <p:nvPr/>
        </p:nvSpPr>
        <p:spPr bwMode="auto">
          <a:xfrm>
            <a:off x="2362200" y="228600"/>
            <a:ext cx="4419600" cy="6858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smtClean="0">
                <a:solidFill>
                  <a:srgbClr val="FF0000"/>
                </a:solidFill>
              </a:rPr>
              <a:t>BÀI 1 –SGK 105</a:t>
            </a:r>
            <a:endParaRPr lang="en-US" sz="3600" b="1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502920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791200" y="2145901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81800" y="36576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91981" y="6045302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19400" y="6067425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05000" y="4214812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23622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59679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marL="0" indent="0"/>
            <a:r>
              <a:rPr lang="en-US" sz="4000" b="1" u="sng" smtClean="0">
                <a:solidFill>
                  <a:srgbClr val="0000CC"/>
                </a:solidFill>
              </a:rPr>
              <a:t>Bước 1:</a:t>
            </a:r>
            <a:r>
              <a:rPr lang="en-US" sz="4000" smtClean="0">
                <a:solidFill>
                  <a:srgbClr val="0000CC"/>
                </a:solidFill>
              </a:rPr>
              <a:t> Tạo thủ tục vẽ đường tròn</a:t>
            </a:r>
            <a:endParaRPr lang="en-US" sz="4000">
              <a:solidFill>
                <a:srgbClr val="0000CC"/>
              </a:solidFill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3276600" y="1981200"/>
            <a:ext cx="5423923" cy="3352799"/>
          </a:xfrm>
        </p:spPr>
        <p:txBody>
          <a:bodyPr/>
          <a:lstStyle/>
          <a:p>
            <a:pPr marL="0" indent="0">
              <a:buNone/>
            </a:pPr>
            <a:r>
              <a:rPr lang="en-US" sz="3200"/>
              <a:t>t</a:t>
            </a:r>
            <a:r>
              <a:rPr lang="en-US" sz="3200" smtClean="0"/>
              <a:t>o </a:t>
            </a:r>
            <a:r>
              <a:rPr lang="en-US" sz="3200" b="1" smtClean="0"/>
              <a:t>duongtron</a:t>
            </a:r>
          </a:p>
          <a:p>
            <a:pPr marL="0" indent="236538">
              <a:buNone/>
            </a:pPr>
            <a:r>
              <a:rPr lang="en-US" sz="3200" smtClean="0"/>
              <a:t>Setpencolor 4</a:t>
            </a:r>
          </a:p>
          <a:p>
            <a:pPr marL="0" indent="236538">
              <a:buNone/>
            </a:pPr>
            <a:r>
              <a:rPr lang="en-US" sz="3200" smtClean="0"/>
              <a:t>Setpensize [3  3]</a:t>
            </a:r>
          </a:p>
          <a:p>
            <a:pPr marL="0" indent="236538">
              <a:buNone/>
            </a:pPr>
            <a:r>
              <a:rPr lang="en-US" sz="3200" smtClean="0"/>
              <a:t>REPEAT 360 </a:t>
            </a:r>
            <a:r>
              <a:rPr lang="en-US" sz="3200"/>
              <a:t>[FD </a:t>
            </a:r>
            <a:r>
              <a:rPr lang="en-US" sz="3200" smtClean="0"/>
              <a:t>2 </a:t>
            </a:r>
            <a:r>
              <a:rPr lang="en-US" sz="3200"/>
              <a:t>RT </a:t>
            </a:r>
            <a:r>
              <a:rPr lang="en-US" sz="3200" smtClean="0"/>
              <a:t>1]</a:t>
            </a:r>
            <a:endParaRPr lang="en-US" sz="3200"/>
          </a:p>
          <a:p>
            <a:pPr marL="0" indent="0">
              <a:buNone/>
            </a:pPr>
            <a:r>
              <a:rPr lang="en-US" sz="3200" smtClean="0"/>
              <a:t>end</a:t>
            </a:r>
            <a:endParaRPr lang="en-US" sz="3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256222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8093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marL="0" indent="0"/>
            <a:r>
              <a:rPr lang="en-US" sz="4000" b="1" u="sng" smtClean="0">
                <a:solidFill>
                  <a:srgbClr val="0000CC"/>
                </a:solidFill>
              </a:rPr>
              <a:t>Bước 2:</a:t>
            </a:r>
            <a:r>
              <a:rPr lang="en-US" sz="4000" smtClean="0">
                <a:solidFill>
                  <a:srgbClr val="0000CC"/>
                </a:solidFill>
              </a:rPr>
              <a:t> Tạo thủ tục vẽ hình bài 1</a:t>
            </a:r>
            <a:endParaRPr lang="en-US" sz="4000">
              <a:solidFill>
                <a:srgbClr val="0000CC"/>
              </a:solidFill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3733800" y="2538412"/>
            <a:ext cx="5423923" cy="2109788"/>
          </a:xfrm>
        </p:spPr>
        <p:txBody>
          <a:bodyPr/>
          <a:lstStyle/>
          <a:p>
            <a:pPr marL="0" indent="0">
              <a:buNone/>
            </a:pPr>
            <a:r>
              <a:rPr lang="en-US" sz="3200"/>
              <a:t>t</a:t>
            </a:r>
            <a:r>
              <a:rPr lang="en-US" sz="3200" smtClean="0"/>
              <a:t>o </a:t>
            </a:r>
            <a:r>
              <a:rPr lang="en-US" sz="3200" b="1" smtClean="0"/>
              <a:t>bai1</a:t>
            </a:r>
          </a:p>
          <a:p>
            <a:pPr marL="0" indent="236538">
              <a:buNone/>
            </a:pPr>
            <a:r>
              <a:rPr lang="en-US" sz="3200"/>
              <a:t>repeat 6 [</a:t>
            </a:r>
            <a:r>
              <a:rPr lang="en-US" sz="3200" b="1">
                <a:solidFill>
                  <a:srgbClr val="FF0000"/>
                </a:solidFill>
              </a:rPr>
              <a:t>duongtron</a:t>
            </a:r>
            <a:r>
              <a:rPr lang="en-US" sz="3200"/>
              <a:t> rt </a:t>
            </a:r>
            <a:r>
              <a:rPr lang="en-US" sz="3200" smtClean="0"/>
              <a:t>60]</a:t>
            </a:r>
          </a:p>
          <a:p>
            <a:pPr marL="0" indent="0">
              <a:buNone/>
            </a:pPr>
            <a:r>
              <a:rPr lang="en-US" sz="3200" smtClean="0"/>
              <a:t>end</a:t>
            </a:r>
            <a:endParaRPr lang="en-US" sz="32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90" y="2064774"/>
            <a:ext cx="3740251" cy="309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4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 bwMode="auto">
          <a:xfrm>
            <a:off x="2362200" y="228600"/>
            <a:ext cx="4419600" cy="6858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smtClean="0">
                <a:solidFill>
                  <a:srgbClr val="FF0000"/>
                </a:solidFill>
              </a:rPr>
              <a:t>BÀI 3 – SGK 105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marL="0" indent="0"/>
            <a:r>
              <a:rPr lang="en-US" sz="3200" smtClean="0">
                <a:solidFill>
                  <a:srgbClr val="0000CC"/>
                </a:solidFill>
              </a:rPr>
              <a:t>Viết chương trình sử dụng thủ tục </a:t>
            </a:r>
            <a:r>
              <a:rPr lang="en-US" sz="3200" b="1" smtClean="0">
                <a:solidFill>
                  <a:srgbClr val="FF0000"/>
                </a:solidFill>
              </a:rPr>
              <a:t>Lucgiac</a:t>
            </a:r>
            <a:r>
              <a:rPr lang="en-US" sz="3200" smtClean="0">
                <a:solidFill>
                  <a:srgbClr val="0000CC"/>
                </a:solidFill>
              </a:rPr>
              <a:t> để vẽ hình dưới đây: </a:t>
            </a:r>
            <a:endParaRPr lang="en-US" sz="3200">
              <a:solidFill>
                <a:srgbClr val="0000CC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125" y="2145890"/>
            <a:ext cx="458267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4889088" y="178456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83592" y="29718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12192" y="47244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62600" y="618449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57600" y="6314767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33600" y="53340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905000" y="35814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71800" y="2101648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67907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2323177"/>
            <a:ext cx="58796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/>
              <a:t>to </a:t>
            </a:r>
            <a:r>
              <a:rPr lang="en-US" sz="3200" b="1">
                <a:solidFill>
                  <a:srgbClr val="FF0000"/>
                </a:solidFill>
              </a:rPr>
              <a:t>lucgiac</a:t>
            </a:r>
          </a:p>
          <a:p>
            <a:r>
              <a:rPr lang="en-US" sz="3200"/>
              <a:t>	</a:t>
            </a:r>
            <a:r>
              <a:rPr lang="en-US" sz="3200" b="1" i="1">
                <a:solidFill>
                  <a:srgbClr val="0000CC"/>
                </a:solidFill>
              </a:rPr>
              <a:t>Setpencolor 4</a:t>
            </a:r>
          </a:p>
          <a:p>
            <a:r>
              <a:rPr lang="en-US" sz="3200" b="1" i="1">
                <a:solidFill>
                  <a:srgbClr val="0000CC"/>
                </a:solidFill>
              </a:rPr>
              <a:t>	Setpensize [3 3]</a:t>
            </a:r>
          </a:p>
          <a:p>
            <a:r>
              <a:rPr lang="en-US" sz="3200"/>
              <a:t>	Repeat 6 [FD 100 RT 60]</a:t>
            </a:r>
          </a:p>
          <a:p>
            <a:r>
              <a:rPr lang="en-US" sz="3200"/>
              <a:t>end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28194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marL="0" indent="0"/>
            <a:r>
              <a:rPr lang="en-US" sz="4000" b="1" u="sng" smtClean="0">
                <a:solidFill>
                  <a:srgbClr val="0000CC"/>
                </a:solidFill>
              </a:rPr>
              <a:t>Bước 1:</a:t>
            </a:r>
            <a:r>
              <a:rPr lang="en-US" sz="4000" smtClean="0">
                <a:solidFill>
                  <a:srgbClr val="0000CC"/>
                </a:solidFill>
              </a:rPr>
              <a:t> Tạo thủ tục vẽ lục giác</a:t>
            </a:r>
            <a:endParaRPr lang="en-US" sz="4000">
              <a:solidFill>
                <a:srgbClr val="0000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807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16510" y="914400"/>
            <a:ext cx="58796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/>
              <a:t>to </a:t>
            </a:r>
            <a:r>
              <a:rPr lang="en-US" sz="3200" b="1" smtClean="0"/>
              <a:t>bai3</a:t>
            </a:r>
            <a:endParaRPr lang="en-US" sz="3200" b="1"/>
          </a:p>
          <a:p>
            <a:r>
              <a:rPr lang="en-US" sz="3200" smtClean="0"/>
              <a:t>Repeat 8 [</a:t>
            </a:r>
            <a:r>
              <a:rPr lang="en-US" sz="3200" b="1" smtClean="0">
                <a:solidFill>
                  <a:srgbClr val="FF0000"/>
                </a:solidFill>
              </a:rPr>
              <a:t>lucgiac</a:t>
            </a:r>
            <a:r>
              <a:rPr lang="en-US" sz="3200" smtClean="0"/>
              <a:t> RT 360/8]</a:t>
            </a:r>
            <a:endParaRPr lang="en-US" sz="3200"/>
          </a:p>
          <a:p>
            <a:r>
              <a:rPr lang="en-US" sz="3200"/>
              <a:t>end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1445" y="0"/>
            <a:ext cx="8229600" cy="1143000"/>
          </a:xfrm>
        </p:spPr>
        <p:txBody>
          <a:bodyPr/>
          <a:lstStyle/>
          <a:p>
            <a:pPr marL="0" indent="0"/>
            <a:r>
              <a:rPr lang="en-US" sz="3600" b="1" u="sng" smtClean="0">
                <a:solidFill>
                  <a:srgbClr val="0000CC"/>
                </a:solidFill>
              </a:rPr>
              <a:t>Bước 2:</a:t>
            </a:r>
            <a:r>
              <a:rPr lang="en-US" sz="3600" smtClean="0">
                <a:solidFill>
                  <a:srgbClr val="0000CC"/>
                </a:solidFill>
              </a:rPr>
              <a:t> Tạo thủ tục vẽ hình bài 3</a:t>
            </a:r>
            <a:endParaRPr lang="en-US" sz="3600">
              <a:solidFill>
                <a:srgbClr val="0000CC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835" y="2362200"/>
            <a:ext cx="458267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75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56&quot;/&gt;&lt;/object&gt;&lt;object type=&quot;3&quot; unique_id=&quot;11425&quot;&gt;&lt;property id=&quot;20148&quot; value=&quot;5&quot;/&gt;&lt;property id=&quot;20300&quot; value=&quot;Slide 4&quot;/&gt;&lt;property id=&quot;20307&quot; value=&quot;290&quot;/&gt;&lt;/object&gt;&lt;object type=&quot;3&quot; unique_id=&quot;11614&quot;&gt;&lt;property id=&quot;20148&quot; value=&quot;5&quot;/&gt;&lt;property id=&quot;20300&quot; value=&quot;Slide 5&quot;/&gt;&lt;property id=&quot;20307&quot; value=&quot;294&quot;/&gt;&lt;/object&gt;&lt;object type=&quot;3&quot; unique_id=&quot;11864&quot;&gt;&lt;property id=&quot;20148&quot; value=&quot;5&quot;/&gt;&lt;property id=&quot;20300&quot; value=&quot;Slide 2&quot;/&gt;&lt;property id=&quot;20307&quot; value=&quot;299&quot;/&gt;&lt;/object&gt;&lt;object type=&quot;3&quot; unique_id=&quot;11945&quot;&gt;&lt;property id=&quot;20148&quot; value=&quot;5&quot;/&gt;&lt;property id=&quot;20300&quot; value=&quot;Slide 6&quot;/&gt;&lt;property id=&quot;20307&quot; value=&quot;300&quot;/&gt;&lt;/object&gt;&lt;object type=&quot;3&quot; unique_id=&quot;11946&quot;&gt;&lt;property id=&quot;20148&quot; value=&quot;5&quot;/&gt;&lt;property id=&quot;20300&quot; value=&quot;Slide 7&quot;/&gt;&lt;property id=&quot;20307&quot; value=&quot;301&quot;/&gt;&lt;/object&gt;&lt;object type=&quot;3&quot; unique_id=&quot;11947&quot;&gt;&lt;property id=&quot;20148&quot; value=&quot;5&quot;/&gt;&lt;property id=&quot;20300&quot; value=&quot;Slide 8&quot;/&gt;&lt;property id=&quot;20307&quot; value=&quot;302&quot;/&gt;&lt;/object&gt;&lt;object type=&quot;3&quot; unique_id=&quot;11989&quot;&gt;&lt;property id=&quot;20148&quot; value=&quot;5&quot;/&gt;&lt;property id=&quot;20300&quot; value=&quot;Slide 3&quot;/&gt;&lt;property id=&quot;20307&quot; value=&quot;304&quot;/&gt;&lt;/object&gt;&lt;object type=&quot;3&quot; unique_id=&quot;12169&quot;&gt;&lt;property id=&quot;20148&quot; value=&quot;5&quot;/&gt;&lt;property id=&quot;20300&quot; value=&quot;Slide 9&quot;/&gt;&lt;property id=&quot;20307&quot; value=&quot;305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FA94874-28A9-4BC9-B31E-3E1B1E30DD0D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F6F0702-A815-4D81-B092-699FF250ADE4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38107DB-83AF-4E9C-A6DC-0AC71A6A791F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2A24FBD-F133-4A02-8CC3-98ADEE1453D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CA68BA9-20F6-4FE3-8700-9BF6FA198B2D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C19158E-C859-43D4-A4A4-36DA9CA96A20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38478E2-52EE-4466-BA78-252F01C38EE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7168F41-7A06-4D9B-8035-876DE33F089E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8B1175E-08C5-4B8F-90C4-4F005ABA1EFF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0AC3246-46DE-42CE-B8DC-9EF373FFDB8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89BE5C3-FD94-4B9D-9DA9-7577333324D5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D951C-BAEE-4E81-9DF6-3E29909522F0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642E970-A0FF-4455-846A-DA2D66771549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31FF3C7-CD51-4003-A62C-9B9C6A83BC91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960A5-06E0-446C-83F6-DFECB33E83C6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AF0FAB8-D233-4319-AA6E-135F429DAF58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B65A769-A1C0-4F26-82A7-FCFEFC7692A7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FFFFE96-7542-4EC9-BDB2-38744B750754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B0E0F-4482-48CD-96ED-AB3C1B218132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835D3A0-83DC-4A44-85E1-468F43B4E78B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62FB525-899F-4BFE-8427-A40147D5E246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5C2939F-8FAD-4D67-B73C-338EEFC19C3A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1EFF8A6-F301-4021-8007-D4B593E96258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AB222C3-33F3-420C-B397-8CDAF056E826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59D2650-FEB0-4D7B-B503-7393DBD2D7B6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CFFB1-C0BF-409D-9B83-1A9F7D77ACE2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259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Default Design</vt:lpstr>
      <vt:lpstr>1_Office Theme</vt:lpstr>
      <vt:lpstr>PowerPoint Presentation</vt:lpstr>
      <vt:lpstr>PowerPoint Presentation</vt:lpstr>
      <vt:lpstr>PowerPoint Presentation</vt:lpstr>
      <vt:lpstr>Viết chương trình sử dụng thủ tục Duongtron để vẽ hình dưới đây: </vt:lpstr>
      <vt:lpstr>Bước 1: Tạo thủ tục vẽ đường tròn</vt:lpstr>
      <vt:lpstr>Bước 2: Tạo thủ tục vẽ hình bài 1</vt:lpstr>
      <vt:lpstr>Viết chương trình sử dụng thủ tục Lucgiac để vẽ hình dưới đây: </vt:lpstr>
      <vt:lpstr>Bước 1: Tạo thủ tục vẽ lục giác</vt:lpstr>
      <vt:lpstr>Bước 2: Tạo thủ tục vẽ hình bài 3</vt:lpstr>
      <vt:lpstr>Viết chương trình sử dụng thủ tục Lucgiac để vẽ hình dưới đây: </vt:lpstr>
      <vt:lpstr>Bước 1: Sửa thủ tục vẽ lục giác</vt:lpstr>
      <vt:lpstr>Bước 2: Tạo thủ tục vẽ hình phần C</vt:lpstr>
      <vt:lpstr>PowerPoint Presentation</vt:lpstr>
    </vt:vector>
  </TitlesOfParts>
  <Company>MTC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173</cp:revision>
  <dcterms:created xsi:type="dcterms:W3CDTF">2018-10-07T13:21:27Z</dcterms:created>
  <dcterms:modified xsi:type="dcterms:W3CDTF">2021-05-10T02:42:19Z</dcterms:modified>
</cp:coreProperties>
</file>