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4"/>
  </p:notesMasterIdLst>
  <p:sldIdLst>
    <p:sldId id="357" r:id="rId4"/>
    <p:sldId id="356" r:id="rId5"/>
    <p:sldId id="362" r:id="rId6"/>
    <p:sldId id="358" r:id="rId7"/>
    <p:sldId id="379" r:id="rId8"/>
    <p:sldId id="341" r:id="rId9"/>
    <p:sldId id="344" r:id="rId10"/>
    <p:sldId id="359" r:id="rId11"/>
    <p:sldId id="346" r:id="rId12"/>
    <p:sldId id="340" r:id="rId13"/>
    <p:sldId id="347" r:id="rId14"/>
    <p:sldId id="348" r:id="rId15"/>
    <p:sldId id="350" r:id="rId16"/>
    <p:sldId id="351" r:id="rId17"/>
    <p:sldId id="352" r:id="rId18"/>
    <p:sldId id="360" r:id="rId19"/>
    <p:sldId id="353" r:id="rId20"/>
    <p:sldId id="372" r:id="rId21"/>
    <p:sldId id="370" r:id="rId22"/>
    <p:sldId id="355" r:id="rId23"/>
  </p:sldIdLst>
  <p:sldSz cx="9144000" cy="6858000" type="screen4x3"/>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33FF"/>
    <a:srgbClr val="FF0000"/>
    <a:srgbClr val="BDFFDB"/>
    <a:srgbClr val="FF3300"/>
    <a:srgbClr val="FFD9EC"/>
    <a:srgbClr val="FCBCF0"/>
    <a:srgbClr val="FF99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42"/>
    <p:restoredTop sz="94653"/>
  </p:normalViewPr>
  <p:slideViewPr>
    <p:cSldViewPr showGuides="1">
      <p:cViewPr varScale="1">
        <p:scale>
          <a:sx n="87" d="100"/>
          <a:sy n="87" d="100"/>
        </p:scale>
        <p:origin x="-15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4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355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vi-VN" altLang="en-US" sz="1200" dirty="0">
                <a:latin typeface="Arial" panose="020B0604020202020204" pitchFamily="34" charset="0"/>
              </a:rPr>
            </a:fld>
            <a:endParaRPr lang="vi-VN"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D780FC7-8527-494E-B380-E2550509E80C}" type="datetimeFigureOut">
              <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rPr>
            </a:fld>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Garamond" panose="02020404030301010803" pitchFamily="18" charset="0"/>
              </a:rPr>
            </a:fld>
            <a:endParaRPr lang="en-US" altLang="en-US"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xml"/><Relationship Id="rId2" Type="http://schemas.microsoft.com/office/2007/relationships/media" Target="../media/media1.wmv"/><Relationship Id="rId1" Type="http://schemas.openxmlformats.org/officeDocument/2006/relationships/video" Target="../media/media1.wmv"/></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2512877" y="1052736"/>
            <a:ext cx="3518912" cy="7848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5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rPr>
              <a:t>Tập</a:t>
            </a:r>
            <a:r>
              <a:rPr kumimoji="0" lang="en-US" sz="45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rPr>
              <a:t>làm</a:t>
            </a:r>
            <a:r>
              <a:rPr kumimoji="0" lang="en-US" sz="45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rPr>
              <a:t>văn</a:t>
            </a:r>
            <a:endParaRPr kumimoji="0" lang="en-US" sz="45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305435" y="1924090"/>
            <a:ext cx="6019598" cy="7848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500" b="1" i="0" u="none" strike="noStrike" kern="1200" cap="none" spc="0" normalizeH="0" baseline="0" noProof="0" dirty="0" err="1">
                <a:ln w="11430"/>
                <a:solidFill>
                  <a:srgbClr val="3333FF"/>
                </a:solidFill>
                <a:effectLst/>
                <a:uLnTx/>
                <a:uFillTx/>
                <a:latin typeface="Arial" panose="020B0604020202020204" pitchFamily="34" charset="0"/>
                <a:ea typeface="+mn-ea"/>
                <a:cs typeface="Arial" panose="020B0604020202020204" pitchFamily="34" charset="0"/>
              </a:rPr>
              <a:t>Thế</a:t>
            </a:r>
            <a:r>
              <a:rPr kumimoji="0" lang="en-US" sz="4500" b="1" i="0" u="none" strike="noStrike" kern="1200" cap="none" spc="0" normalizeH="0" baseline="0" noProof="0" dirty="0">
                <a:ln w="11430"/>
                <a:solidFill>
                  <a:srgbClr val="3333FF"/>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solidFill>
                  <a:srgbClr val="3333FF"/>
                </a:solidFill>
                <a:effectLst/>
                <a:uLnTx/>
                <a:uFillTx/>
                <a:latin typeface="Arial" panose="020B0604020202020204" pitchFamily="34" charset="0"/>
                <a:ea typeface="+mn-ea"/>
                <a:cs typeface="Arial" panose="020B0604020202020204" pitchFamily="34" charset="0"/>
              </a:rPr>
              <a:t>nào</a:t>
            </a:r>
            <a:r>
              <a:rPr kumimoji="0" lang="en-US" sz="4500" b="1" i="0" u="none" strike="noStrike" kern="1200" cap="none" spc="0" normalizeH="0" baseline="0" noProof="0" dirty="0">
                <a:ln w="11430"/>
                <a:solidFill>
                  <a:srgbClr val="3333FF"/>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solidFill>
                  <a:srgbClr val="3333FF"/>
                </a:solidFill>
                <a:effectLst/>
                <a:uLnTx/>
                <a:uFillTx/>
                <a:latin typeface="Arial" panose="020B0604020202020204" pitchFamily="34" charset="0"/>
                <a:ea typeface="+mn-ea"/>
                <a:cs typeface="Arial" panose="020B0604020202020204" pitchFamily="34" charset="0"/>
              </a:rPr>
              <a:t>là</a:t>
            </a:r>
            <a:r>
              <a:rPr kumimoji="0" lang="en-US" sz="4500" b="1" i="0" u="none" strike="noStrike" kern="1200" cap="none" spc="0" normalizeH="0" baseline="0" noProof="0" dirty="0">
                <a:ln w="11430"/>
                <a:solidFill>
                  <a:srgbClr val="3333FF"/>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solidFill>
                  <a:srgbClr val="3333FF"/>
                </a:solidFill>
                <a:effectLst/>
                <a:uLnTx/>
                <a:uFillTx/>
                <a:latin typeface="Arial" panose="020B0604020202020204" pitchFamily="34" charset="0"/>
                <a:ea typeface="+mn-ea"/>
                <a:cs typeface="Arial" panose="020B0604020202020204" pitchFamily="34" charset="0"/>
              </a:rPr>
              <a:t>kể</a:t>
            </a:r>
            <a:r>
              <a:rPr kumimoji="0" lang="en-US" sz="4500" b="1" i="0" u="none" strike="noStrike" kern="1200" cap="none" spc="0" normalizeH="0" baseline="0" noProof="0" dirty="0">
                <a:ln w="11430"/>
                <a:solidFill>
                  <a:srgbClr val="3333FF"/>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w="11430"/>
                <a:solidFill>
                  <a:srgbClr val="3333FF"/>
                </a:solidFill>
                <a:effectLst/>
                <a:uLnTx/>
                <a:uFillTx/>
                <a:latin typeface="Arial" panose="020B0604020202020204" pitchFamily="34" charset="0"/>
                <a:ea typeface="+mn-ea"/>
                <a:cs typeface="Arial" panose="020B0604020202020204" pitchFamily="34" charset="0"/>
              </a:rPr>
              <a:t>chuyện</a:t>
            </a:r>
            <a:endParaRPr kumimoji="0" lang="en-US" sz="4500" b="1" i="0" u="none" strike="noStrike" kern="1200" cap="none" spc="0" normalizeH="0" baseline="0" noProof="0" dirty="0">
              <a:ln w="11430"/>
              <a:solidFill>
                <a:srgbClr val="3333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txBox="1"/>
          <p:nvPr/>
        </p:nvSpPr>
        <p:spPr bwMode="auto">
          <a:xfrm>
            <a:off x="179388" y="1412875"/>
            <a:ext cx="8785225" cy="4445000"/>
          </a:xfrm>
          <a:prstGeom prst="rect">
            <a:avLst/>
          </a:prstGeom>
          <a:noFill/>
          <a:ln w="9525">
            <a:noFill/>
            <a:miter lim="800000"/>
          </a:ln>
        </p:spPr>
        <p:txBody>
          <a:bodyPr/>
          <a:p>
            <a:pPr defTabSz="396875" eaLnBrk="1" hangingPunct="1">
              <a:spcBef>
                <a:spcPts val="1800"/>
              </a:spcBef>
              <a:spcAft>
                <a:spcPts val="1200"/>
              </a:spcAft>
              <a:buNone/>
            </a:pPr>
            <a:r>
              <a:rPr lang="en-US" altLang="x-none" sz="2500" dirty="0">
                <a:latin typeface="Arial" panose="020B0604020202020204" pitchFamily="34" charset="0"/>
              </a:rPr>
              <a:t>   Hồ Ba Bể nằm giữa bốn bề vách đá, trên độ cao 1200 mét so với mực nước biển. Chiều dài của hồ bằng một buổi chèo thuyền độc mộc. Hai bên hồ là những ngọn núi cao chia hồ thành ba phần liền nhau: Bể Lầm, Bể Lèng, Bể Lù.</a:t>
            </a:r>
            <a:endParaRPr lang="en-US" altLang="x-none" sz="2500" dirty="0">
              <a:latin typeface="Arial" panose="020B0604020202020204" pitchFamily="34" charset="0"/>
            </a:endParaRPr>
          </a:p>
          <a:p>
            <a:pPr defTabSz="396875" eaLnBrk="1" hangingPunct="1">
              <a:spcBef>
                <a:spcPts val="1800"/>
              </a:spcBef>
              <a:spcAft>
                <a:spcPts val="1200"/>
              </a:spcAft>
              <a:buNone/>
            </a:pPr>
            <a:r>
              <a:rPr lang="en-US" altLang="x-none" sz="2500" dirty="0">
                <a:latin typeface="Arial" panose="020B0604020202020204" pitchFamily="34" charset="0"/>
              </a:rPr>
              <a:t>    Mỗi hòn đá, gốc cây, mỗi loài thú, loài chim, cho đến từng loài thủy tộc nơi đây đều gắn liền với một sự tích li kì. Sắc nước, hương trời ở đây cũng mang màu sắc huyền thoại. Các cô gái ngồi bên khung cửi dệt thổ cẩm soi bóng xuống hồ. Người Việt Bắc nói rằng: “Ai chưa biết hát bao giờ đến Ba Bể sẽ biết hát. Ai chưa biết làm thơ đến Ba Bể sẽ làm được thơ.” Ai chưa tin điều đó xin hãy đến Ba Bể một lần.</a:t>
            </a:r>
            <a:endParaRPr lang="en-US" altLang="x-none" sz="2500" dirty="0">
              <a:latin typeface="Arial" panose="020B0604020202020204" pitchFamily="34" charset="0"/>
            </a:endParaRPr>
          </a:p>
          <a:p>
            <a:pPr algn="r" defTabSz="396875" eaLnBrk="1" hangingPunct="1">
              <a:spcBef>
                <a:spcPts val="600"/>
              </a:spcBef>
              <a:spcAft>
                <a:spcPts val="600"/>
              </a:spcAft>
              <a:buNone/>
            </a:pPr>
            <a:r>
              <a:rPr lang="en-US" altLang="x-none" sz="1500" b="1" dirty="0">
                <a:latin typeface="Arial" panose="020B0604020202020204" pitchFamily="34" charset="0"/>
              </a:rPr>
              <a:t>Theo Dương Thuấn</a:t>
            </a:r>
            <a:endParaRPr lang="en-US" altLang="x-none" sz="1500" b="1" dirty="0">
              <a:latin typeface="Arial" panose="020B0604020202020204" pitchFamily="34" charset="0"/>
            </a:endParaRPr>
          </a:p>
          <a:p>
            <a:pPr defTabSz="396875" eaLnBrk="1" hangingPunct="1">
              <a:lnSpc>
                <a:spcPts val="3500"/>
              </a:lnSpc>
              <a:buNone/>
            </a:pPr>
            <a:endParaRPr lang="en-US" altLang="x-none" sz="2500" dirty="0">
              <a:solidFill>
                <a:schemeClr val="bg2"/>
              </a:solidFill>
              <a:latin typeface="Arial" panose="020B0604020202020204" pitchFamily="34" charset="0"/>
            </a:endParaRPr>
          </a:p>
        </p:txBody>
      </p:sp>
      <p:sp>
        <p:nvSpPr>
          <p:cNvPr id="2" name="TextBox 1"/>
          <p:cNvSpPr txBox="1"/>
          <p:nvPr/>
        </p:nvSpPr>
        <p:spPr>
          <a:xfrm>
            <a:off x="34925" y="57150"/>
            <a:ext cx="8858250" cy="923925"/>
          </a:xfrm>
          <a:prstGeom prst="rect">
            <a:avLst/>
          </a:prstGeom>
          <a:noFill/>
          <a:ln w="9525">
            <a:noFill/>
          </a:ln>
        </p:spPr>
        <p:txBody>
          <a:bodyPr>
            <a:spAutoFit/>
          </a:bodyPr>
          <a:p>
            <a:r>
              <a:rPr lang="en-US" altLang="en-US" sz="2700" b="1" i="1" dirty="0">
                <a:solidFill>
                  <a:srgbClr val="FF3300"/>
                </a:solidFill>
                <a:latin typeface="Arial" panose="020B0604020202020204" pitchFamily="34" charset="0"/>
              </a:rPr>
              <a:t>Bài 2</a:t>
            </a:r>
            <a:r>
              <a:rPr lang="en-US" altLang="en-US" sz="2700" dirty="0">
                <a:solidFill>
                  <a:srgbClr val="FF3300"/>
                </a:solidFill>
                <a:latin typeface="Arial" panose="020B0604020202020204" pitchFamily="34" charset="0"/>
              </a:rPr>
              <a:t>: </a:t>
            </a:r>
            <a:r>
              <a:rPr lang="en-US" altLang="en-US" sz="2700" dirty="0">
                <a:latin typeface="Arial" panose="020B0604020202020204" pitchFamily="34" charset="0"/>
              </a:rPr>
              <a:t>Bài văn sau có phải là bài văn kể chuyện không? Vì sao?</a:t>
            </a:r>
            <a:endParaRPr lang="en-US" altLang="en-US" sz="2700" dirty="0">
              <a:latin typeface="Arial" panose="020B0604020202020204" pitchFamily="34" charset="0"/>
            </a:endParaRPr>
          </a:p>
        </p:txBody>
      </p:sp>
      <p:sp>
        <p:nvSpPr>
          <p:cNvPr id="5" name="Rectangle 4"/>
          <p:cNvSpPr/>
          <p:nvPr/>
        </p:nvSpPr>
        <p:spPr>
          <a:xfrm>
            <a:off x="3605213" y="806450"/>
            <a:ext cx="1739900" cy="477838"/>
          </a:xfrm>
          <a:prstGeom prst="rect">
            <a:avLst/>
          </a:prstGeom>
          <a:noFill/>
          <a:ln w="9525">
            <a:noFill/>
          </a:ln>
        </p:spPr>
        <p:txBody>
          <a:bodyPr wrap="none">
            <a:spAutoFit/>
          </a:bodyPr>
          <a:p>
            <a:pPr marL="273050" indent="-273050" algn="ctr" eaLnBrk="1" hangingPunct="1"/>
            <a:r>
              <a:rPr lang="en-US" altLang="en-US" sz="2500" b="1" dirty="0">
                <a:solidFill>
                  <a:srgbClr val="FF0000"/>
                </a:solidFill>
                <a:latin typeface="Arial" panose="020B0604020202020204" pitchFamily="34" charset="0"/>
              </a:rPr>
              <a:t>HỒ BA BỂ</a:t>
            </a:r>
            <a:endParaRPr lang="en-US" altLang="en-US" sz="25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000000"/>
                                          </p:val>
                                        </p:tav>
                                        <p:tav tm="100000">
                                          <p:val>
                                            <p:strVal val="#ppt_w"/>
                                          </p:val>
                                        </p:tav>
                                      </p:tavLst>
                                    </p:anim>
                                    <p:anim calcmode="lin" valueType="num">
                                      <p:cBhvr>
                                        <p:cTn id="13" dur="1000" fill="hold"/>
                                        <p:tgtEl>
                                          <p:spTgt spid="5"/>
                                        </p:tgtEl>
                                        <p:attrNameLst>
                                          <p:attrName>ppt_h</p:attrName>
                                        </p:attrNameLst>
                                      </p:cBhvr>
                                      <p:tavLst>
                                        <p:tav tm="0">
                                          <p:val>
                                            <p:fltVal val="0,000000"/>
                                          </p:val>
                                        </p:tav>
                                        <p:tav tm="100000">
                                          <p:val>
                                            <p:strVal val="#ppt_h"/>
                                          </p:val>
                                        </p:tav>
                                      </p:tavLst>
                                    </p:anim>
                                    <p:anim calcmode="lin" valueType="num">
                                      <p:cBhvr>
                                        <p:cTn id="14" dur="1000" fill="hold"/>
                                        <p:tgtEl>
                                          <p:spTgt spid="5"/>
                                        </p:tgtEl>
                                        <p:attrNameLst>
                                          <p:attrName>style.rotation</p:attrName>
                                        </p:attrNameLst>
                                      </p:cBhvr>
                                      <p:tavLst>
                                        <p:tav tm="0">
                                          <p:val>
                                            <p:fltVal val="90,000000"/>
                                          </p:val>
                                        </p:tav>
                                        <p:tav tm="100000">
                                          <p:val>
                                            <p:fltVal val="0,000000"/>
                                          </p:val>
                                        </p:tav>
                                      </p:tavLst>
                                    </p:anim>
                                    <p:animEffect transition="in" filter="fade">
                                      <p:cBhvr>
                                        <p:cTn id="15" dur="1000"/>
                                        <p:tgtEl>
                                          <p:spTgt spid="5"/>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Content Placeholder 2"/>
          <p:cNvSpPr txBox="1"/>
          <p:nvPr/>
        </p:nvSpPr>
        <p:spPr>
          <a:xfrm>
            <a:off x="611188" y="490538"/>
            <a:ext cx="7119937" cy="428625"/>
          </a:xfrm>
          <a:prstGeom prst="rect">
            <a:avLst/>
          </a:prstGeom>
          <a:noFill/>
          <a:ln w="9525">
            <a:noFill/>
          </a:ln>
        </p:spPr>
        <p:txBody>
          <a:bodyPr/>
          <a:p>
            <a:pPr marL="273050" indent="-273050" algn="just" eaLnBrk="1" hangingPunct="1">
              <a:lnSpc>
                <a:spcPts val="3500"/>
              </a:lnSpc>
            </a:pPr>
            <a:r>
              <a:rPr lang="en-US" altLang="en-US" sz="2800" b="1" dirty="0">
                <a:solidFill>
                  <a:srgbClr val="FF0000"/>
                </a:solidFill>
                <a:latin typeface="Arial" panose="020B0604020202020204" pitchFamily="34" charset="0"/>
              </a:rPr>
              <a:t>Bài văn có những nhân vật nào ?</a:t>
            </a:r>
            <a:endParaRPr lang="en-US" altLang="en-US" sz="2800" b="1" dirty="0">
              <a:solidFill>
                <a:srgbClr val="FF0000"/>
              </a:solidFill>
              <a:latin typeface="Arial" panose="020B0604020202020204" pitchFamily="34" charset="0"/>
            </a:endParaRPr>
          </a:p>
        </p:txBody>
      </p:sp>
      <p:sp>
        <p:nvSpPr>
          <p:cNvPr id="3" name="Content Placeholder 2"/>
          <p:cNvSpPr txBox="1"/>
          <p:nvPr/>
        </p:nvSpPr>
        <p:spPr>
          <a:xfrm>
            <a:off x="1000125" y="1071563"/>
            <a:ext cx="7119938" cy="428625"/>
          </a:xfrm>
          <a:prstGeom prst="rect">
            <a:avLst/>
          </a:prstGeom>
          <a:noFill/>
          <a:ln w="9525">
            <a:noFill/>
          </a:ln>
        </p:spPr>
        <p:txBody>
          <a:bodyPr/>
          <a:p>
            <a:pPr marL="273050" indent="-273050" algn="just" eaLnBrk="1" hangingPunct="1">
              <a:lnSpc>
                <a:spcPts val="3500"/>
              </a:lnSpc>
            </a:pPr>
            <a:r>
              <a:rPr lang="en-US" altLang="en-US" sz="2800" dirty="0">
                <a:latin typeface="Arial" panose="020B0604020202020204" pitchFamily="34" charset="0"/>
              </a:rPr>
              <a:t>Bài văn không có nhân vật.</a:t>
            </a:r>
            <a:endParaRPr lang="en-US" altLang="en-US" sz="2800" dirty="0">
              <a:latin typeface="Arial" panose="020B0604020202020204" pitchFamily="34" charset="0"/>
            </a:endParaRPr>
          </a:p>
        </p:txBody>
      </p:sp>
      <p:sp>
        <p:nvSpPr>
          <p:cNvPr id="4" name="Content Placeholder 2"/>
          <p:cNvSpPr txBox="1"/>
          <p:nvPr/>
        </p:nvSpPr>
        <p:spPr>
          <a:xfrm>
            <a:off x="887413" y="1751013"/>
            <a:ext cx="7607300" cy="1143000"/>
          </a:xfrm>
          <a:prstGeom prst="rect">
            <a:avLst/>
          </a:prstGeom>
          <a:noFill/>
          <a:ln w="9525">
            <a:noFill/>
          </a:ln>
        </p:spPr>
        <p:txBody>
          <a:bodyPr/>
          <a:p>
            <a:pPr algn="just" eaLnBrk="1" hangingPunct="1">
              <a:lnSpc>
                <a:spcPts val="3500"/>
              </a:lnSpc>
            </a:pPr>
            <a:r>
              <a:rPr lang="en-US" altLang="en-US" sz="2800" b="1" dirty="0">
                <a:solidFill>
                  <a:srgbClr val="FF0000"/>
                </a:solidFill>
                <a:latin typeface="Arial" panose="020B0604020202020204" pitchFamily="34" charset="0"/>
              </a:rPr>
              <a:t>Bài văn có các sự kiện nào xảy ra đối với nhân vật ?</a:t>
            </a:r>
            <a:endParaRPr lang="en-US" altLang="en-US" sz="2800" b="1" dirty="0">
              <a:solidFill>
                <a:srgbClr val="FF0000"/>
              </a:solidFill>
              <a:latin typeface="Arial" panose="020B0604020202020204" pitchFamily="34" charset="0"/>
            </a:endParaRPr>
          </a:p>
        </p:txBody>
      </p:sp>
      <p:sp>
        <p:nvSpPr>
          <p:cNvPr id="5" name="Content Placeholder 2"/>
          <p:cNvSpPr txBox="1"/>
          <p:nvPr/>
        </p:nvSpPr>
        <p:spPr>
          <a:xfrm>
            <a:off x="928688" y="3024188"/>
            <a:ext cx="8215312" cy="571500"/>
          </a:xfrm>
          <a:prstGeom prst="rect">
            <a:avLst/>
          </a:prstGeom>
          <a:noFill/>
          <a:ln w="9525">
            <a:noFill/>
          </a:ln>
        </p:spPr>
        <p:txBody>
          <a:bodyPr/>
          <a:p>
            <a:pPr algn="just" eaLnBrk="1" hangingPunct="1">
              <a:lnSpc>
                <a:spcPts val="3500"/>
              </a:lnSpc>
            </a:pPr>
            <a:r>
              <a:rPr lang="en-US" altLang="en-US" sz="2800" dirty="0">
                <a:latin typeface="Arial" panose="020B0604020202020204" pitchFamily="34" charset="0"/>
              </a:rPr>
              <a:t>Bài văn không có các sự kiện nào xảy ra.</a:t>
            </a:r>
            <a:endParaRPr lang="en-US" altLang="en-US" sz="2800" dirty="0">
              <a:latin typeface="Arial" panose="020B0604020202020204" pitchFamily="34" charset="0"/>
            </a:endParaRPr>
          </a:p>
        </p:txBody>
      </p:sp>
      <p:sp>
        <p:nvSpPr>
          <p:cNvPr id="6" name="Content Placeholder 2"/>
          <p:cNvSpPr txBox="1"/>
          <p:nvPr/>
        </p:nvSpPr>
        <p:spPr>
          <a:xfrm>
            <a:off x="887413" y="3900488"/>
            <a:ext cx="8215312" cy="714375"/>
          </a:xfrm>
          <a:prstGeom prst="rect">
            <a:avLst/>
          </a:prstGeom>
          <a:noFill/>
          <a:ln w="9525">
            <a:noFill/>
          </a:ln>
        </p:spPr>
        <p:txBody>
          <a:bodyPr/>
          <a:p>
            <a:pPr algn="just" eaLnBrk="1" hangingPunct="1">
              <a:lnSpc>
                <a:spcPts val="3500"/>
              </a:lnSpc>
            </a:pPr>
            <a:r>
              <a:rPr lang="en-US" altLang="en-US" sz="2800" b="1" dirty="0">
                <a:solidFill>
                  <a:srgbClr val="FF0000"/>
                </a:solidFill>
                <a:latin typeface="Arial" panose="020B0604020202020204" pitchFamily="34" charset="0"/>
              </a:rPr>
              <a:t>Bài văn giới thiệu những gì về hồ Ba Bể ?</a:t>
            </a:r>
            <a:endParaRPr lang="en-US" altLang="en-US" sz="2800" b="1" dirty="0">
              <a:solidFill>
                <a:srgbClr val="FF0000"/>
              </a:solidFill>
              <a:latin typeface="Arial" panose="020B0604020202020204" pitchFamily="34" charset="0"/>
            </a:endParaRPr>
          </a:p>
        </p:txBody>
      </p:sp>
      <p:sp>
        <p:nvSpPr>
          <p:cNvPr id="7" name="Content Placeholder 2"/>
          <p:cNvSpPr txBox="1"/>
          <p:nvPr/>
        </p:nvSpPr>
        <p:spPr>
          <a:xfrm>
            <a:off x="887413" y="4629150"/>
            <a:ext cx="7394575" cy="714375"/>
          </a:xfrm>
          <a:prstGeom prst="rect">
            <a:avLst/>
          </a:prstGeom>
          <a:noFill/>
          <a:ln w="9525">
            <a:noFill/>
          </a:ln>
        </p:spPr>
        <p:txBody>
          <a:bodyPr/>
          <a:p>
            <a:pPr algn="just" eaLnBrk="1" hangingPunct="1">
              <a:lnSpc>
                <a:spcPts val="3500"/>
              </a:lnSpc>
            </a:pPr>
            <a:r>
              <a:rPr lang="en-US" altLang="en-US" sz="2800" dirty="0">
                <a:latin typeface="Arial" panose="020B0604020202020204" pitchFamily="34" charset="0"/>
              </a:rPr>
              <a:t>Bài văn giới thiệu về vị trí, độ cao, chiều dài, địa hình, cảnh đẹp của hồ Ba Bể.</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txBox="1"/>
          <p:nvPr/>
        </p:nvSpPr>
        <p:spPr>
          <a:xfrm>
            <a:off x="323850" y="1533525"/>
            <a:ext cx="8429625" cy="1679575"/>
          </a:xfrm>
          <a:prstGeom prst="rect">
            <a:avLst/>
          </a:prstGeom>
          <a:noFill/>
          <a:ln w="9525">
            <a:noFill/>
          </a:ln>
        </p:spPr>
        <p:txBody>
          <a:bodyPr/>
          <a:p>
            <a:pPr indent="624205" algn="just" eaLnBrk="1" hangingPunct="1"/>
            <a:r>
              <a:rPr lang="en-US" altLang="en-US" sz="2700" dirty="0">
                <a:solidFill>
                  <a:srgbClr val="FF0000"/>
                </a:solidFill>
                <a:latin typeface="Arial" panose="020B0604020202020204" pitchFamily="34" charset="0"/>
              </a:rPr>
              <a:t>Bài </a:t>
            </a:r>
            <a:r>
              <a:rPr lang="en-US" altLang="en-US" sz="2700" b="1" i="1" dirty="0">
                <a:solidFill>
                  <a:srgbClr val="FF0000"/>
                </a:solidFill>
                <a:latin typeface="Arial" panose="020B0604020202020204" pitchFamily="34" charset="0"/>
              </a:rPr>
              <a:t>Sự tích hồ Ba Bể </a:t>
            </a:r>
            <a:r>
              <a:rPr lang="en-US" altLang="en-US" sz="2700" dirty="0">
                <a:solidFill>
                  <a:srgbClr val="FF0000"/>
                </a:solidFill>
                <a:latin typeface="Arial" panose="020B0604020202020204" pitchFamily="34" charset="0"/>
              </a:rPr>
              <a:t>là văn kể chuyện vì có nhân vật, có cốt truyện, có ý nghĩa câu chuyện. Bài </a:t>
            </a:r>
            <a:r>
              <a:rPr lang="en-US" altLang="en-US" sz="2700" b="1" i="1" dirty="0">
                <a:solidFill>
                  <a:srgbClr val="FF0000"/>
                </a:solidFill>
                <a:latin typeface="Arial" panose="020B0604020202020204" pitchFamily="34" charset="0"/>
              </a:rPr>
              <a:t>Hồ Ba Bể </a:t>
            </a:r>
            <a:r>
              <a:rPr lang="en-US" altLang="en-US" sz="2700" dirty="0">
                <a:solidFill>
                  <a:srgbClr val="FF0000"/>
                </a:solidFill>
                <a:latin typeface="Arial" panose="020B0604020202020204" pitchFamily="34" charset="0"/>
              </a:rPr>
              <a:t>không phải văn kể chuyện mà là văn giới thiệu về hồ Ba Bể.</a:t>
            </a:r>
            <a:endParaRPr lang="en-US" altLang="en-US" sz="2700" dirty="0">
              <a:solidFill>
                <a:srgbClr val="FF0000"/>
              </a:solidFill>
              <a:latin typeface="Arial" panose="020B0604020202020204" pitchFamily="34" charset="0"/>
            </a:endParaRPr>
          </a:p>
        </p:txBody>
      </p:sp>
      <p:pic>
        <p:nvPicPr>
          <p:cNvPr id="2" name="Picture 1"/>
          <p:cNvPicPr>
            <a:picLocks noChangeAspect="1"/>
          </p:cNvPicPr>
          <p:nvPr/>
        </p:nvPicPr>
        <p:blipFill>
          <a:blip r:embed="rId1"/>
          <a:stretch>
            <a:fillRect/>
          </a:stretch>
        </p:blipFill>
        <p:spPr>
          <a:xfrm>
            <a:off x="0" y="4292600"/>
            <a:ext cx="2124075" cy="2565400"/>
          </a:xfrm>
          <a:prstGeom prst="rect">
            <a:avLst/>
          </a:prstGeom>
          <a:noFill/>
          <a:ln w="9525">
            <a:noFill/>
          </a:ln>
        </p:spPr>
      </p:pic>
      <p:sp>
        <p:nvSpPr>
          <p:cNvPr id="4" name="Cloud Callout 3"/>
          <p:cNvSpPr/>
          <p:nvPr/>
        </p:nvSpPr>
        <p:spPr>
          <a:xfrm>
            <a:off x="107950" y="188913"/>
            <a:ext cx="8856663" cy="1144588"/>
          </a:xfrm>
          <a:prstGeom prst="cloudCallout">
            <a:avLst>
              <a:gd name="adj1" fmla="val -40326"/>
              <a:gd name="adj2" fmla="val 333178"/>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en-US" sz="2400" dirty="0">
                <a:solidFill>
                  <a:srgbClr val="0D0D0D"/>
                </a:solidFill>
                <a:latin typeface="Arial" panose="020B0604020202020204" pitchFamily="34" charset="0"/>
              </a:rPr>
              <a:t>Bài </a:t>
            </a:r>
            <a:r>
              <a:rPr lang="en-US" altLang="en-US" sz="2400" b="1" i="1" dirty="0">
                <a:solidFill>
                  <a:srgbClr val="0D0D0D"/>
                </a:solidFill>
                <a:latin typeface="Arial" panose="020B0604020202020204" pitchFamily="34" charset="0"/>
              </a:rPr>
              <a:t>Hồ Ba Bể </a:t>
            </a:r>
            <a:r>
              <a:rPr lang="en-US" altLang="en-US" sz="2400" dirty="0">
                <a:solidFill>
                  <a:srgbClr val="0D0D0D"/>
                </a:solidFill>
                <a:latin typeface="Arial" panose="020B0604020202020204" pitchFamily="34" charset="0"/>
              </a:rPr>
              <a:t>với bài </a:t>
            </a:r>
            <a:r>
              <a:rPr lang="en-US" altLang="en-US" sz="2400" b="1" i="1" dirty="0">
                <a:solidFill>
                  <a:srgbClr val="0D0D0D"/>
                </a:solidFill>
                <a:latin typeface="Arial" panose="020B0604020202020204" pitchFamily="34" charset="0"/>
              </a:rPr>
              <a:t>Sự tích hồ Ba Bể</a:t>
            </a:r>
            <a:r>
              <a:rPr lang="en-US" altLang="en-US" sz="2400" dirty="0">
                <a:solidFill>
                  <a:srgbClr val="0D0D0D"/>
                </a:solidFill>
                <a:latin typeface="Arial" panose="020B0604020202020204" pitchFamily="34" charset="0"/>
              </a:rPr>
              <a:t>, bài nào là văn kể chuyện ? Vì sao ?</a:t>
            </a:r>
            <a:endParaRPr lang="en-US" altLang="en-US" sz="2400" dirty="0">
              <a:solidFill>
                <a:srgbClr val="0D0D0D"/>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000000"/>
                                          </p:val>
                                        </p:tav>
                                        <p:tav tm="100000">
                                          <p:val>
                                            <p:strVal val="#ppt_w"/>
                                          </p:val>
                                        </p:tav>
                                      </p:tavLst>
                                    </p:anim>
                                    <p:anim calcmode="lin" valueType="num">
                                      <p:cBhvr>
                                        <p:cTn id="13" dur="500" fill="hold"/>
                                        <p:tgtEl>
                                          <p:spTgt spid="2"/>
                                        </p:tgtEl>
                                        <p:attrNameLst>
                                          <p:attrName>ppt_h</p:attrName>
                                        </p:attrNameLst>
                                      </p:cBhvr>
                                      <p:tavLst>
                                        <p:tav tm="0">
                                          <p:val>
                                            <p:fltVal val="0,00000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0" y="3789363"/>
            <a:ext cx="2555875" cy="2978150"/>
          </a:xfrm>
          <a:prstGeom prst="rect">
            <a:avLst/>
          </a:prstGeom>
          <a:noFill/>
          <a:ln w="9525">
            <a:noFill/>
          </a:ln>
        </p:spPr>
      </p:pic>
      <p:sp>
        <p:nvSpPr>
          <p:cNvPr id="4" name="Cloud Callout 3"/>
          <p:cNvSpPr/>
          <p:nvPr/>
        </p:nvSpPr>
        <p:spPr>
          <a:xfrm>
            <a:off x="1041400" y="404813"/>
            <a:ext cx="6338888" cy="1008063"/>
          </a:xfrm>
          <a:prstGeom prst="cloudCallout">
            <a:avLst>
              <a:gd name="adj1" fmla="val -45810"/>
              <a:gd name="adj2" fmla="val 295979"/>
            </a:avLst>
          </a:prstGeom>
          <a:solidFill>
            <a:srgbClr val="FFD9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en-US" sz="2500" b="1" dirty="0">
                <a:latin typeface="Arial" panose="020B0604020202020204" pitchFamily="34" charset="0"/>
              </a:rPr>
              <a:t>Thế nào là kể chuyện ?</a:t>
            </a:r>
            <a:endParaRPr lang="en-US" altLang="en-US" sz="2500" b="1" dirty="0">
              <a:latin typeface="Arial" panose="020B0604020202020204" pitchFamily="34" charset="0"/>
            </a:endParaRPr>
          </a:p>
        </p:txBody>
      </p:sp>
      <p:sp>
        <p:nvSpPr>
          <p:cNvPr id="5" name="Rounded Rectangle 4"/>
          <p:cNvSpPr/>
          <p:nvPr/>
        </p:nvSpPr>
        <p:spPr>
          <a:xfrm>
            <a:off x="468313" y="1844675"/>
            <a:ext cx="8424863" cy="1728788"/>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spcBef>
                <a:spcPts val="1200"/>
              </a:spcBef>
              <a:buNone/>
            </a:pPr>
            <a:r>
              <a:rPr lang="en-US" altLang="en-US" sz="2600" dirty="0">
                <a:latin typeface="Arial" panose="020B0604020202020204" pitchFamily="34" charset="0"/>
              </a:rPr>
              <a:t>- Kể chuyện là kể lại một chuỗi sự việc có đầu, có có cuối liên quan đến một hay một số nhân vật. </a:t>
            </a:r>
            <a:endParaRPr lang="en-US" altLang="en-US" sz="2600" dirty="0">
              <a:latin typeface="Arial" panose="020B0604020202020204" pitchFamily="34" charset="0"/>
            </a:endParaRPr>
          </a:p>
          <a:p>
            <a:pPr lvl="0">
              <a:spcBef>
                <a:spcPts val="1200"/>
              </a:spcBef>
              <a:buNone/>
            </a:pPr>
            <a:r>
              <a:rPr lang="vi-VN" altLang="en-US" sz="2600" dirty="0">
                <a:latin typeface="Arial" panose="020B0604020202020204" pitchFamily="34" charset="0"/>
              </a:rPr>
              <a:t>-</a:t>
            </a:r>
            <a:r>
              <a:rPr lang="en-US" altLang="en-US" sz="2600" dirty="0">
                <a:latin typeface="Arial" panose="020B0604020202020204" pitchFamily="34" charset="0"/>
              </a:rPr>
              <a:t> Mỗi câu chuyện cần nói lên một điều có ý nghĩa.</a:t>
            </a:r>
            <a:endParaRPr lang="en-US" altLang="en-US" sz="2600" dirty="0">
              <a:latin typeface="Arial" panose="020B0604020202020204" pitchFamily="34" charset="0"/>
            </a:endParaRPr>
          </a:p>
        </p:txBody>
      </p:sp>
      <p:sp>
        <p:nvSpPr>
          <p:cNvPr id="6" name="Oval 5"/>
          <p:cNvSpPr/>
          <p:nvPr/>
        </p:nvSpPr>
        <p:spPr>
          <a:xfrm>
            <a:off x="395288" y="549275"/>
            <a:ext cx="3097213" cy="71913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x-none" sz="3000" b="1" dirty="0">
                <a:latin typeface="Arial" panose="020B0604020202020204" pitchFamily="34" charset="0"/>
              </a:rPr>
              <a:t>Ghi nhớ</a:t>
            </a:r>
            <a:endParaRPr lang="en-US" altLang="x-none" sz="3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000000"/>
                                          </p:val>
                                        </p:tav>
                                        <p:tav tm="100000">
                                          <p:val>
                                            <p:strVal val="#ppt_w"/>
                                          </p:val>
                                        </p:tav>
                                      </p:tavLst>
                                    </p:anim>
                                    <p:anim calcmode="lin" valueType="num">
                                      <p:cBhvr>
                                        <p:cTn id="13" dur="500" fill="hold"/>
                                        <p:tgtEl>
                                          <p:spTgt spid="3"/>
                                        </p:tgtEl>
                                        <p:attrNameLst>
                                          <p:attrName>ppt_h</p:attrName>
                                        </p:attrNameLst>
                                      </p:cBhvr>
                                      <p:tavLst>
                                        <p:tav tm="0">
                                          <p:val>
                                            <p:fltVal val="0,00000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000000"/>
                                          </p:val>
                                        </p:tav>
                                        <p:tav tm="100000">
                                          <p:val>
                                            <p:strVal val="#ppt_w"/>
                                          </p:val>
                                        </p:tav>
                                      </p:tavLst>
                                    </p:anim>
                                    <p:anim calcmode="lin" valueType="num">
                                      <p:cBhvr>
                                        <p:cTn id="28" dur="500" fill="hold"/>
                                        <p:tgtEl>
                                          <p:spTgt spid="6"/>
                                        </p:tgtEl>
                                        <p:attrNameLst>
                                          <p:attrName>ppt_h</p:attrName>
                                        </p:attrNameLst>
                                      </p:cBhvr>
                                      <p:tavLst>
                                        <p:tav tm="0">
                                          <p:val>
                                            <p:fltVal val="0,00000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Content Placeholder 2"/>
          <p:cNvSpPr txBox="1"/>
          <p:nvPr/>
        </p:nvSpPr>
        <p:spPr>
          <a:xfrm>
            <a:off x="395288" y="620713"/>
            <a:ext cx="8358187" cy="1285875"/>
          </a:xfrm>
          <a:prstGeom prst="rect">
            <a:avLst/>
          </a:prstGeom>
          <a:noFill/>
          <a:ln w="9525">
            <a:noFill/>
          </a:ln>
        </p:spPr>
        <p:txBody>
          <a:bodyPr anchor="ctr" anchorCtr="0"/>
          <a:p>
            <a:pPr algn="just" eaLnBrk="1" hangingPunct="1"/>
            <a:r>
              <a:rPr lang="en-US" altLang="en-US" sz="2800" dirty="0">
                <a:latin typeface="Arial" panose="020B0604020202020204" pitchFamily="34" charset="0"/>
              </a:rPr>
              <a:t>Hãy lấy ví dụ về các câu chuyện đã nghe, đã đọc để minh họa cho nội dung ghi nhớ.</a:t>
            </a:r>
            <a:endParaRPr lang="en-US" altLang="en-US" sz="2800" dirty="0">
              <a:latin typeface="Arial" panose="020B0604020202020204" pitchFamily="34" charset="0"/>
            </a:endParaRPr>
          </a:p>
        </p:txBody>
      </p:sp>
      <p:sp>
        <p:nvSpPr>
          <p:cNvPr id="3" name="Content Placeholder 2"/>
          <p:cNvSpPr txBox="1"/>
          <p:nvPr/>
        </p:nvSpPr>
        <p:spPr>
          <a:xfrm>
            <a:off x="360363" y="2349500"/>
            <a:ext cx="8358187" cy="2214563"/>
          </a:xfrm>
          <a:prstGeom prst="rect">
            <a:avLst/>
          </a:prstGeom>
          <a:noFill/>
          <a:ln w="9525">
            <a:noFill/>
          </a:ln>
        </p:spPr>
        <p:txBody>
          <a:bodyPr anchor="ctr" anchorCtr="0"/>
          <a:p>
            <a:pPr algn="just" eaLnBrk="1" hangingPunct="1"/>
            <a:r>
              <a:rPr lang="en-US" altLang="en-US" sz="2800" i="1" dirty="0">
                <a:latin typeface="Arial" panose="020B0604020202020204" pitchFamily="34" charset="0"/>
              </a:rPr>
              <a:t>Dế Mèn bênh vực kẻ yếu: </a:t>
            </a:r>
            <a:r>
              <a:rPr lang="en-US" altLang="en-US" sz="2800" dirty="0">
                <a:latin typeface="Arial" panose="020B0604020202020204" pitchFamily="34" charset="0"/>
              </a:rPr>
              <a:t>có nhân vật Dế Mèn, Nhà Trò</a:t>
            </a:r>
            <a:r>
              <a:rPr lang="vi-VN" altLang="en-US" sz="2800" dirty="0">
                <a:latin typeface="Arial" panose="020B0604020202020204" pitchFamily="34" charset="0"/>
              </a:rPr>
              <a:t>, bọn Nhện</a:t>
            </a:r>
            <a:r>
              <a:rPr lang="en-US" altLang="en-US" sz="2800" dirty="0">
                <a:latin typeface="Arial" panose="020B0604020202020204" pitchFamily="34" charset="0"/>
              </a:rPr>
              <a:t>. Câu chuyện về Nhà Trò</a:t>
            </a:r>
            <a:r>
              <a:rPr lang="vi-VN" altLang="en-US" sz="2800" dirty="0">
                <a:latin typeface="Arial" panose="020B0604020202020204" pitchFamily="34" charset="0"/>
              </a:rPr>
              <a:t> bị bọn Nhện bắt nạt</a:t>
            </a:r>
            <a:r>
              <a:rPr lang="en-US" altLang="en-US" sz="2800" dirty="0">
                <a:latin typeface="Arial" panose="020B0604020202020204" pitchFamily="34" charset="0"/>
              </a:rPr>
              <a:t> làm Dế Mèn bất bình. Ý nghĩa của câu chuyện: ca ngợi tấm lòng nghĩa hiệp của Dế Mèn. </a:t>
            </a:r>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Content Placeholder 2"/>
          <p:cNvSpPr txBox="1"/>
          <p:nvPr/>
        </p:nvSpPr>
        <p:spPr>
          <a:xfrm>
            <a:off x="250825" y="1196975"/>
            <a:ext cx="8785225" cy="1368425"/>
          </a:xfrm>
          <a:prstGeom prst="rect">
            <a:avLst/>
          </a:prstGeom>
          <a:noFill/>
          <a:ln w="9525">
            <a:noFill/>
          </a:ln>
        </p:spPr>
        <p:txBody>
          <a:bodyPr anchor="ctr" anchorCtr="0"/>
          <a:p>
            <a:pPr algn="just" eaLnBrk="1" hangingPunct="1"/>
            <a:r>
              <a:rPr lang="en-US" altLang="en-US" sz="2500" b="1" i="1" dirty="0">
                <a:solidFill>
                  <a:srgbClr val="FF0000"/>
                </a:solidFill>
                <a:latin typeface="Arial" panose="020B0604020202020204" pitchFamily="34" charset="0"/>
              </a:rPr>
              <a:t>Bài 1: </a:t>
            </a:r>
            <a:r>
              <a:rPr lang="en-US" altLang="en-US" sz="2500" dirty="0">
                <a:latin typeface="Arial" panose="020B0604020202020204" pitchFamily="34" charset="0"/>
              </a:rPr>
              <a:t>Trên đường đi học về, em gặp một phụ nữ vừa bế con vừa mang nhiều đồ đạc. Em đã giúp cô ấy xách đồ đi một quãng đường. Hãy kể lại câu chuyện đó.</a:t>
            </a:r>
            <a:endParaRPr lang="en-US" altLang="en-US" sz="2500" dirty="0">
              <a:latin typeface="Arial" panose="020B0604020202020204" pitchFamily="34" charset="0"/>
            </a:endParaRPr>
          </a:p>
        </p:txBody>
      </p:sp>
      <p:cxnSp>
        <p:nvCxnSpPr>
          <p:cNvPr id="6" name="Straight Connector 5"/>
          <p:cNvCxnSpPr/>
          <p:nvPr/>
        </p:nvCxnSpPr>
        <p:spPr>
          <a:xfrm>
            <a:off x="1474788" y="1646238"/>
            <a:ext cx="309721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35600" y="1671638"/>
            <a:ext cx="4318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04025" y="1646238"/>
            <a:ext cx="93662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9888" y="2039938"/>
            <a:ext cx="46831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692275" y="2039938"/>
            <a:ext cx="2087563" cy="3175"/>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759450" y="2047875"/>
            <a:ext cx="277336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79838" y="2420938"/>
            <a:ext cx="277177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p:nvPr/>
        </p:nvSpPr>
        <p:spPr bwMode="auto">
          <a:xfrm>
            <a:off x="3024188" y="260350"/>
            <a:ext cx="2941638" cy="8413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lnSpc>
                <a:spcPts val="6000"/>
              </a:lnSpc>
              <a:spcBef>
                <a:spcPts val="600"/>
              </a:spcBef>
              <a:spcAft>
                <a:spcPts val="600"/>
              </a:spcAft>
              <a:buNone/>
            </a:pPr>
            <a:r>
              <a:rPr lang="en-US" altLang="x-none" sz="4000" b="1" dirty="0">
                <a:solidFill>
                  <a:srgbClr val="000000"/>
                </a:solidFill>
                <a:latin typeface="Arial" panose="020B0604020202020204" pitchFamily="34" charset="0"/>
              </a:rPr>
              <a:t>Thực hành</a:t>
            </a:r>
            <a:endParaRPr lang="en-US" altLang="x-none" sz="4000" b="1" dirty="0">
              <a:solidFill>
                <a:srgbClr val="000000"/>
              </a:solidFill>
              <a:latin typeface="Arial" panose="020B0604020202020204" pitchFamily="34" charset="0"/>
            </a:endParaRPr>
          </a:p>
        </p:txBody>
      </p:sp>
      <p:sp>
        <p:nvSpPr>
          <p:cNvPr id="16395" name="Content Placeholder 2"/>
          <p:cNvSpPr txBox="1"/>
          <p:nvPr/>
        </p:nvSpPr>
        <p:spPr>
          <a:xfrm>
            <a:off x="301625" y="2636838"/>
            <a:ext cx="8591550" cy="3311525"/>
          </a:xfrm>
          <a:prstGeom prst="rect">
            <a:avLst/>
          </a:prstGeom>
          <a:noFill/>
          <a:ln w="9525">
            <a:noFill/>
          </a:ln>
        </p:spPr>
        <p:txBody>
          <a:bodyPr anchor="ctr" anchorCtr="0"/>
          <a:p>
            <a:pPr algn="just" eaLnBrk="1" hangingPunct="1"/>
            <a:r>
              <a:rPr lang="en-US" altLang="en-US" sz="2500" b="1" i="1" dirty="0">
                <a:solidFill>
                  <a:srgbClr val="FF0000"/>
                </a:solidFill>
                <a:latin typeface="Arial" panose="020B0604020202020204" pitchFamily="34" charset="0"/>
              </a:rPr>
              <a:t>				Gợi ý </a:t>
            </a:r>
            <a:endParaRPr lang="en-US" altLang="en-US" sz="2500" b="1" i="1" dirty="0">
              <a:solidFill>
                <a:srgbClr val="FF0000"/>
              </a:solidFill>
              <a:latin typeface="Arial" panose="020B0604020202020204" pitchFamily="34" charset="0"/>
            </a:endParaRPr>
          </a:p>
          <a:p>
            <a:pPr algn="just" eaLnBrk="1" hangingPunct="1"/>
            <a:r>
              <a:rPr lang="en-US" altLang="en-US" sz="2500" dirty="0">
                <a:solidFill>
                  <a:srgbClr val="7030A0"/>
                </a:solidFill>
                <a:latin typeface="Arial" panose="020B0604020202020204" pitchFamily="34" charset="0"/>
              </a:rPr>
              <a:t>1. Câu chuyện xảy ra vào thời gian, hoàn cảnh nào?</a:t>
            </a:r>
            <a:endParaRPr lang="en-US" altLang="en-US" sz="2500" dirty="0">
              <a:solidFill>
                <a:srgbClr val="7030A0"/>
              </a:solidFill>
              <a:latin typeface="Arial" panose="020B0604020202020204" pitchFamily="34" charset="0"/>
            </a:endParaRPr>
          </a:p>
          <a:p>
            <a:pPr algn="just" eaLnBrk="1" hangingPunct="1"/>
            <a:r>
              <a:rPr lang="en-US" altLang="en-US" sz="2500" dirty="0">
                <a:solidFill>
                  <a:srgbClr val="7030A0"/>
                </a:solidFill>
                <a:latin typeface="Arial" panose="020B0604020202020204" pitchFamily="34" charset="0"/>
              </a:rPr>
              <a:t>2. Gặp chị phụ nữ trong hoàn cảnh như vậy, em sẽ nói gì, làm gì? </a:t>
            </a:r>
            <a:endParaRPr lang="en-US" altLang="en-US" sz="2500" dirty="0">
              <a:solidFill>
                <a:srgbClr val="7030A0"/>
              </a:solidFill>
              <a:latin typeface="Arial" panose="020B0604020202020204" pitchFamily="34" charset="0"/>
            </a:endParaRPr>
          </a:p>
          <a:p>
            <a:pPr algn="just" eaLnBrk="1" hangingPunct="1"/>
            <a:r>
              <a:rPr lang="en-US" altLang="en-US" sz="2500" dirty="0">
                <a:solidFill>
                  <a:srgbClr val="7030A0"/>
                </a:solidFill>
                <a:latin typeface="Arial" panose="020B0604020202020204" pitchFamily="34" charset="0"/>
              </a:rPr>
              <a:t>3. Chị phụ nữ có thái độ ra sao? Chị hành động và nói gì?</a:t>
            </a:r>
            <a:endParaRPr lang="en-US" altLang="en-US" sz="2500" dirty="0">
              <a:solidFill>
                <a:srgbClr val="7030A0"/>
              </a:solidFill>
              <a:latin typeface="Arial" panose="020B0604020202020204" pitchFamily="34" charset="0"/>
            </a:endParaRPr>
          </a:p>
          <a:p>
            <a:pPr algn="just" eaLnBrk="1" hangingPunct="1"/>
            <a:r>
              <a:rPr lang="en-US" altLang="en-US" sz="2500" dirty="0">
                <a:solidFill>
                  <a:srgbClr val="7030A0"/>
                </a:solidFill>
                <a:latin typeface="Arial" panose="020B0604020202020204" pitchFamily="34" charset="0"/>
              </a:rPr>
              <a:t>4. Làm xong việc, em cảm thấy như thế nào?</a:t>
            </a:r>
            <a:endParaRPr lang="en-US" altLang="en-US" sz="2500" dirty="0">
              <a:solidFill>
                <a:srgbClr val="7030A0"/>
              </a:solidFill>
              <a:latin typeface="Arial" panose="020B0604020202020204" pitchFamily="34" charset="0"/>
            </a:endParaRPr>
          </a:p>
          <a:p>
            <a:pPr algn="just" eaLnBrk="1" hangingPunct="1"/>
            <a:r>
              <a:rPr lang="en-US" altLang="en-US" sz="2500" dirty="0">
                <a:latin typeface="Arial" panose="020B0604020202020204" pitchFamily="34" charset="0"/>
              </a:rPr>
              <a:t>       </a:t>
            </a:r>
            <a:r>
              <a:rPr lang="en-US" altLang="en-US" sz="2500" dirty="0">
                <a:solidFill>
                  <a:srgbClr val="3333FF"/>
                </a:solidFill>
                <a:latin typeface="Arial" panose="020B0604020202020204" pitchFamily="34" charset="0"/>
              </a:rPr>
              <a:t>Dựa vào câu hỏi gợi ý, em hãy hình dung chuỗi sự việc và kể lại câu chuyện hoàn chỉnh. </a:t>
            </a:r>
            <a:endParaRPr lang="en-US" altLang="en-US" sz="2500" dirty="0">
              <a:solidFill>
                <a:srgbClr val="3333FF"/>
              </a:solidFill>
              <a:latin typeface="Arial" panose="020B0604020202020204" pitchFamily="34" charset="0"/>
            </a:endParaRPr>
          </a:p>
          <a:p>
            <a:pPr algn="just" eaLnBrk="1" hangingPunct="1"/>
            <a:endParaRPr lang="en-US" altLang="en-US" sz="2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395">
                                            <p:txEl>
                                              <p:charRg st="0" end="11"/>
                                            </p:txEl>
                                          </p:spTgt>
                                        </p:tgtEl>
                                        <p:attrNameLst>
                                          <p:attrName>style.visibility</p:attrName>
                                        </p:attrNameLst>
                                      </p:cBhvr>
                                      <p:to>
                                        <p:strVal val="visible"/>
                                      </p:to>
                                    </p:set>
                                    <p:animEffect transition="in" filter="barn(inVertical)">
                                      <p:cBhvr>
                                        <p:cTn id="32" dur="500"/>
                                        <p:tgtEl>
                                          <p:spTgt spid="16395">
                                            <p:txEl>
                                              <p:charRg st="0"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395">
                                            <p:txEl>
                                              <p:charRg st="11" end="62"/>
                                            </p:txEl>
                                          </p:spTgt>
                                        </p:tgtEl>
                                        <p:attrNameLst>
                                          <p:attrName>style.visibility</p:attrName>
                                        </p:attrNameLst>
                                      </p:cBhvr>
                                      <p:to>
                                        <p:strVal val="visible"/>
                                      </p:to>
                                    </p:set>
                                    <p:animEffect transition="in" filter="fade">
                                      <p:cBhvr>
                                        <p:cTn id="37" dur="1000"/>
                                        <p:tgtEl>
                                          <p:spTgt spid="16395">
                                            <p:txEl>
                                              <p:charRg st="11" end="62"/>
                                            </p:txEl>
                                          </p:spTgt>
                                        </p:tgtEl>
                                      </p:cBhvr>
                                    </p:animEffect>
                                    <p:anim calcmode="lin" valueType="num">
                                      <p:cBhvr>
                                        <p:cTn id="38" dur="1000" fill="hold"/>
                                        <p:tgtEl>
                                          <p:spTgt spid="16395">
                                            <p:txEl>
                                              <p:charRg st="11" end="62"/>
                                            </p:txEl>
                                          </p:spTgt>
                                        </p:tgtEl>
                                        <p:attrNameLst>
                                          <p:attrName>ppt_x</p:attrName>
                                        </p:attrNameLst>
                                      </p:cBhvr>
                                      <p:tavLst>
                                        <p:tav tm="0">
                                          <p:val>
                                            <p:strVal val="#ppt_x"/>
                                          </p:val>
                                        </p:tav>
                                        <p:tav tm="100000">
                                          <p:val>
                                            <p:strVal val="#ppt_x"/>
                                          </p:val>
                                        </p:tav>
                                      </p:tavLst>
                                    </p:anim>
                                    <p:anim calcmode="lin" valueType="num">
                                      <p:cBhvr>
                                        <p:cTn id="39" dur="1000" fill="hold"/>
                                        <p:tgtEl>
                                          <p:spTgt spid="16395">
                                            <p:txEl>
                                              <p:charRg st="11" end="6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395">
                                            <p:txEl>
                                              <p:charRg st="62" end="128"/>
                                            </p:txEl>
                                          </p:spTgt>
                                        </p:tgtEl>
                                        <p:attrNameLst>
                                          <p:attrName>style.visibility</p:attrName>
                                        </p:attrNameLst>
                                      </p:cBhvr>
                                      <p:to>
                                        <p:strVal val="visible"/>
                                      </p:to>
                                    </p:set>
                                    <p:animEffect transition="in" filter="barn(inVertical)">
                                      <p:cBhvr>
                                        <p:cTn id="44" dur="500"/>
                                        <p:tgtEl>
                                          <p:spTgt spid="16395">
                                            <p:txEl>
                                              <p:charRg st="62" end="12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6395">
                                            <p:txEl>
                                              <p:charRg st="128" end="186"/>
                                            </p:txEl>
                                          </p:spTgt>
                                        </p:tgtEl>
                                        <p:attrNameLst>
                                          <p:attrName>style.visibility</p:attrName>
                                        </p:attrNameLst>
                                      </p:cBhvr>
                                      <p:to>
                                        <p:strVal val="visible"/>
                                      </p:to>
                                    </p:set>
                                    <p:anim calcmode="lin" valueType="num">
                                      <p:cBhvr>
                                        <p:cTn id="49" dur="1000" fill="hold"/>
                                        <p:tgtEl>
                                          <p:spTgt spid="16395">
                                            <p:txEl>
                                              <p:charRg st="128" end="186"/>
                                            </p:txEl>
                                          </p:spTgt>
                                        </p:tgtEl>
                                        <p:attrNameLst>
                                          <p:attrName>ppt_w</p:attrName>
                                        </p:attrNameLst>
                                      </p:cBhvr>
                                      <p:tavLst>
                                        <p:tav tm="0">
                                          <p:val>
                                            <p:fltVal val="0,000000"/>
                                          </p:val>
                                        </p:tav>
                                        <p:tav tm="100000">
                                          <p:val>
                                            <p:strVal val="#ppt_w"/>
                                          </p:val>
                                        </p:tav>
                                      </p:tavLst>
                                    </p:anim>
                                    <p:anim calcmode="lin" valueType="num">
                                      <p:cBhvr>
                                        <p:cTn id="50" dur="1000" fill="hold"/>
                                        <p:tgtEl>
                                          <p:spTgt spid="16395">
                                            <p:txEl>
                                              <p:charRg st="128" end="186"/>
                                            </p:txEl>
                                          </p:spTgt>
                                        </p:tgtEl>
                                        <p:attrNameLst>
                                          <p:attrName>ppt_h</p:attrName>
                                        </p:attrNameLst>
                                      </p:cBhvr>
                                      <p:tavLst>
                                        <p:tav tm="0">
                                          <p:val>
                                            <p:fltVal val="0,000000"/>
                                          </p:val>
                                        </p:tav>
                                        <p:tav tm="100000">
                                          <p:val>
                                            <p:strVal val="#ppt_h"/>
                                          </p:val>
                                        </p:tav>
                                      </p:tavLst>
                                    </p:anim>
                                    <p:anim calcmode="lin" valueType="num">
                                      <p:cBhvr>
                                        <p:cTn id="51" dur="1000" fill="hold"/>
                                        <p:tgtEl>
                                          <p:spTgt spid="16395">
                                            <p:txEl>
                                              <p:charRg st="128" end="186"/>
                                            </p:txEl>
                                          </p:spTgt>
                                        </p:tgtEl>
                                        <p:attrNameLst>
                                          <p:attrName>style.rotation</p:attrName>
                                        </p:attrNameLst>
                                      </p:cBhvr>
                                      <p:tavLst>
                                        <p:tav tm="0">
                                          <p:val>
                                            <p:fltVal val="90,000000"/>
                                          </p:val>
                                        </p:tav>
                                        <p:tav tm="100000">
                                          <p:val>
                                            <p:fltVal val="0,000000"/>
                                          </p:val>
                                        </p:tav>
                                      </p:tavLst>
                                    </p:anim>
                                    <p:animEffect transition="in" filter="fade">
                                      <p:cBhvr>
                                        <p:cTn id="52" dur="1000"/>
                                        <p:tgtEl>
                                          <p:spTgt spid="16395">
                                            <p:txEl>
                                              <p:charRg st="128" end="18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6395">
                                            <p:txEl>
                                              <p:charRg st="186" end="229"/>
                                            </p:txEl>
                                          </p:spTgt>
                                        </p:tgtEl>
                                        <p:attrNameLst>
                                          <p:attrName>style.visibility</p:attrName>
                                        </p:attrNameLst>
                                      </p:cBhvr>
                                      <p:to>
                                        <p:strVal val="visible"/>
                                      </p:to>
                                    </p:set>
                                    <p:anim calcmode="lin" valueType="num">
                                      <p:cBhvr>
                                        <p:cTn id="57" dur="500" fill="hold"/>
                                        <p:tgtEl>
                                          <p:spTgt spid="16395">
                                            <p:txEl>
                                              <p:charRg st="186" end="229"/>
                                            </p:txEl>
                                          </p:spTgt>
                                        </p:tgtEl>
                                        <p:attrNameLst>
                                          <p:attrName>ppt_w</p:attrName>
                                        </p:attrNameLst>
                                      </p:cBhvr>
                                      <p:tavLst>
                                        <p:tav tm="0">
                                          <p:val>
                                            <p:fltVal val="0,000000"/>
                                          </p:val>
                                        </p:tav>
                                        <p:tav tm="100000">
                                          <p:val>
                                            <p:strVal val="#ppt_w"/>
                                          </p:val>
                                        </p:tav>
                                      </p:tavLst>
                                    </p:anim>
                                    <p:anim calcmode="lin" valueType="num">
                                      <p:cBhvr>
                                        <p:cTn id="58" dur="500" fill="hold"/>
                                        <p:tgtEl>
                                          <p:spTgt spid="16395">
                                            <p:txEl>
                                              <p:charRg st="186" end="229"/>
                                            </p:txEl>
                                          </p:spTgt>
                                        </p:tgtEl>
                                        <p:attrNameLst>
                                          <p:attrName>ppt_h</p:attrName>
                                        </p:attrNameLst>
                                      </p:cBhvr>
                                      <p:tavLst>
                                        <p:tav tm="0">
                                          <p:val>
                                            <p:fltVal val="0,000000"/>
                                          </p:val>
                                        </p:tav>
                                        <p:tav tm="100000">
                                          <p:val>
                                            <p:strVal val="#ppt_h"/>
                                          </p:val>
                                        </p:tav>
                                      </p:tavLst>
                                    </p:anim>
                                    <p:animEffect transition="in" filter="fade">
                                      <p:cBhvr>
                                        <p:cTn id="59" dur="500"/>
                                        <p:tgtEl>
                                          <p:spTgt spid="16395">
                                            <p:txEl>
                                              <p:charRg st="186" end="22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6395">
                                            <p:txEl>
                                              <p:charRg st="229" end="324"/>
                                            </p:txEl>
                                          </p:spTgt>
                                        </p:tgtEl>
                                        <p:attrNameLst>
                                          <p:attrName>style.visibility</p:attrName>
                                        </p:attrNameLst>
                                      </p:cBhvr>
                                      <p:to>
                                        <p:strVal val="visible"/>
                                      </p:to>
                                    </p:set>
                                    <p:animEffect transition="in" filter="circle(in)">
                                      <p:cBhvr>
                                        <p:cTn id="64" dur="2000"/>
                                        <p:tgtEl>
                                          <p:spTgt spid="16395">
                                            <p:txEl>
                                              <p:charRg st="229" end="3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txBox="1"/>
          <p:nvPr/>
        </p:nvSpPr>
        <p:spPr>
          <a:xfrm>
            <a:off x="358775" y="908050"/>
            <a:ext cx="8785225" cy="1285875"/>
          </a:xfrm>
          <a:prstGeom prst="rect">
            <a:avLst/>
          </a:prstGeom>
          <a:noFill/>
          <a:ln w="9525">
            <a:noFill/>
          </a:ln>
        </p:spPr>
        <p:txBody>
          <a:bodyPr anchor="ctr" anchorCtr="0"/>
          <a:p>
            <a:pPr algn="just" eaLnBrk="1" hangingPunct="1"/>
            <a:r>
              <a:rPr lang="en-US" altLang="en-US" sz="2700" b="1" i="1" dirty="0">
                <a:solidFill>
                  <a:srgbClr val="FF0000"/>
                </a:solidFill>
                <a:latin typeface="Arial" panose="020B0604020202020204" pitchFamily="34" charset="0"/>
              </a:rPr>
              <a:t>Bài 2: </a:t>
            </a:r>
            <a:r>
              <a:rPr lang="en-US" altLang="en-US" sz="2700" dirty="0">
                <a:latin typeface="Arial" panose="020B0604020202020204" pitchFamily="34" charset="0"/>
              </a:rPr>
              <a:t>Câu chuyện em vừa kể có những nhân vật nào ? Nêu ý nghĩa của câu chuyện.</a:t>
            </a:r>
            <a:endParaRPr lang="en-US" altLang="en-US" sz="27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Group 7"/>
          <p:cNvGrpSpPr/>
          <p:nvPr/>
        </p:nvGrpSpPr>
        <p:grpSpPr>
          <a:xfrm>
            <a:off x="0" y="0"/>
            <a:ext cx="9144000" cy="6858000"/>
            <a:chOff x="0" y="0"/>
            <a:chExt cx="9144000" cy="6858000"/>
          </a:xfrm>
        </p:grpSpPr>
        <p:grpSp>
          <p:nvGrpSpPr>
            <p:cNvPr id="19459" name="Group 6"/>
            <p:cNvGrpSpPr/>
            <p:nvPr/>
          </p:nvGrpSpPr>
          <p:grpSpPr>
            <a:xfrm>
              <a:off x="0" y="0"/>
              <a:ext cx="9144000" cy="6858000"/>
              <a:chOff x="0" y="0"/>
              <a:chExt cx="9144000" cy="6858000"/>
            </a:xfrm>
          </p:grpSpPr>
          <p:pic>
            <p:nvPicPr>
              <p:cNvPr id="19463"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64" name="Content Placeholder 2"/>
              <p:cNvSpPr txBox="1"/>
              <p:nvPr/>
            </p:nvSpPr>
            <p:spPr>
              <a:xfrm>
                <a:off x="1979712" y="1982170"/>
                <a:ext cx="4714908" cy="714380"/>
              </a:xfrm>
              <a:prstGeom prst="rect">
                <a:avLst/>
              </a:prstGeom>
              <a:noFill/>
              <a:ln w="9525">
                <a:noFill/>
              </a:ln>
            </p:spPr>
            <p:txBody>
              <a:bodyPr anchor="ctr" anchorCtr="0"/>
              <a:p>
                <a:pPr algn="just" eaLnBrk="1" hangingPunct="1"/>
                <a:r>
                  <a:rPr lang="en-US" altLang="en-US" sz="3200" dirty="0">
                    <a:latin typeface="Arial" panose="020B0604020202020204" pitchFamily="34" charset="0"/>
                  </a:rPr>
                  <a:t>- Thế nào là kể chuyện ?</a:t>
                </a:r>
                <a:endParaRPr lang="en-US" altLang="en-US" sz="3200" dirty="0">
                  <a:latin typeface="Arial" panose="020B0604020202020204" pitchFamily="34" charset="0"/>
                </a:endParaRPr>
              </a:p>
            </p:txBody>
          </p:sp>
          <p:sp>
            <p:nvSpPr>
              <p:cNvPr id="19465" name="Content Placeholder 2"/>
              <p:cNvSpPr txBox="1"/>
              <p:nvPr/>
            </p:nvSpPr>
            <p:spPr>
              <a:xfrm>
                <a:off x="1883955" y="3000053"/>
                <a:ext cx="5376090" cy="1484553"/>
              </a:xfrm>
              <a:prstGeom prst="rect">
                <a:avLst/>
              </a:prstGeom>
              <a:noFill/>
              <a:ln w="9525">
                <a:noFill/>
              </a:ln>
            </p:spPr>
            <p:txBody>
              <a:bodyPr anchor="ctr" anchorCtr="0"/>
              <a:p>
                <a:pPr algn="just" eaLnBrk="1" hangingPunct="1"/>
                <a:r>
                  <a:rPr lang="en-US" altLang="en-US" sz="3200" dirty="0">
                    <a:latin typeface="Arial" panose="020B0604020202020204" pitchFamily="34" charset="0"/>
                  </a:rPr>
                  <a:t>- Khi kể một câu chuyện cho ng</a:t>
                </a:r>
                <a:r>
                  <a:rPr lang="vi-VN" altLang="en-US" sz="3200" dirty="0">
                    <a:latin typeface="Arial" panose="020B0604020202020204" pitchFamily="34" charset="0"/>
                  </a:rPr>
                  <a:t>ười khác nghe cần lưu ý điều gì?</a:t>
                </a:r>
                <a:endParaRPr lang="en-US" altLang="en-US" sz="3200" dirty="0">
                  <a:latin typeface="Arial" panose="020B0604020202020204" pitchFamily="34" charset="0"/>
                </a:endParaRPr>
              </a:p>
            </p:txBody>
          </p:sp>
        </p:grpSp>
        <p:sp>
          <p:nvSpPr>
            <p:cNvPr id="2" name="Content Placeholder 2"/>
            <p:cNvSpPr txBox="1"/>
            <p:nvPr/>
          </p:nvSpPr>
          <p:spPr bwMode="auto">
            <a:xfrm>
              <a:off x="1883955" y="830287"/>
              <a:ext cx="5572164" cy="1000132"/>
            </a:xfrm>
            <a:prstGeom prst="rect">
              <a:avLst/>
            </a:prstGeom>
            <a:noFill/>
            <a:ln w="9525">
              <a:noFill/>
              <a:miter lim="800000"/>
            </a:ln>
            <a:scene3d>
              <a:camera prst="orthographicFront"/>
              <a:lightRig rig="threePt" dir="t"/>
            </a:scene3d>
            <a:sp3d>
              <a:bevelT/>
            </a:sp3d>
          </p:spPr>
          <p:txBody>
            <a:bodyPr anchor="ctr"/>
            <a:p>
              <a:pPr algn="ctr" eaLnBrk="1" hangingPunct="1">
                <a:lnSpc>
                  <a:spcPts val="6000"/>
                </a:lnSpc>
                <a:spcBef>
                  <a:spcPts val="600"/>
                </a:spcBef>
                <a:spcAft>
                  <a:spcPts val="600"/>
                </a:spcAft>
                <a:buNone/>
              </a:pPr>
              <a:r>
                <a:rPr lang="en-US" altLang="x-none" sz="4000" b="1" dirty="0">
                  <a:solidFill>
                    <a:srgbClr val="FF0000"/>
                  </a:solidFill>
                  <a:latin typeface="Arial" panose="020B0604020202020204" pitchFamily="34" charset="0"/>
                </a:rPr>
                <a:t>Vận dụng</a:t>
              </a:r>
              <a:endParaRPr lang="en-US" altLang="x-none" sz="4000" b="1" dirty="0">
                <a:solidFill>
                  <a:srgbClr val="FF0000"/>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2916238" y="473075"/>
            <a:ext cx="3671888" cy="719138"/>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x-none" sz="3000" b="1" dirty="0">
                <a:solidFill>
                  <a:srgbClr val="FF0000"/>
                </a:solidFill>
                <a:latin typeface="Arial" panose="020B0604020202020204" pitchFamily="34" charset="0"/>
              </a:rPr>
              <a:t>Yêu cầu đạt được</a:t>
            </a:r>
            <a:endParaRPr lang="en-US" altLang="x-none" sz="3000" b="1" dirty="0">
              <a:solidFill>
                <a:srgbClr val="FF0000"/>
              </a:solidFill>
              <a:latin typeface="Arial" panose="020B0604020202020204" pitchFamily="34" charset="0"/>
            </a:endParaRPr>
          </a:p>
        </p:txBody>
      </p:sp>
      <p:grpSp>
        <p:nvGrpSpPr>
          <p:cNvPr id="11" name="Group 10"/>
          <p:cNvGrpSpPr/>
          <p:nvPr/>
        </p:nvGrpSpPr>
        <p:grpSpPr>
          <a:xfrm>
            <a:off x="242888" y="1454150"/>
            <a:ext cx="7272337" cy="863600"/>
            <a:chOff x="251520" y="1484784"/>
            <a:chExt cx="7272808" cy="864096"/>
          </a:xfrm>
        </p:grpSpPr>
        <p:sp>
          <p:nvSpPr>
            <p:cNvPr id="5" name="Rectangle 4"/>
            <p:cNvSpPr/>
            <p:nvPr/>
          </p:nvSpPr>
          <p:spPr>
            <a:xfrm>
              <a:off x="899262" y="1484784"/>
              <a:ext cx="662506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Nắm được đặc điểm của văn kể chuyện.</a:t>
              </a:r>
              <a:endParaRPr lang="en-US" altLang="x-none" sz="2700" dirty="0">
                <a:solidFill>
                  <a:srgbClr val="0D0D0D"/>
                </a:solidFill>
                <a:latin typeface="Arial" panose="020B0604020202020204" pitchFamily="34" charset="0"/>
              </a:endParaRPr>
            </a:p>
          </p:txBody>
        </p:sp>
        <p:sp>
          <p:nvSpPr>
            <p:cNvPr id="8" name="Oval 7"/>
            <p:cNvSpPr/>
            <p:nvPr/>
          </p:nvSpPr>
          <p:spPr>
            <a:xfrm>
              <a:off x="251520" y="1556263"/>
              <a:ext cx="576299" cy="576593"/>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1</a:t>
              </a:r>
              <a:endPar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grpSp>
        <p:nvGrpSpPr>
          <p:cNvPr id="12" name="Group 11"/>
          <p:cNvGrpSpPr/>
          <p:nvPr/>
        </p:nvGrpSpPr>
        <p:grpSpPr>
          <a:xfrm>
            <a:off x="228600" y="2744788"/>
            <a:ext cx="8520113" cy="935037"/>
            <a:chOff x="228080" y="2564904"/>
            <a:chExt cx="8520384" cy="936104"/>
          </a:xfrm>
        </p:grpSpPr>
        <p:sp>
          <p:nvSpPr>
            <p:cNvPr id="6" name="Rectangle 5"/>
            <p:cNvSpPr/>
            <p:nvPr/>
          </p:nvSpPr>
          <p:spPr>
            <a:xfrm>
              <a:off x="899614" y="2564904"/>
              <a:ext cx="7848850" cy="936104"/>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Phân biệt được văn kể chyện với những loại văn khác.</a:t>
              </a:r>
              <a:endParaRPr lang="en-US" altLang="x-none" sz="2700" dirty="0">
                <a:solidFill>
                  <a:srgbClr val="0D0D0D"/>
                </a:solidFill>
                <a:latin typeface="Arial" panose="020B0604020202020204" pitchFamily="34" charset="0"/>
              </a:endParaRPr>
            </a:p>
          </p:txBody>
        </p:sp>
        <p:sp>
          <p:nvSpPr>
            <p:cNvPr id="9" name="Oval 8"/>
            <p:cNvSpPr/>
            <p:nvPr/>
          </p:nvSpPr>
          <p:spPr>
            <a:xfrm>
              <a:off x="228080" y="2709531"/>
              <a:ext cx="576281" cy="5753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2</a:t>
              </a:r>
              <a:endPar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grpSp>
        <p:nvGrpSpPr>
          <p:cNvPr id="13" name="Group 12"/>
          <p:cNvGrpSpPr/>
          <p:nvPr/>
        </p:nvGrpSpPr>
        <p:grpSpPr>
          <a:xfrm>
            <a:off x="228600" y="4149725"/>
            <a:ext cx="8375650" cy="1008063"/>
            <a:chOff x="228080" y="3717032"/>
            <a:chExt cx="8376368" cy="1008112"/>
          </a:xfrm>
        </p:grpSpPr>
        <p:sp>
          <p:nvSpPr>
            <p:cNvPr id="7" name="Rectangle 6"/>
            <p:cNvSpPr/>
            <p:nvPr/>
          </p:nvSpPr>
          <p:spPr>
            <a:xfrm>
              <a:off x="899651" y="3717032"/>
              <a:ext cx="7704797" cy="10081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Bước đầu biết xây dựng một bài văn kể chuyện theo tình huống có sẵn.</a:t>
              </a:r>
              <a:endParaRPr lang="en-US" altLang="x-none" sz="2700" dirty="0">
                <a:solidFill>
                  <a:srgbClr val="0D0D0D"/>
                </a:solidFill>
                <a:latin typeface="Arial" panose="020B0604020202020204" pitchFamily="34" charset="0"/>
              </a:endParaRPr>
            </a:p>
          </p:txBody>
        </p:sp>
        <p:sp>
          <p:nvSpPr>
            <p:cNvPr id="10" name="Oval 9"/>
            <p:cNvSpPr/>
            <p:nvPr/>
          </p:nvSpPr>
          <p:spPr>
            <a:xfrm>
              <a:off x="228080" y="4004384"/>
              <a:ext cx="576312" cy="57629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3</a:t>
              </a:r>
              <a:endParaRPr kumimoji="0" lang="en-US" sz="3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000000"/>
                                          </p:val>
                                        </p:tav>
                                        <p:tav tm="100000">
                                          <p:val>
                                            <p:strVal val="#ppt_w"/>
                                          </p:val>
                                        </p:tav>
                                      </p:tavLst>
                                    </p:anim>
                                    <p:anim calcmode="lin" valueType="num">
                                      <p:cBhvr>
                                        <p:cTn id="15" dur="500" fill="hold"/>
                                        <p:tgtEl>
                                          <p:spTgt spid="11"/>
                                        </p:tgtEl>
                                        <p:attrNameLst>
                                          <p:attrName>ppt_h</p:attrName>
                                        </p:attrNameLst>
                                      </p:cBhvr>
                                      <p:tavLst>
                                        <p:tav tm="0">
                                          <p:val>
                                            <p:fltVal val="0,00000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p:txBody>
          <a:bodyPr vert="horz" wrap="square" lIns="91440" tIns="45720" rIns="91440" bIns="45720" anchor="ctr" anchorCtr="0"/>
          <a:p>
            <a:endParaRPr lang="en-IN" altLang="en-US" dirty="0">
              <a:latin typeface="Calibri" panose="020F0502020204030204" charset="0"/>
            </a:endParaRPr>
          </a:p>
        </p:txBody>
      </p:sp>
      <p:pic>
        <p:nvPicPr>
          <p:cNvPr id="21507" name="Content Placeholder 3"/>
          <p:cNvPicPr>
            <a:picLocks noGrp="1" noChangeAspect="1"/>
          </p:cNvPicPr>
          <p:nvPr>
            <p:ph idx="1"/>
          </p:nvPr>
        </p:nvPicPr>
        <p:blipFill>
          <a:blip r:embed="rId1"/>
          <a:srcRect/>
          <a:stretch>
            <a:fillRect/>
          </a:stretch>
        </p:blipFill>
        <p:spPr>
          <a:xfrm>
            <a:off x="-17462" y="-123825"/>
            <a:ext cx="9144000" cy="6858000"/>
          </a:xfrm>
        </p:spPr>
      </p:pic>
      <p:sp>
        <p:nvSpPr>
          <p:cNvPr id="5124" name="TextBox 12"/>
          <p:cNvSpPr txBox="1">
            <a:spLocks noChangeArrowheads="1"/>
          </p:cNvSpPr>
          <p:nvPr/>
        </p:nvSpPr>
        <p:spPr bwMode="auto">
          <a:xfrm>
            <a:off x="684213" y="620713"/>
            <a:ext cx="8208963" cy="2986088"/>
          </a:xfrm>
          <a:prstGeom prst="rect">
            <a:avLst/>
          </a:prstGeom>
          <a:noFill/>
          <a:ln>
            <a:noFill/>
          </a:ln>
        </p:spPr>
        <p:txBody>
          <a:bodyPr>
            <a:spAutoFit/>
          </a:bodyPr>
          <a:p>
            <a:pPr eaLnBrk="1" hangingPunct="1">
              <a:buNone/>
            </a:pPr>
            <a:r>
              <a:rPr lang="en-US" altLang="en-US" sz="4400" b="1" dirty="0">
                <a:solidFill>
                  <a:srgbClr val="C00000"/>
                </a:solidFill>
                <a:latin typeface="Times New Roman" panose="02020603050405020304" pitchFamily="18" charset="0"/>
                <a:cs typeface="Times New Roman" panose="02020603050405020304" pitchFamily="18" charset="0"/>
              </a:rPr>
              <a:t>                Kết nối</a:t>
            </a:r>
            <a:endParaRPr lang="en-US" altLang="en-US" sz="4400" b="1" dirty="0">
              <a:solidFill>
                <a:srgbClr val="C00000"/>
              </a:solidFill>
              <a:latin typeface="Times New Roman" panose="02020603050405020304" pitchFamily="18" charset="0"/>
              <a:cs typeface="Times New Roman" panose="02020603050405020304" pitchFamily="18" charset="0"/>
            </a:endParaRPr>
          </a:p>
          <a:p>
            <a:pPr eaLnBrk="1" hangingPunct="1">
              <a:buNone/>
            </a:pPr>
            <a:r>
              <a:rPr lang="en-US" altLang="en-US" sz="2800" b="1" dirty="0">
                <a:solidFill>
                  <a:srgbClr val="C00000"/>
                </a:solidFill>
                <a:latin typeface="Times New Roman" panose="02020603050405020304" pitchFamily="18" charset="0"/>
                <a:cs typeface="Times New Roman" panose="02020603050405020304" pitchFamily="18" charset="0"/>
              </a:rPr>
              <a:t>- Kể lại câu chuyện em giúp chị phụ nữ xách đồ cho bố mẹ, anh chị em nghe.</a:t>
            </a:r>
            <a:endParaRPr lang="en-US" altLang="en-US" sz="2800" b="1" dirty="0">
              <a:solidFill>
                <a:srgbClr val="C00000"/>
              </a:solidFill>
              <a:latin typeface="Times New Roman" panose="02020603050405020304" pitchFamily="18" charset="0"/>
              <a:cs typeface="Times New Roman" panose="02020603050405020304" pitchFamily="18" charset="0"/>
            </a:endParaRPr>
          </a:p>
          <a:p>
            <a:pPr eaLnBrk="1" hangingPunct="1">
              <a:buNone/>
            </a:pPr>
            <a:r>
              <a:rPr lang="en-US" altLang="en-US" sz="2800" b="1" dirty="0">
                <a:solidFill>
                  <a:srgbClr val="C00000"/>
                </a:solidFill>
                <a:latin typeface="Times New Roman" panose="02020603050405020304" pitchFamily="18" charset="0"/>
                <a:cs typeface="Times New Roman" panose="02020603050405020304" pitchFamily="18" charset="0"/>
              </a:rPr>
              <a:t>- Chuẩn bị b</a:t>
            </a:r>
            <a:r>
              <a:rPr lang="en-US" altLang="en-US" sz="2800" b="1" dirty="0">
                <a:solidFill>
                  <a:srgbClr val="C00000"/>
                </a:solidFill>
                <a:latin typeface="Times New Roman" panose="02020603050405020304" pitchFamily="18" charset="0"/>
                <a:ea typeface="Times New Roman" panose="02020603050405020304" pitchFamily="18" charset="0"/>
              </a:rPr>
              <a:t>à</a:t>
            </a:r>
            <a:r>
              <a:rPr lang="en-US" altLang="en-US" sz="2800" b="1" dirty="0">
                <a:solidFill>
                  <a:srgbClr val="C00000"/>
                </a:solidFill>
                <a:latin typeface="Times New Roman" panose="02020603050405020304" pitchFamily="18" charset="0"/>
                <a:cs typeface="Times New Roman" panose="02020603050405020304" pitchFamily="18" charset="0"/>
              </a:rPr>
              <a:t>i sau: Đọc lại các câu chuyện mới học để tìm hiểu v</a:t>
            </a:r>
            <a:r>
              <a:rPr lang="en-US" altLang="en-US" sz="2800" b="1" dirty="0">
                <a:solidFill>
                  <a:srgbClr val="C00000"/>
                </a:solidFill>
                <a:latin typeface="Times New Roman" panose="02020603050405020304" pitchFamily="18" charset="0"/>
                <a:ea typeface="Times New Roman" panose="02020603050405020304" pitchFamily="18" charset="0"/>
              </a:rPr>
              <a:t>à</a:t>
            </a:r>
            <a:r>
              <a:rPr lang="en-US" altLang="en-US" sz="2800" b="1" dirty="0">
                <a:solidFill>
                  <a:srgbClr val="C00000"/>
                </a:solidFill>
                <a:latin typeface="Times New Roman" panose="02020603050405020304" pitchFamily="18" charset="0"/>
                <a:cs typeface="Times New Roman" panose="02020603050405020304" pitchFamily="18" charset="0"/>
              </a:rPr>
              <a:t> ghi lại v</a:t>
            </a:r>
            <a:r>
              <a:rPr lang="en-US" altLang="en-US" sz="2800" b="1" dirty="0">
                <a:solidFill>
                  <a:srgbClr val="C00000"/>
                </a:solidFill>
                <a:latin typeface="Times New Roman" panose="02020603050405020304" pitchFamily="18" charset="0"/>
                <a:ea typeface="Times New Roman" panose="02020603050405020304" pitchFamily="18" charset="0"/>
              </a:rPr>
              <a:t>à</a:t>
            </a:r>
            <a:r>
              <a:rPr lang="en-US" altLang="en-US" sz="2800" b="1" dirty="0">
                <a:solidFill>
                  <a:srgbClr val="C00000"/>
                </a:solidFill>
                <a:latin typeface="Times New Roman" panose="02020603050405020304" pitchFamily="18" charset="0"/>
                <a:cs typeface="Times New Roman" panose="02020603050405020304" pitchFamily="18" charset="0"/>
              </a:rPr>
              <a:t>o bảng sau.</a:t>
            </a:r>
            <a:endParaRPr lang="en-US" altLang="en-US" sz="2800" b="1" dirty="0">
              <a:solidFill>
                <a:srgbClr val="C00000"/>
              </a:solidFill>
              <a:latin typeface="Times New Roman" panose="02020603050405020304" pitchFamily="18" charset="0"/>
              <a:cs typeface="Times New Roman" panose="02020603050405020304" pitchFamily="18" charset="0"/>
            </a:endParaRPr>
          </a:p>
          <a:p>
            <a:pPr eaLnBrk="1" hangingPunct="1">
              <a:buChar char="-"/>
            </a:pP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graphicFrame>
        <p:nvGraphicFramePr>
          <p:cNvPr id="21509" name="Table 21508"/>
          <p:cNvGraphicFramePr/>
          <p:nvPr/>
        </p:nvGraphicFramePr>
        <p:xfrm>
          <a:off x="909638" y="3284538"/>
          <a:ext cx="7489825" cy="3082925"/>
        </p:xfrm>
        <a:graphic>
          <a:graphicData uri="http://schemas.openxmlformats.org/drawingml/2006/table">
            <a:tbl>
              <a:tblPr/>
              <a:tblGrid>
                <a:gridCol w="1873250"/>
                <a:gridCol w="1871663"/>
                <a:gridCol w="1871662"/>
                <a:gridCol w="1873250"/>
              </a:tblGrid>
              <a:tr h="766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b="1" dirty="0">
                          <a:solidFill>
                            <a:srgbClr val="FF0000"/>
                          </a:solidFill>
                          <a:latin typeface="Calibri" panose="020F0502020204030204" charset="0"/>
                        </a:rPr>
                        <a:t>Truyện</a:t>
                      </a:r>
                      <a:endParaRPr lang="en-US" altLang="x-none" sz="2000" b="1" dirty="0">
                        <a:solidFill>
                          <a:srgbClr val="FF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b="1" dirty="0">
                          <a:solidFill>
                            <a:srgbClr val="FF0000"/>
                          </a:solidFill>
                          <a:latin typeface="Calibri" panose="020F0502020204030204" charset="0"/>
                        </a:rPr>
                        <a:t>Nhân vật là người</a:t>
                      </a:r>
                      <a:endParaRPr lang="en-US" altLang="x-none" sz="2000" b="1" dirty="0">
                        <a:solidFill>
                          <a:srgbClr val="FF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b="1" dirty="0">
                          <a:solidFill>
                            <a:srgbClr val="FF0000"/>
                          </a:solidFill>
                          <a:latin typeface="Calibri" panose="020F0502020204030204" charset="0"/>
                        </a:rPr>
                        <a:t>Nhân vật là vật</a:t>
                      </a:r>
                      <a:endParaRPr lang="en-US" altLang="x-none" sz="2000" b="1" dirty="0">
                        <a:solidFill>
                          <a:srgbClr val="FF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b="1" dirty="0">
                          <a:solidFill>
                            <a:srgbClr val="FF0000"/>
                          </a:solidFill>
                          <a:latin typeface="Calibri" panose="020F0502020204030204" charset="0"/>
                        </a:rPr>
                        <a:t>Tính cách nhân vật</a:t>
                      </a:r>
                      <a:endParaRPr lang="en-US" altLang="x-none" sz="2000" b="1" dirty="0">
                        <a:solidFill>
                          <a:srgbClr val="FF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D9D9D9"/>
                    </a:solidFill>
                  </a:tcPr>
                </a:tc>
              </a:tr>
              <a:tr h="10048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Dế Mèn bênh vực kẻ yếu</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Dế Mèn: </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r>
              <a:tr h="1311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Sự tích hồ Ba Bể</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p>
                      <a:pPr lvl="0" eaLnBrk="1" hangingPunct="1">
                        <a:buNone/>
                      </a:pP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eaLnBrk="1" hangingPunct="1">
                        <a:buNone/>
                      </a:pPr>
                      <a:r>
                        <a:rPr lang="en-US" altLang="x-none" sz="2000" dirty="0">
                          <a:solidFill>
                            <a:srgbClr val="000000"/>
                          </a:solidFill>
                          <a:latin typeface="Calibri" panose="020F0502020204030204" charset="0"/>
                        </a:rPr>
                        <a:t>Mẹ con bà nông dân: </a:t>
                      </a:r>
                      <a:endParaRPr lang="en-US" altLang="x-none" sz="2000" dirty="0">
                        <a:solidFill>
                          <a:srgbClr val="000000"/>
                        </a:solidFill>
                        <a:latin typeface="Calibri" panose="020F0502020204030204" charset="0"/>
                      </a:endParaRPr>
                    </a:p>
                    <a:p>
                      <a:pPr lvl="0" eaLnBrk="1" hangingPunct="1">
                        <a:buNone/>
                      </a:pPr>
                      <a:r>
                        <a:rPr lang="en-US" altLang="x-none" sz="2000" dirty="0">
                          <a:solidFill>
                            <a:srgbClr val="000000"/>
                          </a:solidFill>
                          <a:latin typeface="Calibri" panose="020F0502020204030204" charset="0"/>
                        </a:rPr>
                        <a:t>..........................</a:t>
                      </a:r>
                      <a:endParaRPr lang="en-US" altLang="x-none" sz="2000" dirty="0">
                        <a:solidFill>
                          <a:srgbClr val="000000"/>
                        </a:solidFill>
                        <a:latin typeface="Calibri" panose="020F0502020204030204" charset="0"/>
                      </a:endParaRPr>
                    </a:p>
                  </a:txBody>
                  <a:tcPr marL="91452" marR="91452"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9D9"/>
                    </a:solidFill>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charRg st="24" end="99"/>
                                            </p:txEl>
                                          </p:spTgt>
                                        </p:tgtEl>
                                        <p:attrNameLst>
                                          <p:attrName>style.visibility</p:attrName>
                                        </p:attrNameLst>
                                      </p:cBhvr>
                                      <p:to>
                                        <p:strVal val="visible"/>
                                      </p:to>
                                    </p:set>
                                    <p:animEffect transition="in" filter="fade">
                                      <p:cBhvr>
                                        <p:cTn id="7" dur="1000"/>
                                        <p:tgtEl>
                                          <p:spTgt spid="5124">
                                            <p:txEl>
                                              <p:charRg st="24" end="99"/>
                                            </p:txEl>
                                          </p:spTgt>
                                        </p:tgtEl>
                                      </p:cBhvr>
                                    </p:animEffect>
                                    <p:anim calcmode="lin" valueType="num">
                                      <p:cBhvr>
                                        <p:cTn id="8" dur="1000" fill="hold"/>
                                        <p:tgtEl>
                                          <p:spTgt spid="5124">
                                            <p:txEl>
                                              <p:charRg st="24" end="99"/>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charRg st="24" end="9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4">
                                            <p:txEl>
                                              <p:charRg st="99" end="187"/>
                                            </p:txEl>
                                          </p:spTgt>
                                        </p:tgtEl>
                                        <p:attrNameLst>
                                          <p:attrName>style.visibility</p:attrName>
                                        </p:attrNameLst>
                                      </p:cBhvr>
                                      <p:to>
                                        <p:strVal val="visible"/>
                                      </p:to>
                                    </p:set>
                                    <p:animEffect transition="in" filter="wheel(1)">
                                      <p:cBhvr>
                                        <p:cTn id="14" dur="2000"/>
                                        <p:tgtEl>
                                          <p:spTgt spid="5124">
                                            <p:txEl>
                                              <p:charRg st="99" end="18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500" fill="hold"/>
                                        <p:tgtEl>
                                          <p:spTgt spid="21509"/>
                                        </p:tgtEl>
                                        <p:attrNameLst>
                                          <p:attrName>ppt_w</p:attrName>
                                        </p:attrNameLst>
                                      </p:cBhvr>
                                      <p:tavLst>
                                        <p:tav tm="0">
                                          <p:val>
                                            <p:fltVal val="0,000000"/>
                                          </p:val>
                                        </p:tav>
                                        <p:tav tm="100000">
                                          <p:val>
                                            <p:strVal val="#ppt_w"/>
                                          </p:val>
                                        </p:tav>
                                      </p:tavLst>
                                    </p:anim>
                                    <p:anim calcmode="lin" valueType="num">
                                      <p:cBhvr>
                                        <p:cTn id="20" dur="500" fill="hold"/>
                                        <p:tgtEl>
                                          <p:spTgt spid="21509"/>
                                        </p:tgtEl>
                                        <p:attrNameLst>
                                          <p:attrName>ppt_h</p:attrName>
                                        </p:attrNameLst>
                                      </p:cBhvr>
                                      <p:tavLst>
                                        <p:tav tm="0">
                                          <p:val>
                                            <p:fltVal val="0,000000"/>
                                          </p:val>
                                        </p:tav>
                                        <p:tav tm="100000">
                                          <p:val>
                                            <p:strVal val="#ppt_h"/>
                                          </p:val>
                                        </p:tav>
                                      </p:tavLst>
                                    </p:anim>
                                    <p:animEffect transition="in" filter="fade">
                                      <p:cBhvr>
                                        <p:cTn id="21"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2916238" y="473075"/>
            <a:ext cx="3311525" cy="719138"/>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x-none" sz="3000" b="1" dirty="0">
                <a:solidFill>
                  <a:srgbClr val="FF0000"/>
                </a:solidFill>
                <a:latin typeface="Arial" panose="020B0604020202020204" pitchFamily="34" charset="0"/>
              </a:rPr>
              <a:t>Yêu cầu cần đạt</a:t>
            </a:r>
            <a:endParaRPr lang="en-US" altLang="x-none" sz="3000" b="1" dirty="0">
              <a:solidFill>
                <a:srgbClr val="FF0000"/>
              </a:solidFill>
              <a:latin typeface="Arial" panose="020B0604020202020204" pitchFamily="34" charset="0"/>
            </a:endParaRPr>
          </a:p>
        </p:txBody>
      </p:sp>
      <p:grpSp>
        <p:nvGrpSpPr>
          <p:cNvPr id="11" name="Group 10"/>
          <p:cNvGrpSpPr/>
          <p:nvPr/>
        </p:nvGrpSpPr>
        <p:grpSpPr>
          <a:xfrm>
            <a:off x="242888" y="1454150"/>
            <a:ext cx="7272337" cy="863600"/>
            <a:chOff x="251520" y="1484784"/>
            <a:chExt cx="7272808" cy="864096"/>
          </a:xfrm>
        </p:grpSpPr>
        <p:sp>
          <p:nvSpPr>
            <p:cNvPr id="5" name="Rectangle 4"/>
            <p:cNvSpPr/>
            <p:nvPr/>
          </p:nvSpPr>
          <p:spPr>
            <a:xfrm>
              <a:off x="899262" y="1484784"/>
              <a:ext cx="662506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Nắm được đặc điểm của văn kể chuyện.</a:t>
              </a:r>
              <a:endParaRPr lang="en-US" altLang="x-none" sz="2700" dirty="0">
                <a:solidFill>
                  <a:srgbClr val="0D0D0D"/>
                </a:solidFill>
                <a:latin typeface="Arial" panose="020B0604020202020204" pitchFamily="34" charset="0"/>
              </a:endParaRPr>
            </a:p>
          </p:txBody>
        </p:sp>
        <p:sp>
          <p:nvSpPr>
            <p:cNvPr id="8" name="Oval 7"/>
            <p:cNvSpPr/>
            <p:nvPr/>
          </p:nvSpPr>
          <p:spPr>
            <a:xfrm>
              <a:off x="251520" y="1556263"/>
              <a:ext cx="576299" cy="576593"/>
            </a:xfrm>
            <a:prstGeom prst="ellipse">
              <a:avLst/>
            </a:prstGeom>
            <a:solidFill>
              <a:srgbClr val="BD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grpSp>
      <p:grpSp>
        <p:nvGrpSpPr>
          <p:cNvPr id="12" name="Group 11"/>
          <p:cNvGrpSpPr/>
          <p:nvPr/>
        </p:nvGrpSpPr>
        <p:grpSpPr>
          <a:xfrm>
            <a:off x="228600" y="2744788"/>
            <a:ext cx="8520113" cy="935037"/>
            <a:chOff x="228080" y="2564904"/>
            <a:chExt cx="8520384" cy="936104"/>
          </a:xfrm>
        </p:grpSpPr>
        <p:sp>
          <p:nvSpPr>
            <p:cNvPr id="6" name="Rectangle 5"/>
            <p:cNvSpPr/>
            <p:nvPr/>
          </p:nvSpPr>
          <p:spPr>
            <a:xfrm>
              <a:off x="899614" y="2564904"/>
              <a:ext cx="7848850" cy="936104"/>
            </a:xfrm>
            <a:prstGeom prst="rect">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Phân biệt được văn kể chyện với những loại văn khác.</a:t>
              </a:r>
              <a:endParaRPr lang="en-US" altLang="x-none" sz="2700" dirty="0">
                <a:solidFill>
                  <a:srgbClr val="0D0D0D"/>
                </a:solidFill>
                <a:latin typeface="Arial" panose="020B0604020202020204" pitchFamily="34" charset="0"/>
              </a:endParaRPr>
            </a:p>
          </p:txBody>
        </p:sp>
        <p:sp>
          <p:nvSpPr>
            <p:cNvPr id="9" name="Oval 8"/>
            <p:cNvSpPr/>
            <p:nvPr/>
          </p:nvSpPr>
          <p:spPr>
            <a:xfrm>
              <a:off x="228080" y="2709531"/>
              <a:ext cx="576281" cy="5753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2</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grpSp>
      <p:grpSp>
        <p:nvGrpSpPr>
          <p:cNvPr id="13" name="Group 12"/>
          <p:cNvGrpSpPr/>
          <p:nvPr/>
        </p:nvGrpSpPr>
        <p:grpSpPr>
          <a:xfrm>
            <a:off x="228600" y="4149725"/>
            <a:ext cx="8375650" cy="1008063"/>
            <a:chOff x="228080" y="3717032"/>
            <a:chExt cx="8376368" cy="1008112"/>
          </a:xfrm>
        </p:grpSpPr>
        <p:sp>
          <p:nvSpPr>
            <p:cNvPr id="7" name="Rectangle 6"/>
            <p:cNvSpPr/>
            <p:nvPr/>
          </p:nvSpPr>
          <p:spPr>
            <a:xfrm>
              <a:off x="899651" y="3717032"/>
              <a:ext cx="7704797" cy="10081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buNone/>
              </a:pPr>
              <a:r>
                <a:rPr lang="en-US" altLang="x-none" sz="2700" dirty="0">
                  <a:solidFill>
                    <a:srgbClr val="0D0D0D"/>
                  </a:solidFill>
                  <a:latin typeface="Arial" panose="020B0604020202020204" pitchFamily="34" charset="0"/>
                </a:rPr>
                <a:t>Bước đầu biết xây dựng một bài văn kể chuyện theo tình huống có sẵn.</a:t>
              </a:r>
              <a:endParaRPr lang="en-US" altLang="x-none" sz="2700" dirty="0">
                <a:solidFill>
                  <a:srgbClr val="0D0D0D"/>
                </a:solidFill>
                <a:latin typeface="Arial" panose="020B0604020202020204" pitchFamily="34" charset="0"/>
              </a:endParaRPr>
            </a:p>
          </p:txBody>
        </p:sp>
        <p:sp>
          <p:nvSpPr>
            <p:cNvPr id="10" name="Oval 9"/>
            <p:cNvSpPr/>
            <p:nvPr/>
          </p:nvSpPr>
          <p:spPr>
            <a:xfrm>
              <a:off x="228080" y="4004384"/>
              <a:ext cx="576312" cy="57629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a:t>
              </a:r>
              <a:endParaRPr kumimoji="0" lang="en-US" sz="30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000000"/>
                                          </p:val>
                                        </p:tav>
                                        <p:tav tm="100000">
                                          <p:val>
                                            <p:strVal val="#ppt_w"/>
                                          </p:val>
                                        </p:tav>
                                      </p:tavLst>
                                    </p:anim>
                                    <p:anim calcmode="lin" valueType="num">
                                      <p:cBhvr>
                                        <p:cTn id="15" dur="500" fill="hold"/>
                                        <p:tgtEl>
                                          <p:spTgt spid="11"/>
                                        </p:tgtEl>
                                        <p:attrNameLst>
                                          <p:attrName>ppt_h</p:attrName>
                                        </p:attrNameLst>
                                      </p:cBhvr>
                                      <p:tavLst>
                                        <p:tav tm="0">
                                          <p:val>
                                            <p:fltVal val="0,00000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Quyển sách mở.bmp"/>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Rectangle 3"/>
          <p:cNvSpPr/>
          <p:nvPr/>
        </p:nvSpPr>
        <p:spPr>
          <a:xfrm>
            <a:off x="609600" y="990600"/>
            <a:ext cx="7948642"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Chúc</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các</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bạn</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học</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sinh</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chăm</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ngoan</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học</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tốt</a:t>
            </a:r>
            <a:r>
              <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rPr>
              <a:t>!</a:t>
            </a:r>
            <a:endParaRPr kumimoji="0" lang="en-US" sz="5400" b="1" i="0" u="none" strike="noStrike" kern="1200" cap="none" spc="0" normalizeH="0" baseline="0" noProof="0" dirty="0">
              <a:ln w="11430">
                <a:noFill/>
              </a:ln>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Arial" panose="020B0604020202020204" pitchFamily="34" charset="0"/>
            </a:endParaRPr>
          </a:p>
        </p:txBody>
      </p:sp>
      <p:pic>
        <p:nvPicPr>
          <p:cNvPr id="22532" name="Picture 12" descr="Firewrk8"/>
          <p:cNvPicPr>
            <a:picLocks noChangeAspect="1"/>
          </p:cNvPicPr>
          <p:nvPr/>
        </p:nvPicPr>
        <p:blipFill>
          <a:blip r:embed="rId2">
            <a:lum bright="6000" contrast="30000"/>
          </a:blip>
          <a:stretch>
            <a:fillRect/>
          </a:stretch>
        </p:blipFill>
        <p:spPr>
          <a:xfrm>
            <a:off x="0" y="5214938"/>
            <a:ext cx="1905000" cy="1492250"/>
          </a:xfrm>
          <a:prstGeom prst="rect">
            <a:avLst/>
          </a:prstGeom>
          <a:noFill/>
          <a:ln w="9525">
            <a:noFill/>
          </a:ln>
        </p:spPr>
      </p:pic>
      <p:pic>
        <p:nvPicPr>
          <p:cNvPr id="22533" name="Picture 12" descr="Firewrk8"/>
          <p:cNvPicPr>
            <a:picLocks noChangeAspect="1"/>
          </p:cNvPicPr>
          <p:nvPr/>
        </p:nvPicPr>
        <p:blipFill>
          <a:blip r:embed="rId2">
            <a:lum bright="6000" contrast="30000"/>
          </a:blip>
          <a:stretch>
            <a:fillRect/>
          </a:stretch>
        </p:blipFill>
        <p:spPr>
          <a:xfrm>
            <a:off x="6786563" y="5000625"/>
            <a:ext cx="1905000" cy="14922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p:cNvPicPr>
            <a:picLocks noChangeAspect="1"/>
          </p:cNvPicPr>
          <p:nvPr/>
        </p:nvPicPr>
        <p:blipFill>
          <a:blip r:embed="rId1"/>
          <a:stretch>
            <a:fillRect/>
          </a:stretch>
        </p:blipFill>
        <p:spPr>
          <a:xfrm>
            <a:off x="9525" y="-171450"/>
            <a:ext cx="9144000" cy="6858000"/>
          </a:xfrm>
          <a:prstGeom prst="rect">
            <a:avLst/>
          </a:prstGeom>
          <a:noFill/>
          <a:ln w="9525">
            <a:noFill/>
          </a:ln>
        </p:spPr>
      </p:pic>
      <p:sp>
        <p:nvSpPr>
          <p:cNvPr id="9" name="Rectangle 8"/>
          <p:cNvSpPr/>
          <p:nvPr/>
        </p:nvSpPr>
        <p:spPr>
          <a:xfrm>
            <a:off x="2627784" y="1988840"/>
            <a:ext cx="4371617"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dirty="0" err="1">
                <a:ln w="11430"/>
                <a:solidFill>
                  <a:srgbClr val="00B050"/>
                </a:solidFill>
                <a:effectLst/>
                <a:uLnTx/>
                <a:uFillTx/>
                <a:latin typeface="Arial" panose="020B0604020202020204" pitchFamily="34" charset="0"/>
                <a:ea typeface="+mn-ea"/>
                <a:cs typeface="Arial" panose="020B0604020202020204" pitchFamily="34" charset="0"/>
              </a:rPr>
              <a:t>Khám</a:t>
            </a:r>
            <a:r>
              <a:rPr kumimoji="0" lang="en-US" sz="6600" b="1" i="0" u="none" strike="noStrike" kern="1200" cap="none" spc="0" normalizeH="0" baseline="0" noProof="0" dirty="0">
                <a:ln w="11430"/>
                <a:solidFill>
                  <a:srgbClr val="00B05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a:ln w="11430"/>
                <a:solidFill>
                  <a:srgbClr val="00B050"/>
                </a:solidFill>
                <a:effectLst/>
                <a:uLnTx/>
                <a:uFillTx/>
                <a:latin typeface="Arial" panose="020B0604020202020204" pitchFamily="34" charset="0"/>
                <a:ea typeface="+mn-ea"/>
                <a:cs typeface="Arial" panose="020B0604020202020204" pitchFamily="34" charset="0"/>
              </a:rPr>
              <a:t>phá</a:t>
            </a:r>
            <a:endParaRPr kumimoji="0" lang="en-US" sz="6600" b="1" i="0" u="none" strike="noStrike" kern="1200" cap="none" spc="0" normalizeH="0" baseline="0" noProof="0" dirty="0">
              <a:ln w="11430"/>
              <a:solidFill>
                <a:srgbClr val="00B05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val 3"/>
          <p:cNvSpPr/>
          <p:nvPr/>
        </p:nvSpPr>
        <p:spPr>
          <a:xfrm>
            <a:off x="323850" y="260350"/>
            <a:ext cx="2663825" cy="576263"/>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n-US" altLang="x-none" sz="2700" dirty="0">
                <a:solidFill>
                  <a:srgbClr val="3333FF"/>
                </a:solidFill>
                <a:latin typeface="Arial" panose="020B0604020202020204" pitchFamily="34" charset="0"/>
              </a:rPr>
              <a:t>I. Nhận xét</a:t>
            </a:r>
            <a:endParaRPr lang="en-US" altLang="x-none" sz="2700" dirty="0">
              <a:solidFill>
                <a:srgbClr val="3333FF"/>
              </a:solidFill>
              <a:latin typeface="Arial" panose="020B0604020202020204" pitchFamily="34" charset="0"/>
            </a:endParaRPr>
          </a:p>
        </p:txBody>
      </p:sp>
      <p:sp>
        <p:nvSpPr>
          <p:cNvPr id="5" name="Content Placeholder 2"/>
          <p:cNvSpPr txBox="1"/>
          <p:nvPr/>
        </p:nvSpPr>
        <p:spPr>
          <a:xfrm>
            <a:off x="323850" y="1125538"/>
            <a:ext cx="7858125" cy="571500"/>
          </a:xfrm>
          <a:prstGeom prst="rect">
            <a:avLst/>
          </a:prstGeom>
          <a:noFill/>
          <a:ln w="9525">
            <a:noFill/>
          </a:ln>
        </p:spPr>
        <p:txBody>
          <a:bodyPr/>
          <a:p>
            <a:pPr marL="273050" indent="-273050" algn="just" eaLnBrk="1" hangingPunct="1">
              <a:lnSpc>
                <a:spcPts val="3500"/>
              </a:lnSpc>
            </a:pPr>
            <a:r>
              <a:rPr lang="en-US" altLang="en-US" sz="2700" dirty="0">
                <a:latin typeface="Arial" panose="020B0604020202020204" pitchFamily="34" charset="0"/>
              </a:rPr>
              <a:t>a) Câu chuyện có những nhân vật nào ?</a:t>
            </a:r>
            <a:endParaRPr lang="en-US" altLang="en-US" sz="2700" dirty="0">
              <a:latin typeface="Arial" panose="020B0604020202020204" pitchFamily="34" charset="0"/>
            </a:endParaRPr>
          </a:p>
        </p:txBody>
      </p:sp>
      <p:sp>
        <p:nvSpPr>
          <p:cNvPr id="6" name="Content Placeholder 2"/>
          <p:cNvSpPr txBox="1"/>
          <p:nvPr/>
        </p:nvSpPr>
        <p:spPr>
          <a:xfrm>
            <a:off x="323850" y="1709738"/>
            <a:ext cx="8429625" cy="512762"/>
          </a:xfrm>
          <a:prstGeom prst="rect">
            <a:avLst/>
          </a:prstGeom>
          <a:noFill/>
          <a:ln w="9525">
            <a:noFill/>
          </a:ln>
        </p:spPr>
        <p:txBody>
          <a:bodyPr/>
          <a:p>
            <a:pPr marL="347980" indent="-347980" eaLnBrk="1" hangingPunct="1">
              <a:lnSpc>
                <a:spcPts val="3500"/>
              </a:lnSpc>
            </a:pPr>
            <a:r>
              <a:rPr lang="en-US" altLang="en-US" sz="2700" dirty="0">
                <a:latin typeface="Arial" panose="020B0604020202020204" pitchFamily="34" charset="0"/>
              </a:rPr>
              <a:t>b) Các sự việc xảy ra và kết quả của các sự việc ấy</a:t>
            </a:r>
            <a:endParaRPr lang="en-US" altLang="en-US" sz="2700" dirty="0">
              <a:latin typeface="Arial" panose="020B0604020202020204" pitchFamily="34" charset="0"/>
            </a:endParaRPr>
          </a:p>
        </p:txBody>
      </p:sp>
      <p:sp>
        <p:nvSpPr>
          <p:cNvPr id="7" name="Content Placeholder 2"/>
          <p:cNvSpPr txBox="1"/>
          <p:nvPr/>
        </p:nvSpPr>
        <p:spPr>
          <a:xfrm>
            <a:off x="331788" y="2217738"/>
            <a:ext cx="7286625" cy="571500"/>
          </a:xfrm>
          <a:prstGeom prst="rect">
            <a:avLst/>
          </a:prstGeom>
          <a:noFill/>
          <a:ln w="9525">
            <a:noFill/>
          </a:ln>
        </p:spPr>
        <p:txBody>
          <a:bodyPr/>
          <a:p>
            <a:pPr marL="273050" indent="-273050" algn="just" eaLnBrk="1" hangingPunct="1">
              <a:lnSpc>
                <a:spcPts val="3500"/>
              </a:lnSpc>
            </a:pPr>
            <a:r>
              <a:rPr lang="en-US" altLang="en-US" sz="2700" dirty="0">
                <a:latin typeface="Arial" panose="020B0604020202020204" pitchFamily="34" charset="0"/>
              </a:rPr>
              <a:t>c) Ý nghĩa của câu chuyện là gì?</a:t>
            </a:r>
            <a:endParaRPr lang="en-US" altLang="en-US" sz="2700" dirty="0">
              <a:latin typeface="Arial" panose="020B0604020202020204" pitchFamily="34" charset="0"/>
            </a:endParaRPr>
          </a:p>
        </p:txBody>
      </p:sp>
      <p:sp>
        <p:nvSpPr>
          <p:cNvPr id="8" name="TextBox 7"/>
          <p:cNvSpPr txBox="1"/>
          <p:nvPr/>
        </p:nvSpPr>
        <p:spPr>
          <a:xfrm>
            <a:off x="179388" y="333375"/>
            <a:ext cx="8496300" cy="506413"/>
          </a:xfrm>
          <a:prstGeom prst="rect">
            <a:avLst/>
          </a:prstGeom>
          <a:noFill/>
          <a:ln w="9525">
            <a:noFill/>
          </a:ln>
        </p:spPr>
        <p:txBody>
          <a:bodyPr>
            <a:spAutoFit/>
          </a:bodyPr>
          <a:p>
            <a:r>
              <a:rPr lang="en-US" altLang="en-US" sz="2700" b="1" i="1" dirty="0">
                <a:solidFill>
                  <a:srgbClr val="FF0000"/>
                </a:solidFill>
                <a:latin typeface="Arial" panose="020B0604020202020204" pitchFamily="34" charset="0"/>
              </a:rPr>
              <a:t>Bài 1:  </a:t>
            </a:r>
            <a:r>
              <a:rPr lang="en-US" altLang="en-US" sz="2700" dirty="0">
                <a:solidFill>
                  <a:srgbClr val="002060"/>
                </a:solidFill>
                <a:latin typeface="Arial" panose="020B0604020202020204" pitchFamily="34" charset="0"/>
              </a:rPr>
              <a:t>Kể lại câu chuyện Sự tích hồ Ba Bể và cho biết</a:t>
            </a:r>
            <a:endParaRPr lang="en-US" altLang="en-US" sz="2700" dirty="0">
              <a:solidFill>
                <a:srgbClr val="00206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000000"/>
                                          </p:val>
                                        </p:tav>
                                        <p:tav tm="100000">
                                          <p:val>
                                            <p:strVal val="#ppt_w"/>
                                          </p:val>
                                        </p:tav>
                                      </p:tavLst>
                                    </p:anim>
                                    <p:anim calcmode="lin" valueType="num">
                                      <p:cBhvr>
                                        <p:cTn id="18" dur="500" fill="hold"/>
                                        <p:tgtEl>
                                          <p:spTgt spid="8"/>
                                        </p:tgtEl>
                                        <p:attrNameLst>
                                          <p:attrName>ppt_h</p:attrName>
                                        </p:attrNameLst>
                                      </p:cBhvr>
                                      <p:tavLst>
                                        <p:tav tm="0">
                                          <p:val>
                                            <p:fltVal val="0,00000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KC SU TICH HO BA BE">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5560" y="-99695"/>
            <a:ext cx="9179560" cy="688276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Group 14"/>
          <p:cNvGrpSpPr/>
          <p:nvPr/>
        </p:nvGrpSpPr>
        <p:grpSpPr>
          <a:xfrm>
            <a:off x="107950" y="115888"/>
            <a:ext cx="8928100" cy="6697662"/>
            <a:chOff x="0" y="0"/>
            <a:chExt cx="9144001" cy="6858001"/>
          </a:xfrm>
        </p:grpSpPr>
        <p:pic>
          <p:nvPicPr>
            <p:cNvPr id="7171" name="Picture 2" descr="Ke chuye_3"/>
            <p:cNvPicPr>
              <a:picLocks noChangeAspect="1"/>
            </p:cNvPicPr>
            <p:nvPr/>
          </p:nvPicPr>
          <p:blipFill>
            <a:blip r:embed="rId1">
              <a:lum contrast="12000"/>
            </a:blip>
            <a:stretch>
              <a:fillRect/>
            </a:stretch>
          </p:blipFill>
          <p:spPr>
            <a:xfrm>
              <a:off x="12700" y="9712"/>
              <a:ext cx="4483100" cy="3647888"/>
            </a:xfrm>
            <a:prstGeom prst="rect">
              <a:avLst/>
            </a:prstGeom>
            <a:noFill/>
            <a:ln w="9525">
              <a:noFill/>
            </a:ln>
          </p:spPr>
        </p:pic>
        <p:pic>
          <p:nvPicPr>
            <p:cNvPr id="7172" name="Picture 2" descr="Ke chuye_2"/>
            <p:cNvPicPr>
              <a:picLocks noChangeAspect="1"/>
            </p:cNvPicPr>
            <p:nvPr/>
          </p:nvPicPr>
          <p:blipFill>
            <a:blip r:embed="rId2">
              <a:lum contrast="12000"/>
            </a:blip>
            <a:stretch>
              <a:fillRect/>
            </a:stretch>
          </p:blipFill>
          <p:spPr>
            <a:xfrm>
              <a:off x="4495801" y="0"/>
              <a:ext cx="4648200" cy="3657600"/>
            </a:xfrm>
            <a:prstGeom prst="rect">
              <a:avLst/>
            </a:prstGeom>
            <a:noFill/>
            <a:ln w="9525">
              <a:noFill/>
            </a:ln>
          </p:spPr>
        </p:pic>
        <p:pic>
          <p:nvPicPr>
            <p:cNvPr id="7173" name="Picture 2" descr="Ke chuye_1"/>
            <p:cNvPicPr>
              <a:picLocks noChangeAspect="1"/>
            </p:cNvPicPr>
            <p:nvPr/>
          </p:nvPicPr>
          <p:blipFill>
            <a:blip r:embed="rId3">
              <a:lum contrast="12000"/>
            </a:blip>
            <a:stretch>
              <a:fillRect/>
            </a:stretch>
          </p:blipFill>
          <p:spPr>
            <a:xfrm>
              <a:off x="0" y="3657601"/>
              <a:ext cx="4495800" cy="3200400"/>
            </a:xfrm>
            <a:prstGeom prst="rect">
              <a:avLst/>
            </a:prstGeom>
            <a:noFill/>
            <a:ln w="9525">
              <a:noFill/>
            </a:ln>
          </p:spPr>
        </p:pic>
        <p:pic>
          <p:nvPicPr>
            <p:cNvPr id="7174" name="Picture 5" descr="Ke chuye_0"/>
            <p:cNvPicPr>
              <a:picLocks noChangeAspect="1"/>
            </p:cNvPicPr>
            <p:nvPr/>
          </p:nvPicPr>
          <p:blipFill>
            <a:blip r:embed="rId4">
              <a:lum contrast="12000"/>
            </a:blip>
            <a:stretch>
              <a:fillRect/>
            </a:stretch>
          </p:blipFill>
          <p:spPr>
            <a:xfrm>
              <a:off x="4495800" y="3657600"/>
              <a:ext cx="4648200" cy="3200400"/>
            </a:xfrm>
            <a:prstGeom prst="rect">
              <a:avLst/>
            </a:prstGeom>
            <a:noFill/>
            <a:ln w="9525">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Content Placeholder 2"/>
          <p:cNvSpPr txBox="1"/>
          <p:nvPr/>
        </p:nvSpPr>
        <p:spPr>
          <a:xfrm>
            <a:off x="255588" y="260350"/>
            <a:ext cx="7858125" cy="571500"/>
          </a:xfrm>
          <a:prstGeom prst="rect">
            <a:avLst/>
          </a:prstGeom>
          <a:noFill/>
          <a:ln w="9525">
            <a:noFill/>
          </a:ln>
        </p:spPr>
        <p:txBody>
          <a:bodyPr/>
          <a:p>
            <a:pPr marL="273050" indent="-273050" algn="just" eaLnBrk="1" hangingPunct="1">
              <a:lnSpc>
                <a:spcPts val="3500"/>
              </a:lnSpc>
            </a:pPr>
            <a:r>
              <a:rPr lang="en-US" altLang="en-US" sz="2700" dirty="0">
                <a:solidFill>
                  <a:srgbClr val="990099"/>
                </a:solidFill>
                <a:latin typeface="Arial" panose="020B0604020202020204" pitchFamily="34" charset="0"/>
              </a:rPr>
              <a:t>a) Câu chuyện có những nhân vật :</a:t>
            </a:r>
            <a:endParaRPr lang="en-US" altLang="en-US" sz="2700" dirty="0">
              <a:solidFill>
                <a:srgbClr val="990099"/>
              </a:solidFill>
              <a:latin typeface="Arial" panose="020B0604020202020204" pitchFamily="34" charset="0"/>
            </a:endParaRPr>
          </a:p>
        </p:txBody>
      </p:sp>
      <p:pic>
        <p:nvPicPr>
          <p:cNvPr id="8195" name="Picture 2" descr="Ke chuye_3"/>
          <p:cNvPicPr>
            <a:picLocks noChangeAspect="1"/>
          </p:cNvPicPr>
          <p:nvPr/>
        </p:nvPicPr>
        <p:blipFill>
          <a:blip r:embed="rId1">
            <a:lum contrast="12000"/>
          </a:blip>
          <a:srcRect t="8992"/>
          <a:stretch>
            <a:fillRect/>
          </a:stretch>
        </p:blipFill>
        <p:spPr>
          <a:xfrm>
            <a:off x="107950" y="1473200"/>
            <a:ext cx="4392613" cy="5005388"/>
          </a:xfrm>
          <a:prstGeom prst="rect">
            <a:avLst/>
          </a:prstGeom>
          <a:noFill/>
          <a:ln w="9525">
            <a:noFill/>
          </a:ln>
        </p:spPr>
      </p:pic>
      <p:pic>
        <p:nvPicPr>
          <p:cNvPr id="8196" name="Picture 2" descr="Ke chuye_2"/>
          <p:cNvPicPr>
            <a:picLocks noChangeAspect="1"/>
          </p:cNvPicPr>
          <p:nvPr/>
        </p:nvPicPr>
        <p:blipFill>
          <a:blip r:embed="rId2">
            <a:lum contrast="12000"/>
          </a:blip>
          <a:srcRect t="7773"/>
          <a:stretch>
            <a:fillRect/>
          </a:stretch>
        </p:blipFill>
        <p:spPr>
          <a:xfrm>
            <a:off x="4643438" y="1481138"/>
            <a:ext cx="4354512" cy="4997450"/>
          </a:xfrm>
          <a:prstGeom prst="rect">
            <a:avLst/>
          </a:prstGeom>
          <a:noFill/>
          <a:ln w="9525">
            <a:noFill/>
          </a:ln>
        </p:spPr>
      </p:pic>
      <p:sp>
        <p:nvSpPr>
          <p:cNvPr id="9" name="Rounded Rectangular Callout 8"/>
          <p:cNvSpPr/>
          <p:nvPr/>
        </p:nvSpPr>
        <p:spPr>
          <a:xfrm>
            <a:off x="6215063" y="5956300"/>
            <a:ext cx="1785938" cy="928688"/>
          </a:xfrm>
          <a:prstGeom prst="wedgeRoundRectCallout">
            <a:avLst>
              <a:gd name="adj1" fmla="val 78799"/>
              <a:gd name="adj2" fmla="val -220821"/>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Mẹ con bà nông dân</a:t>
            </a:r>
            <a:endParaRPr lang="en-US" altLang="x-none" sz="2000" dirty="0">
              <a:latin typeface="Arial" panose="020B0604020202020204" pitchFamily="34" charset="0"/>
            </a:endParaRPr>
          </a:p>
        </p:txBody>
      </p:sp>
      <p:sp>
        <p:nvSpPr>
          <p:cNvPr id="11" name="Rounded Rectangular Callout 10"/>
          <p:cNvSpPr/>
          <p:nvPr/>
        </p:nvSpPr>
        <p:spPr>
          <a:xfrm>
            <a:off x="1714500" y="1154113"/>
            <a:ext cx="1785938" cy="571500"/>
          </a:xfrm>
          <a:prstGeom prst="wedgeRoundRectCallout">
            <a:avLst>
              <a:gd name="adj1" fmla="val -21612"/>
              <a:gd name="adj2" fmla="val 307841"/>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Bà cụ ăn xin</a:t>
            </a:r>
            <a:endParaRPr lang="en-US" altLang="x-none" sz="2000" dirty="0">
              <a:latin typeface="Arial" panose="020B0604020202020204" pitchFamily="34" charset="0"/>
            </a:endParaRPr>
          </a:p>
        </p:txBody>
      </p:sp>
      <p:sp>
        <p:nvSpPr>
          <p:cNvPr id="13" name="Rounded Rectangular Callout 12"/>
          <p:cNvSpPr/>
          <p:nvPr/>
        </p:nvSpPr>
        <p:spPr>
          <a:xfrm>
            <a:off x="6215063" y="5956300"/>
            <a:ext cx="1785938" cy="928688"/>
          </a:xfrm>
          <a:prstGeom prst="wedgeRoundRectCallout">
            <a:avLst>
              <a:gd name="adj1" fmla="val 5656"/>
              <a:gd name="adj2" fmla="val -305216"/>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Mẹ con bà nông dân</a:t>
            </a:r>
            <a:endParaRPr lang="en-US" altLang="x-none" sz="2000" dirty="0">
              <a:latin typeface="Arial" panose="020B0604020202020204" pitchFamily="34" charset="0"/>
            </a:endParaRPr>
          </a:p>
        </p:txBody>
      </p:sp>
      <p:sp>
        <p:nvSpPr>
          <p:cNvPr id="14" name="Rounded Rectangular Callout 13"/>
          <p:cNvSpPr/>
          <p:nvPr/>
        </p:nvSpPr>
        <p:spPr>
          <a:xfrm>
            <a:off x="285750" y="5956300"/>
            <a:ext cx="2000250" cy="857250"/>
          </a:xfrm>
          <a:prstGeom prst="wedgeRoundRectCallout">
            <a:avLst>
              <a:gd name="adj1" fmla="val -27679"/>
              <a:gd name="adj2" fmla="val -324817"/>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Những người dự lễ hội</a:t>
            </a:r>
            <a:endParaRPr lang="en-US" altLang="x-none" sz="2000" dirty="0">
              <a:latin typeface="Arial" panose="020B0604020202020204" pitchFamily="34" charset="0"/>
            </a:endParaRPr>
          </a:p>
        </p:txBody>
      </p:sp>
      <p:sp>
        <p:nvSpPr>
          <p:cNvPr id="15" name="Rounded Rectangular Callout 14"/>
          <p:cNvSpPr/>
          <p:nvPr/>
        </p:nvSpPr>
        <p:spPr>
          <a:xfrm>
            <a:off x="285750" y="5956300"/>
            <a:ext cx="2000250" cy="857250"/>
          </a:xfrm>
          <a:prstGeom prst="wedgeRoundRectCallout">
            <a:avLst>
              <a:gd name="adj1" fmla="val 3585"/>
              <a:gd name="adj2" fmla="val -328346"/>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Những người dự lễ hội</a:t>
            </a:r>
            <a:endParaRPr lang="en-US" altLang="x-none" sz="2000" dirty="0">
              <a:latin typeface="Arial" panose="020B0604020202020204" pitchFamily="34" charset="0"/>
            </a:endParaRPr>
          </a:p>
        </p:txBody>
      </p:sp>
      <p:sp>
        <p:nvSpPr>
          <p:cNvPr id="16" name="Rounded Rectangular Callout 15"/>
          <p:cNvSpPr/>
          <p:nvPr/>
        </p:nvSpPr>
        <p:spPr>
          <a:xfrm>
            <a:off x="298450" y="5956300"/>
            <a:ext cx="2000250" cy="857250"/>
          </a:xfrm>
          <a:prstGeom prst="wedgeRoundRectCallout">
            <a:avLst>
              <a:gd name="adj1" fmla="val 117445"/>
              <a:gd name="adj2" fmla="val -329897"/>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000" dirty="0">
                <a:latin typeface="Arial" panose="020B0604020202020204" pitchFamily="34" charset="0"/>
              </a:rPr>
              <a:t>Những người dự lễ hội</a:t>
            </a:r>
            <a:endParaRPr lang="en-US" altLang="x-none"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8" name="Table 9217"/>
          <p:cNvGraphicFramePr/>
          <p:nvPr/>
        </p:nvGraphicFramePr>
        <p:xfrm>
          <a:off x="115888" y="692150"/>
          <a:ext cx="8907463" cy="4681538"/>
        </p:xfrm>
        <a:graphic>
          <a:graphicData uri="http://schemas.openxmlformats.org/drawingml/2006/table">
            <a:tbl>
              <a:tblPr/>
              <a:tblGrid>
                <a:gridCol w="814388"/>
                <a:gridCol w="3692525"/>
                <a:gridCol w="4400550"/>
              </a:tblGrid>
              <a:tr h="863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dirty="0">
                          <a:latin typeface="Arial" panose="020B0604020202020204" pitchFamily="34" charset="0"/>
                        </a:rPr>
                        <a:t>Sự việc</a:t>
                      </a:r>
                      <a:endParaRPr lang="en-US" altLang="x-none" sz="24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7E4B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dirty="0">
                          <a:latin typeface="Arial" panose="020B0604020202020204" pitchFamily="34" charset="0"/>
                        </a:rPr>
                        <a:t>Sự việc xảy ra</a:t>
                      </a:r>
                      <a:endParaRPr lang="en-US" altLang="x-none" sz="24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7E4BD"/>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dirty="0">
                          <a:latin typeface="Arial" panose="020B0604020202020204" pitchFamily="34" charset="0"/>
                        </a:rPr>
                        <a:t>Kết quả</a:t>
                      </a:r>
                      <a:endParaRPr lang="en-US" altLang="x-none" sz="24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7E4BD"/>
                    </a:solidFill>
                  </a:tcPr>
                </a:tc>
              </a:tr>
              <a:tr h="530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2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21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2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12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endParaRPr lang="en-US" altLang="x-none" sz="2200" b="1" dirty="0">
                        <a:latin typeface="Arial" panose="020B0604020202020204" pitchFamily="34" charset="0"/>
                      </a:endParaRPr>
                    </a:p>
                  </a:txBody>
                  <a:tcPr marL="91437" marR="91437" marT="45724" marB="4572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Rectangle 2"/>
          <p:cNvSpPr/>
          <p:nvPr/>
        </p:nvSpPr>
        <p:spPr>
          <a:xfrm>
            <a:off x="323850" y="1582738"/>
            <a:ext cx="361950" cy="477837"/>
          </a:xfrm>
          <a:prstGeom prst="rect">
            <a:avLst/>
          </a:prstGeom>
          <a:noFill/>
          <a:ln w="9525">
            <a:noFill/>
          </a:ln>
        </p:spPr>
        <p:txBody>
          <a:bodyPr wrap="none">
            <a:spAutoFit/>
          </a:bodyPr>
          <a:p>
            <a:r>
              <a:rPr lang="en-US" altLang="en-US" sz="2400" b="1" dirty="0">
                <a:solidFill>
                  <a:srgbClr val="FF0000"/>
                </a:solidFill>
                <a:latin typeface="Arial" panose="020B0604020202020204" pitchFamily="34" charset="0"/>
              </a:rPr>
              <a:t>1</a:t>
            </a:r>
            <a:endParaRPr lang="en-US" altLang="en-US" sz="2400" b="1" dirty="0">
              <a:solidFill>
                <a:srgbClr val="FF0000"/>
              </a:solidFill>
              <a:latin typeface="Arial" panose="020B0604020202020204" pitchFamily="34" charset="0"/>
            </a:endParaRPr>
          </a:p>
        </p:txBody>
      </p:sp>
      <p:sp>
        <p:nvSpPr>
          <p:cNvPr id="4" name="Rectangle 3"/>
          <p:cNvSpPr/>
          <p:nvPr/>
        </p:nvSpPr>
        <p:spPr>
          <a:xfrm>
            <a:off x="1081088" y="1533525"/>
            <a:ext cx="3386137" cy="461963"/>
          </a:xfrm>
          <a:prstGeom prst="rect">
            <a:avLst/>
          </a:prstGeom>
          <a:noFill/>
          <a:ln w="9525">
            <a:noFill/>
          </a:ln>
        </p:spPr>
        <p:txBody>
          <a:bodyPr wrap="none">
            <a:spAutoFit/>
          </a:bodyPr>
          <a:p>
            <a:r>
              <a:rPr lang="en-US" altLang="en-US" sz="2400" dirty="0">
                <a:solidFill>
                  <a:srgbClr val="3333FF"/>
                </a:solidFill>
                <a:latin typeface="Arial" panose="020B0604020202020204" pitchFamily="34" charset="0"/>
              </a:rPr>
              <a:t>Bà cụ đến lễ hội xin ăn </a:t>
            </a:r>
            <a:endParaRPr lang="en-US" altLang="en-US" sz="2400" dirty="0">
              <a:solidFill>
                <a:srgbClr val="3333FF"/>
              </a:solidFill>
              <a:latin typeface="Arial" panose="020B0604020202020204" pitchFamily="34" charset="0"/>
            </a:endParaRPr>
          </a:p>
        </p:txBody>
      </p:sp>
      <p:sp>
        <p:nvSpPr>
          <p:cNvPr id="5" name="Rectangle 4"/>
          <p:cNvSpPr/>
          <p:nvPr/>
        </p:nvSpPr>
        <p:spPr>
          <a:xfrm>
            <a:off x="4622800" y="1519238"/>
            <a:ext cx="2252663" cy="541338"/>
          </a:xfrm>
          <a:prstGeom prst="rect">
            <a:avLst/>
          </a:prstGeom>
        </p:spPr>
        <p:txBody>
          <a:bodyPr>
            <a:spAutoFit/>
          </a:bodyPr>
          <a:lstStyle/>
          <a:p>
            <a:pPr marL="0" marR="0" lvl="0" indent="0" algn="l" defTabSz="914400" rtl="0" eaLnBrk="1" fontAlgn="base" latinLnBrk="0" hangingPunct="1">
              <a:lnSpc>
                <a:spcPts val="35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panose="020B0604020202020204" pitchFamily="34" charset="0"/>
              </a:rPr>
              <a:t>Không</a:t>
            </a:r>
            <a:r>
              <a:rPr kumimoji="0" lang="en-US" altLang="en-US" sz="24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panose="020B0604020202020204" pitchFamily="34" charset="0"/>
              </a:rPr>
              <a:t>ai</a:t>
            </a:r>
            <a:r>
              <a:rPr kumimoji="0" lang="en-US" altLang="en-US" sz="24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mn-ea"/>
                <a:cs typeface="Arial" panose="020B0604020202020204" pitchFamily="34" charset="0"/>
              </a:rPr>
              <a:t>cho</a:t>
            </a:r>
            <a:r>
              <a:rPr kumimoji="0" lang="en-US" altLang="en-US" sz="24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rPr>
              <a:t>. </a:t>
            </a:r>
            <a:endParaRPr kumimoji="0" lang="en-US" altLang="en-US" sz="24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941388" y="2106613"/>
            <a:ext cx="3656012" cy="831850"/>
          </a:xfrm>
          <a:prstGeom prst="rect">
            <a:avLst/>
          </a:prstGeom>
          <a:noFill/>
          <a:ln w="9525">
            <a:noFill/>
          </a:ln>
        </p:spPr>
        <p:txBody>
          <a:bodyPr>
            <a:spAutoFit/>
          </a:bodyPr>
          <a:p>
            <a:r>
              <a:rPr lang="en-US" altLang="en-US" sz="2400" dirty="0">
                <a:solidFill>
                  <a:srgbClr val="3333FF"/>
                </a:solidFill>
                <a:latin typeface="Arial" panose="020B0604020202020204" pitchFamily="34" charset="0"/>
              </a:rPr>
              <a:t>Bà cụ gặp mẹ con bà nông dân</a:t>
            </a:r>
            <a:endParaRPr lang="en-US" altLang="en-US" sz="2400" dirty="0">
              <a:solidFill>
                <a:srgbClr val="3333FF"/>
              </a:solidFill>
              <a:latin typeface="Arial" panose="020B0604020202020204" pitchFamily="34" charset="0"/>
            </a:endParaRPr>
          </a:p>
        </p:txBody>
      </p:sp>
      <p:sp>
        <p:nvSpPr>
          <p:cNvPr id="7" name="Rectangle 6"/>
          <p:cNvSpPr/>
          <p:nvPr/>
        </p:nvSpPr>
        <p:spPr>
          <a:xfrm>
            <a:off x="4597400" y="2060575"/>
            <a:ext cx="4400550" cy="831850"/>
          </a:xfrm>
          <a:prstGeom prst="rect">
            <a:avLst/>
          </a:prstGeom>
        </p:spPr>
        <p:txBody>
          <a:bodyPr>
            <a:spAutoFit/>
          </a:bodyPr>
          <a:p>
            <a:pPr eaLnBrk="1" hangingPunct="1">
              <a:buNone/>
            </a:pPr>
            <a:r>
              <a:rPr lang="en-US" altLang="en-US" sz="2400" dirty="0">
                <a:solidFill>
                  <a:srgbClr val="632523"/>
                </a:solidFill>
                <a:latin typeface="Arial" panose="020B0604020202020204" pitchFamily="34" charset="0"/>
              </a:rPr>
              <a:t>Hai mẹ con cho bà cụ ăn và ngủ trong nhà mình. </a:t>
            </a:r>
            <a:endParaRPr lang="en-US" altLang="en-US" sz="2400" dirty="0">
              <a:solidFill>
                <a:srgbClr val="632523"/>
              </a:solidFill>
              <a:latin typeface="Arial" panose="020B0604020202020204" pitchFamily="34" charset="0"/>
            </a:endParaRPr>
          </a:p>
        </p:txBody>
      </p:sp>
      <p:sp>
        <p:nvSpPr>
          <p:cNvPr id="8" name="Rectangle 7"/>
          <p:cNvSpPr/>
          <p:nvPr/>
        </p:nvSpPr>
        <p:spPr>
          <a:xfrm>
            <a:off x="1017588" y="3038475"/>
            <a:ext cx="1828800" cy="461963"/>
          </a:xfrm>
          <a:prstGeom prst="rect">
            <a:avLst/>
          </a:prstGeom>
          <a:noFill/>
          <a:ln w="9525">
            <a:noFill/>
          </a:ln>
        </p:spPr>
        <p:txBody>
          <a:bodyPr wrap="none">
            <a:spAutoFit/>
          </a:bodyPr>
          <a:p>
            <a:r>
              <a:rPr lang="en-US" altLang="en-US" sz="2400" dirty="0">
                <a:solidFill>
                  <a:srgbClr val="3333FF"/>
                </a:solidFill>
                <a:latin typeface="Arial" panose="020B0604020202020204" pitchFamily="34" charset="0"/>
              </a:rPr>
              <a:t>Đêm khuya </a:t>
            </a:r>
            <a:endParaRPr lang="en-US" altLang="en-US" sz="2400" dirty="0">
              <a:solidFill>
                <a:srgbClr val="3333FF"/>
              </a:solidFill>
              <a:latin typeface="Arial" panose="020B0604020202020204" pitchFamily="34" charset="0"/>
            </a:endParaRPr>
          </a:p>
        </p:txBody>
      </p:sp>
      <p:sp>
        <p:nvSpPr>
          <p:cNvPr id="9" name="Rectangle 8"/>
          <p:cNvSpPr/>
          <p:nvPr/>
        </p:nvSpPr>
        <p:spPr>
          <a:xfrm>
            <a:off x="4622800" y="2898775"/>
            <a:ext cx="4400550" cy="831850"/>
          </a:xfrm>
          <a:prstGeom prst="rect">
            <a:avLst/>
          </a:prstGeom>
        </p:spPr>
        <p:txBody>
          <a:bodyPr>
            <a:spAutoFit/>
          </a:bodyPr>
          <a:p>
            <a:pPr eaLnBrk="1" hangingPunct="1">
              <a:buNone/>
            </a:pPr>
            <a:r>
              <a:rPr lang="en-US" altLang="en-US" sz="2400" dirty="0">
                <a:solidFill>
                  <a:srgbClr val="632523"/>
                </a:solidFill>
                <a:latin typeface="Arial" panose="020B0604020202020204" pitchFamily="34" charset="0"/>
              </a:rPr>
              <a:t>Bà cụ hiện nguyên hình một con giao long lớn.</a:t>
            </a:r>
            <a:endParaRPr lang="en-US" altLang="en-US" sz="2400" dirty="0">
              <a:solidFill>
                <a:srgbClr val="632523"/>
              </a:solidFill>
              <a:latin typeface="Arial" panose="020B0604020202020204" pitchFamily="34" charset="0"/>
            </a:endParaRPr>
          </a:p>
        </p:txBody>
      </p:sp>
      <p:sp>
        <p:nvSpPr>
          <p:cNvPr id="10" name="Rectangle 9"/>
          <p:cNvSpPr/>
          <p:nvPr/>
        </p:nvSpPr>
        <p:spPr>
          <a:xfrm>
            <a:off x="320675" y="2206625"/>
            <a:ext cx="363538" cy="476250"/>
          </a:xfrm>
          <a:prstGeom prst="rect">
            <a:avLst/>
          </a:prstGeom>
          <a:noFill/>
          <a:ln w="9525">
            <a:noFill/>
          </a:ln>
        </p:spPr>
        <p:txBody>
          <a:bodyPr wrap="none">
            <a:spAutoFit/>
          </a:bodyPr>
          <a:p>
            <a:r>
              <a:rPr lang="en-US" altLang="en-US" sz="2400" b="1" dirty="0">
                <a:solidFill>
                  <a:srgbClr val="FF0000"/>
                </a:solidFill>
                <a:latin typeface="Arial" panose="020B0604020202020204" pitchFamily="34" charset="0"/>
              </a:rPr>
              <a:t>2</a:t>
            </a:r>
            <a:endParaRPr lang="en-US" altLang="en-US" sz="2400" b="1" dirty="0">
              <a:solidFill>
                <a:srgbClr val="FF0000"/>
              </a:solidFill>
              <a:latin typeface="Arial" panose="020B0604020202020204" pitchFamily="34" charset="0"/>
            </a:endParaRPr>
          </a:p>
        </p:txBody>
      </p:sp>
      <p:sp>
        <p:nvSpPr>
          <p:cNvPr id="11" name="Rectangle 10"/>
          <p:cNvSpPr/>
          <p:nvPr/>
        </p:nvSpPr>
        <p:spPr>
          <a:xfrm>
            <a:off x="319088" y="2925763"/>
            <a:ext cx="363537" cy="477837"/>
          </a:xfrm>
          <a:prstGeom prst="rect">
            <a:avLst/>
          </a:prstGeom>
          <a:noFill/>
          <a:ln w="9525">
            <a:noFill/>
          </a:ln>
        </p:spPr>
        <p:txBody>
          <a:bodyPr wrap="none">
            <a:spAutoFit/>
          </a:bodyPr>
          <a:p>
            <a:r>
              <a:rPr lang="en-US" altLang="en-US" sz="2400" b="1" dirty="0">
                <a:solidFill>
                  <a:srgbClr val="FF0000"/>
                </a:solidFill>
                <a:latin typeface="Arial" panose="020B0604020202020204" pitchFamily="34" charset="0"/>
              </a:rPr>
              <a:t>3</a:t>
            </a:r>
            <a:endParaRPr lang="en-US" altLang="en-US" sz="2400" b="1" dirty="0">
              <a:solidFill>
                <a:srgbClr val="FF0000"/>
              </a:solidFill>
              <a:latin typeface="Arial" panose="020B0604020202020204" pitchFamily="34" charset="0"/>
            </a:endParaRPr>
          </a:p>
        </p:txBody>
      </p:sp>
      <p:sp>
        <p:nvSpPr>
          <p:cNvPr id="12" name="Rectangle 11"/>
          <p:cNvSpPr/>
          <p:nvPr/>
        </p:nvSpPr>
        <p:spPr>
          <a:xfrm>
            <a:off x="274638" y="3709988"/>
            <a:ext cx="361950" cy="476250"/>
          </a:xfrm>
          <a:prstGeom prst="rect">
            <a:avLst/>
          </a:prstGeom>
          <a:noFill/>
          <a:ln w="9525">
            <a:noFill/>
          </a:ln>
        </p:spPr>
        <p:txBody>
          <a:bodyPr wrap="none">
            <a:spAutoFit/>
          </a:bodyPr>
          <a:p>
            <a:r>
              <a:rPr lang="en-US" altLang="en-US" sz="2400" b="1" dirty="0">
                <a:solidFill>
                  <a:srgbClr val="FF0000"/>
                </a:solidFill>
                <a:latin typeface="Arial" panose="020B0604020202020204" pitchFamily="34" charset="0"/>
              </a:rPr>
              <a:t>4</a:t>
            </a:r>
            <a:endParaRPr lang="en-US" altLang="en-US" sz="2400" b="1" dirty="0">
              <a:solidFill>
                <a:srgbClr val="FF0000"/>
              </a:solidFill>
              <a:latin typeface="Arial" panose="020B0604020202020204" pitchFamily="34" charset="0"/>
            </a:endParaRPr>
          </a:p>
        </p:txBody>
      </p:sp>
      <p:sp>
        <p:nvSpPr>
          <p:cNvPr id="13" name="Rectangle 12"/>
          <p:cNvSpPr/>
          <p:nvPr/>
        </p:nvSpPr>
        <p:spPr>
          <a:xfrm>
            <a:off x="941388" y="3830638"/>
            <a:ext cx="3209925" cy="461962"/>
          </a:xfrm>
          <a:prstGeom prst="rect">
            <a:avLst/>
          </a:prstGeom>
          <a:noFill/>
          <a:ln w="9525">
            <a:noFill/>
          </a:ln>
        </p:spPr>
        <p:txBody>
          <a:bodyPr wrap="none">
            <a:spAutoFit/>
          </a:bodyPr>
          <a:p>
            <a:r>
              <a:rPr lang="en-US" altLang="en-US" sz="2400" dirty="0">
                <a:solidFill>
                  <a:srgbClr val="3333FF"/>
                </a:solidFill>
                <a:latin typeface="Arial" panose="020B0604020202020204" pitchFamily="34" charset="0"/>
              </a:rPr>
              <a:t>Sáng sớm, bà cụ ra đi</a:t>
            </a:r>
            <a:endParaRPr lang="en-US" altLang="en-US" sz="2400" dirty="0">
              <a:solidFill>
                <a:srgbClr val="3333FF"/>
              </a:solidFill>
              <a:latin typeface="Arial" panose="020B0604020202020204" pitchFamily="34" charset="0"/>
            </a:endParaRPr>
          </a:p>
        </p:txBody>
      </p:sp>
      <p:sp>
        <p:nvSpPr>
          <p:cNvPr id="14" name="Rectangle 13"/>
          <p:cNvSpPr/>
          <p:nvPr/>
        </p:nvSpPr>
        <p:spPr>
          <a:xfrm>
            <a:off x="4597400" y="3673475"/>
            <a:ext cx="4549775" cy="830263"/>
          </a:xfrm>
          <a:prstGeom prst="rect">
            <a:avLst/>
          </a:prstGeom>
        </p:spPr>
        <p:txBody>
          <a:bodyPr>
            <a:spAutoFit/>
          </a:bodyPr>
          <a:p>
            <a:pPr>
              <a:buNone/>
            </a:pPr>
            <a:r>
              <a:rPr lang="en-US" altLang="en-US" sz="2400" dirty="0">
                <a:solidFill>
                  <a:srgbClr val="632523"/>
                </a:solidFill>
                <a:latin typeface="Arial" panose="020B0604020202020204" pitchFamily="34" charset="0"/>
              </a:rPr>
              <a:t>Dặn dò và cho mẹ con gói tro với hai mảnh vỏ trấu.</a:t>
            </a:r>
            <a:endParaRPr lang="en-US" altLang="x-none" sz="2400" dirty="0">
              <a:solidFill>
                <a:srgbClr val="632523"/>
              </a:solidFill>
              <a:latin typeface="Arial" panose="020B0604020202020204" pitchFamily="34" charset="0"/>
            </a:endParaRPr>
          </a:p>
        </p:txBody>
      </p:sp>
      <p:sp>
        <p:nvSpPr>
          <p:cNvPr id="15" name="Rectangle 14"/>
          <p:cNvSpPr/>
          <p:nvPr/>
        </p:nvSpPr>
        <p:spPr>
          <a:xfrm>
            <a:off x="923925" y="4460875"/>
            <a:ext cx="3473450" cy="830263"/>
          </a:xfrm>
          <a:prstGeom prst="rect">
            <a:avLst/>
          </a:prstGeom>
          <a:noFill/>
          <a:ln w="9525">
            <a:noFill/>
          </a:ln>
        </p:spPr>
        <p:txBody>
          <a:bodyPr wrap="none">
            <a:spAutoFit/>
          </a:bodyPr>
          <a:p>
            <a:r>
              <a:rPr lang="en-US" altLang="en-US" sz="2400" dirty="0">
                <a:solidFill>
                  <a:srgbClr val="3333FF"/>
                </a:solidFill>
                <a:latin typeface="Arial" panose="020B0604020202020204" pitchFamily="34" charset="0"/>
              </a:rPr>
              <a:t>Trong đêm lễ hội , nước</a:t>
            </a:r>
            <a:endParaRPr lang="en-US" altLang="en-US" sz="2400" dirty="0">
              <a:solidFill>
                <a:srgbClr val="3333FF"/>
              </a:solidFill>
              <a:latin typeface="Arial" panose="020B0604020202020204" pitchFamily="34" charset="0"/>
            </a:endParaRPr>
          </a:p>
          <a:p>
            <a:r>
              <a:rPr lang="en-US" altLang="en-US" sz="2400" dirty="0">
                <a:solidFill>
                  <a:srgbClr val="3333FF"/>
                </a:solidFill>
                <a:latin typeface="Arial" panose="020B0604020202020204" pitchFamily="34" charset="0"/>
              </a:rPr>
              <a:t> lụt dâng cao</a:t>
            </a:r>
            <a:endParaRPr lang="en-US" altLang="en-US" sz="2400" dirty="0">
              <a:solidFill>
                <a:srgbClr val="3333FF"/>
              </a:solidFill>
              <a:latin typeface="Arial" panose="020B0604020202020204" pitchFamily="34" charset="0"/>
            </a:endParaRPr>
          </a:p>
        </p:txBody>
      </p:sp>
      <p:sp>
        <p:nvSpPr>
          <p:cNvPr id="16" name="Rectangle 15"/>
          <p:cNvSpPr/>
          <p:nvPr/>
        </p:nvSpPr>
        <p:spPr>
          <a:xfrm>
            <a:off x="4622800" y="4506913"/>
            <a:ext cx="4524375" cy="830263"/>
          </a:xfrm>
          <a:prstGeom prst="rect">
            <a:avLst/>
          </a:prstGeom>
        </p:spPr>
        <p:txBody>
          <a:bodyPr>
            <a:spAutoFit/>
          </a:bodyPr>
          <a:p>
            <a:pPr eaLnBrk="1" hangingPunct="1">
              <a:buNone/>
            </a:pPr>
            <a:r>
              <a:rPr lang="en-US" altLang="en-US" sz="2400" dirty="0">
                <a:solidFill>
                  <a:srgbClr val="632523"/>
                </a:solidFill>
                <a:latin typeface="Arial" panose="020B0604020202020204" pitchFamily="34" charset="0"/>
              </a:rPr>
              <a:t>Mẹ con bà nông dân chèo thuyền cứu người</a:t>
            </a:r>
            <a:endParaRPr lang="en-US" altLang="en-US" sz="2400" dirty="0">
              <a:solidFill>
                <a:srgbClr val="632523"/>
              </a:solidFill>
              <a:latin typeface="Arial" panose="020B0604020202020204" pitchFamily="34" charset="0"/>
            </a:endParaRPr>
          </a:p>
        </p:txBody>
      </p:sp>
      <p:sp>
        <p:nvSpPr>
          <p:cNvPr id="18" name="Rectangle 17"/>
          <p:cNvSpPr/>
          <p:nvPr/>
        </p:nvSpPr>
        <p:spPr>
          <a:xfrm>
            <a:off x="276225" y="4751388"/>
            <a:ext cx="363538" cy="477837"/>
          </a:xfrm>
          <a:prstGeom prst="rect">
            <a:avLst/>
          </a:prstGeom>
          <a:noFill/>
          <a:ln w="9525">
            <a:noFill/>
          </a:ln>
        </p:spPr>
        <p:txBody>
          <a:bodyPr wrap="none">
            <a:spAutoFit/>
          </a:bodyPr>
          <a:p>
            <a:r>
              <a:rPr lang="en-US" altLang="en-US" sz="2400" b="1" dirty="0">
                <a:solidFill>
                  <a:srgbClr val="FF0000"/>
                </a:solidFill>
                <a:latin typeface="Arial" panose="020B0604020202020204" pitchFamily="34" charset="0"/>
              </a:rPr>
              <a:t>5</a:t>
            </a:r>
            <a:endParaRPr lang="en-US" altLang="en-US" sz="2400" b="1" dirty="0">
              <a:solidFill>
                <a:srgbClr val="FF0000"/>
              </a:solidFill>
              <a:latin typeface="Arial" panose="020B0604020202020204" pitchFamily="34" charset="0"/>
            </a:endParaRPr>
          </a:p>
        </p:txBody>
      </p:sp>
      <p:sp>
        <p:nvSpPr>
          <p:cNvPr id="22" name="Content Placeholder 2"/>
          <p:cNvSpPr txBox="1"/>
          <p:nvPr/>
        </p:nvSpPr>
        <p:spPr>
          <a:xfrm>
            <a:off x="122238" y="115888"/>
            <a:ext cx="8337550" cy="571500"/>
          </a:xfrm>
          <a:prstGeom prst="rect">
            <a:avLst/>
          </a:prstGeom>
          <a:noFill/>
          <a:ln w="9525">
            <a:noFill/>
          </a:ln>
        </p:spPr>
        <p:txBody>
          <a:bodyPr/>
          <a:p>
            <a:pPr marL="347980" indent="-347980" eaLnBrk="1" hangingPunct="1">
              <a:lnSpc>
                <a:spcPts val="3500"/>
              </a:lnSpc>
            </a:pPr>
            <a:r>
              <a:rPr lang="en-US" altLang="en-US" sz="2700" dirty="0">
                <a:solidFill>
                  <a:srgbClr val="FF0000"/>
                </a:solidFill>
                <a:latin typeface="Arial" panose="020B0604020202020204" pitchFamily="34" charset="0"/>
              </a:rPr>
              <a:t>b) Các sự việc xảy ra và kết quả của các sự việc ấy:</a:t>
            </a:r>
            <a:endParaRPr lang="en-US" altLang="en-US" sz="2700" dirty="0">
              <a:solidFill>
                <a:srgbClr val="FF0000"/>
              </a:solidFill>
              <a:latin typeface="Arial" panose="020B0604020202020204" pitchFamily="34" charset="0"/>
            </a:endParaRPr>
          </a:p>
        </p:txBody>
      </p:sp>
      <p:sp>
        <p:nvSpPr>
          <p:cNvPr id="20" name="Rectangle 19"/>
          <p:cNvSpPr/>
          <p:nvPr/>
        </p:nvSpPr>
        <p:spPr>
          <a:xfrm>
            <a:off x="122238" y="5551488"/>
            <a:ext cx="8875712" cy="989012"/>
          </a:xfrm>
          <a:prstGeom prst="rect">
            <a:avLst/>
          </a:prstGeom>
          <a:solidFill>
            <a:srgbClr val="FFFF00"/>
          </a:solidFill>
          <a:ln w="9525">
            <a:noFill/>
          </a:ln>
        </p:spPr>
        <p:txBody>
          <a:bodyPr>
            <a:spAutoFit/>
          </a:bodyPr>
          <a:p>
            <a:pPr algn="just"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FF0000"/>
                </a:solidFill>
                <a:latin typeface="Arial" panose="020B0604020202020204" pitchFamily="34" charset="0"/>
              </a:rPr>
              <a:t>Câu chuyện Sự tích Hồ Ba Bể có mấy sự việc? Hãy cho biết  đâu là sự việc đầu, đâu là sự việc cuối?</a:t>
            </a:r>
            <a:endParaRPr lang="en-US" altLang="en-US" sz="2700" dirty="0">
              <a:solidFill>
                <a:srgbClr val="FF0000"/>
              </a:solidFill>
              <a:latin typeface="Arial" panose="020B0604020202020204" pitchFamily="34" charset="0"/>
            </a:endParaRPr>
          </a:p>
        </p:txBody>
      </p:sp>
      <p:sp>
        <p:nvSpPr>
          <p:cNvPr id="21" name="Rectangle 20"/>
          <p:cNvSpPr/>
          <p:nvPr/>
        </p:nvSpPr>
        <p:spPr>
          <a:xfrm>
            <a:off x="107950" y="5589588"/>
            <a:ext cx="8875713" cy="989012"/>
          </a:xfrm>
          <a:prstGeom prst="rect">
            <a:avLst/>
          </a:prstGeom>
          <a:solidFill>
            <a:srgbClr val="FFFF00"/>
          </a:solidFill>
          <a:ln w="9525">
            <a:noFill/>
          </a:ln>
        </p:spPr>
        <p:txBody>
          <a:bodyPr>
            <a:spAutoFit/>
          </a:bodyPr>
          <a:p>
            <a:pPr algn="ctr"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C00000"/>
                </a:solidFill>
                <a:latin typeface="Arial" panose="020B0604020202020204" pitchFamily="34" charset="0"/>
              </a:rPr>
              <a:t>Các sự việc liên kết với nhau như thế nào? </a:t>
            </a:r>
            <a:endParaRPr lang="en-US" altLang="en-US" sz="2700" dirty="0">
              <a:solidFill>
                <a:srgbClr val="C00000"/>
              </a:solidFill>
              <a:latin typeface="Arial" panose="020B0604020202020204" pitchFamily="34" charset="0"/>
            </a:endParaRPr>
          </a:p>
          <a:p>
            <a:pPr algn="ctr" eaLnBrk="1" hangingPunct="1">
              <a:lnSpc>
                <a:spcPts val="3500"/>
              </a:lnSpc>
            </a:pPr>
            <a:r>
              <a:rPr lang="en-US" altLang="en-US" sz="2700" dirty="0">
                <a:solidFill>
                  <a:srgbClr val="000000"/>
                </a:solidFill>
                <a:latin typeface="Arial" panose="020B0604020202020204" pitchFamily="34" charset="0"/>
              </a:rPr>
              <a:t>(Nối tiếp nhau xảy ra, có sự việc đầu, có sự việc cuối)</a:t>
            </a:r>
            <a:endParaRPr lang="en-US" altLang="en-US" sz="2700" dirty="0">
              <a:solidFill>
                <a:srgbClr val="FF0000"/>
              </a:solidFill>
              <a:latin typeface="Arial" panose="020B0604020202020204" pitchFamily="34" charset="0"/>
            </a:endParaRPr>
          </a:p>
        </p:txBody>
      </p:sp>
      <p:sp>
        <p:nvSpPr>
          <p:cNvPr id="23" name="Rectangle 22"/>
          <p:cNvSpPr/>
          <p:nvPr/>
        </p:nvSpPr>
        <p:spPr>
          <a:xfrm>
            <a:off x="107950" y="5535613"/>
            <a:ext cx="8875713" cy="989012"/>
          </a:xfrm>
          <a:prstGeom prst="rect">
            <a:avLst/>
          </a:prstGeom>
          <a:solidFill>
            <a:srgbClr val="FFFF00"/>
          </a:solidFill>
          <a:ln w="9525">
            <a:noFill/>
          </a:ln>
        </p:spPr>
        <p:txBody>
          <a:bodyPr>
            <a:spAutoFit/>
          </a:bodyPr>
          <a:p>
            <a:pPr algn="just" eaLnBrk="1" hangingPunct="1">
              <a:lnSpc>
                <a:spcPts val="3500"/>
              </a:lnSpc>
            </a:pPr>
            <a:r>
              <a:rPr lang="en-US" altLang="en-US" sz="2700" dirty="0">
                <a:solidFill>
                  <a:srgbClr val="000000"/>
                </a:solidFill>
                <a:latin typeface="Arial" panose="020B0604020202020204" pitchFamily="34" charset="0"/>
              </a:rPr>
              <a:t>       </a:t>
            </a:r>
            <a:r>
              <a:rPr lang="en-US" altLang="en-US" sz="2700" b="1" dirty="0">
                <a:solidFill>
                  <a:srgbClr val="0070C0"/>
                </a:solidFill>
                <a:latin typeface="Arial" panose="020B0604020202020204" pitchFamily="34" charset="0"/>
              </a:rPr>
              <a:t>đây là một chuỗi sv, có đầu, có cuối liên quan đến một hay một số nhân vật.</a:t>
            </a:r>
            <a:endParaRPr lang="en-US" altLang="en-US" sz="2700" b="1" dirty="0">
              <a:solidFill>
                <a:srgbClr val="0070C0"/>
              </a:solidFill>
              <a:latin typeface="Arial" panose="020B0604020202020204" pitchFamily="34" charset="0"/>
            </a:endParaRPr>
          </a:p>
        </p:txBody>
      </p:sp>
      <p:sp>
        <p:nvSpPr>
          <p:cNvPr id="24" name="Right Arrow 23"/>
          <p:cNvSpPr/>
          <p:nvPr/>
        </p:nvSpPr>
        <p:spPr>
          <a:xfrm>
            <a:off x="236538" y="5738813"/>
            <a:ext cx="5032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000000"/>
                                          </p:val>
                                        </p:tav>
                                        <p:tav tm="100000">
                                          <p:val>
                                            <p:strVal val="#ppt_w"/>
                                          </p:val>
                                        </p:tav>
                                      </p:tavLst>
                                    </p:anim>
                                    <p:anim calcmode="lin" valueType="num">
                                      <p:cBhvr>
                                        <p:cTn id="8" dur="500" fill="hold"/>
                                        <p:tgtEl>
                                          <p:spTgt spid="22"/>
                                        </p:tgtEl>
                                        <p:attrNameLst>
                                          <p:attrName>ppt_h</p:attrName>
                                        </p:attrNameLst>
                                      </p:cBhvr>
                                      <p:tavLst>
                                        <p:tav tm="0">
                                          <p:val>
                                            <p:fltVal val="0,00000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randombar(horizontal)">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000000"/>
                                          </p:val>
                                        </p:tav>
                                        <p:tav tm="100000">
                                          <p:val>
                                            <p:strVal val="#ppt_w"/>
                                          </p:val>
                                        </p:tav>
                                      </p:tavLst>
                                    </p:anim>
                                    <p:anim calcmode="lin" valueType="num">
                                      <p:cBhvr>
                                        <p:cTn id="20" dur="500" fill="hold"/>
                                        <p:tgtEl>
                                          <p:spTgt spid="3"/>
                                        </p:tgtEl>
                                        <p:attrNameLst>
                                          <p:attrName>ppt_h</p:attrName>
                                        </p:attrNameLst>
                                      </p:cBhvr>
                                      <p:tavLst>
                                        <p:tav tm="0">
                                          <p:val>
                                            <p:fltVal val="0,00000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000000"/>
                                          </p:val>
                                        </p:tav>
                                        <p:tav tm="100000">
                                          <p:val>
                                            <p:strVal val="#ppt_w"/>
                                          </p:val>
                                        </p:tav>
                                      </p:tavLst>
                                    </p:anim>
                                    <p:anim calcmode="lin" valueType="num">
                                      <p:cBhvr>
                                        <p:cTn id="25" dur="500" fill="hold"/>
                                        <p:tgtEl>
                                          <p:spTgt spid="4"/>
                                        </p:tgtEl>
                                        <p:attrNameLst>
                                          <p:attrName>ppt_h</p:attrName>
                                        </p:attrNameLst>
                                      </p:cBhvr>
                                      <p:tavLst>
                                        <p:tav tm="0">
                                          <p:val>
                                            <p:fltVal val="0,00000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000000"/>
                                          </p:val>
                                        </p:tav>
                                        <p:tav tm="100000">
                                          <p:val>
                                            <p:strVal val="#ppt_w"/>
                                          </p:val>
                                        </p:tav>
                                      </p:tavLst>
                                    </p:anim>
                                    <p:anim calcmode="lin" valueType="num">
                                      <p:cBhvr>
                                        <p:cTn id="36" dur="500" fill="hold"/>
                                        <p:tgtEl>
                                          <p:spTgt spid="6"/>
                                        </p:tgtEl>
                                        <p:attrNameLst>
                                          <p:attrName>ppt_h</p:attrName>
                                        </p:attrNameLst>
                                      </p:cBhvr>
                                      <p:tavLst>
                                        <p:tav tm="0">
                                          <p:val>
                                            <p:fltVal val="0,00000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000000"/>
                                          </p:val>
                                        </p:tav>
                                        <p:tav tm="100000">
                                          <p:val>
                                            <p:strVal val="#ppt_w"/>
                                          </p:val>
                                        </p:tav>
                                      </p:tavLst>
                                    </p:anim>
                                    <p:anim calcmode="lin" valueType="num">
                                      <p:cBhvr>
                                        <p:cTn id="41" dur="500" fill="hold"/>
                                        <p:tgtEl>
                                          <p:spTgt spid="10"/>
                                        </p:tgtEl>
                                        <p:attrNameLst>
                                          <p:attrName>ppt_h</p:attrName>
                                        </p:attrNameLst>
                                      </p:cBhvr>
                                      <p:tavLst>
                                        <p:tav tm="0">
                                          <p:val>
                                            <p:fltVal val="0,00000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000000"/>
                                          </p:val>
                                        </p:tav>
                                        <p:tav tm="100000">
                                          <p:val>
                                            <p:strVal val="#ppt_w"/>
                                          </p:val>
                                        </p:tav>
                                      </p:tavLst>
                                    </p:anim>
                                    <p:anim calcmode="lin" valueType="num">
                                      <p:cBhvr>
                                        <p:cTn id="48" dur="500" fill="hold"/>
                                        <p:tgtEl>
                                          <p:spTgt spid="7"/>
                                        </p:tgtEl>
                                        <p:attrNameLst>
                                          <p:attrName>ppt_h</p:attrName>
                                        </p:attrNameLst>
                                      </p:cBhvr>
                                      <p:tavLst>
                                        <p:tav tm="0">
                                          <p:val>
                                            <p:fltVal val="0,000000"/>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000000"/>
                                          </p:val>
                                        </p:tav>
                                        <p:tav tm="100000">
                                          <p:val>
                                            <p:strVal val="#ppt_w"/>
                                          </p:val>
                                        </p:tav>
                                      </p:tavLst>
                                    </p:anim>
                                    <p:anim calcmode="lin" valueType="num">
                                      <p:cBhvr>
                                        <p:cTn id="55" dur="500" fill="hold"/>
                                        <p:tgtEl>
                                          <p:spTgt spid="11"/>
                                        </p:tgtEl>
                                        <p:attrNameLst>
                                          <p:attrName>ppt_h</p:attrName>
                                        </p:attrNameLst>
                                      </p:cBhvr>
                                      <p:tavLst>
                                        <p:tav tm="0">
                                          <p:val>
                                            <p:fltVal val="0,00000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000000"/>
                                          </p:val>
                                        </p:tav>
                                        <p:tav tm="100000">
                                          <p:val>
                                            <p:strVal val="#ppt_w"/>
                                          </p:val>
                                        </p:tav>
                                      </p:tavLst>
                                    </p:anim>
                                    <p:anim calcmode="lin" valueType="num">
                                      <p:cBhvr>
                                        <p:cTn id="60" dur="500" fill="hold"/>
                                        <p:tgtEl>
                                          <p:spTgt spid="8"/>
                                        </p:tgtEl>
                                        <p:attrNameLst>
                                          <p:attrName>ppt_h</p:attrName>
                                        </p:attrNameLst>
                                      </p:cBhvr>
                                      <p:tavLst>
                                        <p:tav tm="0">
                                          <p:val>
                                            <p:fltVal val="0,000000"/>
                                          </p:val>
                                        </p:tav>
                                        <p:tav tm="100000">
                                          <p:val>
                                            <p:strVal val="#ppt_h"/>
                                          </p:val>
                                        </p:tav>
                                      </p:tavLst>
                                    </p:anim>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000000"/>
                                          </p:val>
                                        </p:tav>
                                        <p:tav tm="100000">
                                          <p:val>
                                            <p:strVal val="#ppt_w"/>
                                          </p:val>
                                        </p:tav>
                                      </p:tavLst>
                                    </p:anim>
                                    <p:anim calcmode="lin" valueType="num">
                                      <p:cBhvr>
                                        <p:cTn id="67" dur="500" fill="hold"/>
                                        <p:tgtEl>
                                          <p:spTgt spid="9"/>
                                        </p:tgtEl>
                                        <p:attrNameLst>
                                          <p:attrName>ppt_h</p:attrName>
                                        </p:attrNameLst>
                                      </p:cBhvr>
                                      <p:tavLst>
                                        <p:tav tm="0">
                                          <p:val>
                                            <p:fltVal val="0,000000"/>
                                          </p:val>
                                        </p:tav>
                                        <p:tav tm="100000">
                                          <p:val>
                                            <p:strVal val="#ppt_h"/>
                                          </p:val>
                                        </p:tav>
                                      </p:tavLst>
                                    </p:anim>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000000"/>
                                          </p:val>
                                        </p:tav>
                                        <p:tav tm="100000">
                                          <p:val>
                                            <p:strVal val="#ppt_w"/>
                                          </p:val>
                                        </p:tav>
                                      </p:tavLst>
                                    </p:anim>
                                    <p:anim calcmode="lin" valueType="num">
                                      <p:cBhvr>
                                        <p:cTn id="74" dur="500" fill="hold"/>
                                        <p:tgtEl>
                                          <p:spTgt spid="13"/>
                                        </p:tgtEl>
                                        <p:attrNameLst>
                                          <p:attrName>ppt_h</p:attrName>
                                        </p:attrNameLst>
                                      </p:cBhvr>
                                      <p:tavLst>
                                        <p:tav tm="0">
                                          <p:val>
                                            <p:fltVal val="0,000000"/>
                                          </p:val>
                                        </p:tav>
                                        <p:tav tm="100000">
                                          <p:val>
                                            <p:strVal val="#ppt_h"/>
                                          </p:val>
                                        </p:tav>
                                      </p:tavLst>
                                    </p:anim>
                                    <p:animEffect transition="in" filter="fade">
                                      <p:cBhvr>
                                        <p:cTn id="75" dur="500"/>
                                        <p:tgtEl>
                                          <p:spTgt spid="1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000000"/>
                                          </p:val>
                                        </p:tav>
                                        <p:tav tm="100000">
                                          <p:val>
                                            <p:strVal val="#ppt_w"/>
                                          </p:val>
                                        </p:tav>
                                      </p:tavLst>
                                    </p:anim>
                                    <p:anim calcmode="lin" valueType="num">
                                      <p:cBhvr>
                                        <p:cTn id="79" dur="500" fill="hold"/>
                                        <p:tgtEl>
                                          <p:spTgt spid="12"/>
                                        </p:tgtEl>
                                        <p:attrNameLst>
                                          <p:attrName>ppt_h</p:attrName>
                                        </p:attrNameLst>
                                      </p:cBhvr>
                                      <p:tavLst>
                                        <p:tav tm="0">
                                          <p:val>
                                            <p:fltVal val="0,000000"/>
                                          </p:val>
                                        </p:tav>
                                        <p:tav tm="100000">
                                          <p:val>
                                            <p:strVal val="#ppt_h"/>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000000"/>
                                          </p:val>
                                        </p:tav>
                                        <p:tav tm="100000">
                                          <p:val>
                                            <p:strVal val="#ppt_w"/>
                                          </p:val>
                                        </p:tav>
                                      </p:tavLst>
                                    </p:anim>
                                    <p:anim calcmode="lin" valueType="num">
                                      <p:cBhvr>
                                        <p:cTn id="86" dur="500" fill="hold"/>
                                        <p:tgtEl>
                                          <p:spTgt spid="14"/>
                                        </p:tgtEl>
                                        <p:attrNameLst>
                                          <p:attrName>ppt_h</p:attrName>
                                        </p:attrNameLst>
                                      </p:cBhvr>
                                      <p:tavLst>
                                        <p:tav tm="0">
                                          <p:val>
                                            <p:fltVal val="0,000000"/>
                                          </p:val>
                                        </p:tav>
                                        <p:tav tm="100000">
                                          <p:val>
                                            <p:strVal val="#ppt_h"/>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000000"/>
                                          </p:val>
                                        </p:tav>
                                        <p:tav tm="100000">
                                          <p:val>
                                            <p:strVal val="#ppt_w"/>
                                          </p:val>
                                        </p:tav>
                                      </p:tavLst>
                                    </p:anim>
                                    <p:anim calcmode="lin" valueType="num">
                                      <p:cBhvr>
                                        <p:cTn id="93" dur="500" fill="hold"/>
                                        <p:tgtEl>
                                          <p:spTgt spid="15"/>
                                        </p:tgtEl>
                                        <p:attrNameLst>
                                          <p:attrName>ppt_h</p:attrName>
                                        </p:attrNameLst>
                                      </p:cBhvr>
                                      <p:tavLst>
                                        <p:tav tm="0">
                                          <p:val>
                                            <p:fltVal val="0,000000"/>
                                          </p:val>
                                        </p:tav>
                                        <p:tav tm="100000">
                                          <p:val>
                                            <p:strVal val="#ppt_h"/>
                                          </p:val>
                                        </p:tav>
                                      </p:tavLst>
                                    </p:anim>
                                    <p:animEffect transition="in" filter="fade">
                                      <p:cBhvr>
                                        <p:cTn id="94" dur="500"/>
                                        <p:tgtEl>
                                          <p:spTgt spid="1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000000"/>
                                          </p:val>
                                        </p:tav>
                                        <p:tav tm="100000">
                                          <p:val>
                                            <p:strVal val="#ppt_w"/>
                                          </p:val>
                                        </p:tav>
                                      </p:tavLst>
                                    </p:anim>
                                    <p:anim calcmode="lin" valueType="num">
                                      <p:cBhvr>
                                        <p:cTn id="98" dur="500" fill="hold"/>
                                        <p:tgtEl>
                                          <p:spTgt spid="18"/>
                                        </p:tgtEl>
                                        <p:attrNameLst>
                                          <p:attrName>ppt_h</p:attrName>
                                        </p:attrNameLst>
                                      </p:cBhvr>
                                      <p:tavLst>
                                        <p:tav tm="0">
                                          <p:val>
                                            <p:fltVal val="0,000000"/>
                                          </p:val>
                                        </p:tav>
                                        <p:tav tm="100000">
                                          <p:val>
                                            <p:strVal val="#ppt_h"/>
                                          </p:val>
                                        </p:tav>
                                      </p:tavLst>
                                    </p:anim>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000000"/>
                                          </p:val>
                                        </p:tav>
                                        <p:tav tm="100000">
                                          <p:val>
                                            <p:strVal val="#ppt_w"/>
                                          </p:val>
                                        </p:tav>
                                      </p:tavLst>
                                    </p:anim>
                                    <p:anim calcmode="lin" valueType="num">
                                      <p:cBhvr>
                                        <p:cTn id="105" dur="500" fill="hold"/>
                                        <p:tgtEl>
                                          <p:spTgt spid="16"/>
                                        </p:tgtEl>
                                        <p:attrNameLst>
                                          <p:attrName>ppt_h</p:attrName>
                                        </p:attrNameLst>
                                      </p:cBhvr>
                                      <p:tavLst>
                                        <p:tav tm="0">
                                          <p:val>
                                            <p:fltVal val="0,000000"/>
                                          </p:val>
                                        </p:tav>
                                        <p:tav tm="100000">
                                          <p:val>
                                            <p:strVal val="#ppt_h"/>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000000"/>
                                          </p:val>
                                        </p:tav>
                                        <p:tav tm="100000">
                                          <p:val>
                                            <p:strVal val="#ppt_w"/>
                                          </p:val>
                                        </p:tav>
                                      </p:tavLst>
                                    </p:anim>
                                    <p:anim calcmode="lin" valueType="num">
                                      <p:cBhvr>
                                        <p:cTn id="112" dur="500" fill="hold"/>
                                        <p:tgtEl>
                                          <p:spTgt spid="20"/>
                                        </p:tgtEl>
                                        <p:attrNameLst>
                                          <p:attrName>ppt_h</p:attrName>
                                        </p:attrNameLst>
                                      </p:cBhvr>
                                      <p:tavLst>
                                        <p:tav tm="0">
                                          <p:val>
                                            <p:fltVal val="0,000000"/>
                                          </p:val>
                                        </p:tav>
                                        <p:tav tm="100000">
                                          <p:val>
                                            <p:strVal val="#ppt_h"/>
                                          </p:val>
                                        </p:tav>
                                      </p:tavLst>
                                    </p:anim>
                                    <p:animEffect transition="in" filter="fade">
                                      <p:cBhvr>
                                        <p:cTn id="113" dur="5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000000"/>
                                          </p:val>
                                        </p:tav>
                                        <p:tav tm="100000">
                                          <p:val>
                                            <p:strVal val="#ppt_w"/>
                                          </p:val>
                                        </p:tav>
                                      </p:tavLst>
                                    </p:anim>
                                    <p:anim calcmode="lin" valueType="num">
                                      <p:cBhvr>
                                        <p:cTn id="119" dur="500" fill="hold"/>
                                        <p:tgtEl>
                                          <p:spTgt spid="21"/>
                                        </p:tgtEl>
                                        <p:attrNameLst>
                                          <p:attrName>ppt_h</p:attrName>
                                        </p:attrNameLst>
                                      </p:cBhvr>
                                      <p:tavLst>
                                        <p:tav tm="0">
                                          <p:val>
                                            <p:fltVal val="0,00000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21">
                                            <p:txEl>
                                              <p:charRg st="0" end="45"/>
                                            </p:txEl>
                                          </p:spTgt>
                                        </p:tgtEl>
                                        <p:attrNameLst>
                                          <p:attrName>style.visibility</p:attrName>
                                        </p:attrNameLst>
                                      </p:cBhvr>
                                      <p:to>
                                        <p:strVal val="visible"/>
                                      </p:to>
                                    </p:set>
                                    <p:animEffect transition="in" filter="barn(inVertical)">
                                      <p:cBhvr>
                                        <p:cTn id="125" dur="500"/>
                                        <p:tgtEl>
                                          <p:spTgt spid="21">
                                            <p:txEl>
                                              <p:charRg st="0" end="4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nodeType="clickEffect">
                                  <p:stCondLst>
                                    <p:cond delay="0"/>
                                  </p:stCondLst>
                                  <p:childTnLst>
                                    <p:set>
                                      <p:cBhvr>
                                        <p:cTn id="129" dur="1" fill="hold">
                                          <p:stCondLst>
                                            <p:cond delay="0"/>
                                          </p:stCondLst>
                                        </p:cTn>
                                        <p:tgtEl>
                                          <p:spTgt spid="21">
                                            <p:txEl>
                                              <p:charRg st="45" end="101"/>
                                            </p:txEl>
                                          </p:spTgt>
                                        </p:tgtEl>
                                        <p:attrNameLst>
                                          <p:attrName>style.visibility</p:attrName>
                                        </p:attrNameLst>
                                      </p:cBhvr>
                                      <p:to>
                                        <p:strVal val="visible"/>
                                      </p:to>
                                    </p:set>
                                    <p:animEffect transition="in" filter="circle(in)">
                                      <p:cBhvr>
                                        <p:cTn id="130" dur="2000"/>
                                        <p:tgtEl>
                                          <p:spTgt spid="21">
                                            <p:txEl>
                                              <p:charRg st="45" end="10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barn(inVertical)">
                                      <p:cBhvr>
                                        <p:cTn id="135" dur="500"/>
                                        <p:tgtEl>
                                          <p:spTgt spid="24"/>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barn(inVertical)">
                                      <p:cBhvr>
                                        <p:cTn id="1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P spid="16" grpId="0"/>
      <p:bldP spid="18" grpId="0"/>
      <p:bldP spid="22" grpId="0"/>
      <p:bldP spid="20" grpId="0" animBg="1"/>
      <p:bldP spid="21" grpId="0" animBg="1"/>
      <p:bldP spid="23" grpId="0" animBg="1"/>
      <p:bldP spid="2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Content Placeholder 2"/>
          <p:cNvSpPr txBox="1"/>
          <p:nvPr/>
        </p:nvSpPr>
        <p:spPr>
          <a:xfrm>
            <a:off x="357188" y="409575"/>
            <a:ext cx="7286625" cy="571500"/>
          </a:xfrm>
          <a:prstGeom prst="rect">
            <a:avLst/>
          </a:prstGeom>
          <a:noFill/>
          <a:ln w="9525">
            <a:noFill/>
          </a:ln>
        </p:spPr>
        <p:txBody>
          <a:bodyPr/>
          <a:p>
            <a:pPr marL="273050" indent="-273050" algn="just" eaLnBrk="1" hangingPunct="1">
              <a:lnSpc>
                <a:spcPts val="3500"/>
              </a:lnSpc>
            </a:pPr>
            <a:r>
              <a:rPr lang="en-US" altLang="en-US" sz="2700" dirty="0">
                <a:latin typeface="Arial" panose="020B0604020202020204" pitchFamily="34" charset="0"/>
              </a:rPr>
              <a:t>c) Ý nghĩa của câu chuyện:</a:t>
            </a:r>
            <a:endParaRPr lang="en-US" altLang="en-US" sz="2700" dirty="0">
              <a:latin typeface="Arial" panose="020B0604020202020204" pitchFamily="34" charset="0"/>
            </a:endParaRPr>
          </a:p>
        </p:txBody>
      </p:sp>
      <p:sp>
        <p:nvSpPr>
          <p:cNvPr id="2" name="Rectangle 1"/>
          <p:cNvSpPr>
            <a:spLocks noChangeArrowheads="1"/>
          </p:cNvSpPr>
          <p:nvPr/>
        </p:nvSpPr>
        <p:spPr bwMode="auto">
          <a:xfrm>
            <a:off x="179388" y="1052513"/>
            <a:ext cx="8782050" cy="1754188"/>
          </a:xfrm>
          <a:prstGeom prst="rect">
            <a:avLst/>
          </a:prstGeom>
          <a:solidFill>
            <a:schemeClr val="accent3">
              <a:lumMod val="20000"/>
              <a:lumOff val="80000"/>
            </a:schemeClr>
          </a:solidFill>
          <a:ln>
            <a:noFill/>
          </a:ln>
        </p:spPr>
        <p:txBody>
          <a:bodyPr>
            <a:spAutoFit/>
          </a:bodyPr>
          <a:p>
            <a:pPr algn="just" eaLnBrk="1" hangingPunct="1">
              <a:buNone/>
            </a:pPr>
            <a:r>
              <a:rPr lang="en-US" altLang="en-US" sz="2700" dirty="0">
                <a:solidFill>
                  <a:srgbClr val="FF3300"/>
                </a:solidFill>
                <a:latin typeface="Arial" panose="020B0604020202020204" pitchFamily="34" charset="0"/>
              </a:rPr>
              <a:t>     </a:t>
            </a:r>
            <a:r>
              <a:rPr lang="en-US" altLang="en-US" sz="2700" dirty="0">
                <a:solidFill>
                  <a:srgbClr val="C00000"/>
                </a:solidFill>
                <a:latin typeface="Arial" panose="020B0604020202020204" pitchFamily="34" charset="0"/>
              </a:rPr>
              <a:t>Ca ngợi  những người có lòng nhân ái, sẵn lòng giúp đỡ mọi người; khẳng định người có lòng nhân ái sẽ được đền đáp xứng đáng. Truyện còn nhằm giải thích về sự hình thành hồ Ba Bể.</a:t>
            </a:r>
            <a:endParaRPr lang="en-US" altLang="en-US" sz="2700" dirty="0">
              <a:solidFill>
                <a:srgbClr val="C00000"/>
              </a:solidFill>
              <a:latin typeface="Arial" panose="020B0604020202020204" pitchFamily="34" charset="0"/>
            </a:endParaRPr>
          </a:p>
        </p:txBody>
      </p:sp>
      <p:sp>
        <p:nvSpPr>
          <p:cNvPr id="6" name="Rectangle 5"/>
          <p:cNvSpPr/>
          <p:nvPr/>
        </p:nvSpPr>
        <p:spPr>
          <a:xfrm>
            <a:off x="157163" y="3213100"/>
            <a:ext cx="8804275" cy="508000"/>
          </a:xfrm>
          <a:prstGeom prst="rect">
            <a:avLst/>
          </a:prstGeom>
          <a:solidFill>
            <a:srgbClr val="FFFF00"/>
          </a:solidFill>
          <a:ln w="9525" cap="flat" cmpd="sng">
            <a:solidFill>
              <a:srgbClr val="00B0F0"/>
            </a:solidFill>
            <a:prstDash val="solid"/>
            <a:miter/>
            <a:headEnd type="none" w="med" len="med"/>
            <a:tailEnd type="none" w="med" len="med"/>
          </a:ln>
        </p:spPr>
        <p:txBody>
          <a:bodyPr>
            <a:spAutoFit/>
          </a:bodyPr>
          <a:p>
            <a:pPr algn="ctr"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C00000"/>
                </a:solidFill>
                <a:latin typeface="Arial" panose="020B0604020202020204" pitchFamily="34" charset="0"/>
              </a:rPr>
              <a:t>Vậy con thấy mỗi câu chuyện nói lên điều gì?</a:t>
            </a:r>
            <a:endParaRPr lang="en-US" altLang="en-US" sz="2700" b="1" dirty="0">
              <a:solidFill>
                <a:srgbClr val="C00000"/>
              </a:solidFill>
              <a:latin typeface="Arial" panose="020B0604020202020204" pitchFamily="34" charset="0"/>
            </a:endParaRPr>
          </a:p>
        </p:txBody>
      </p:sp>
      <p:sp>
        <p:nvSpPr>
          <p:cNvPr id="7" name="Rectangle 6"/>
          <p:cNvSpPr/>
          <p:nvPr/>
        </p:nvSpPr>
        <p:spPr>
          <a:xfrm>
            <a:off x="160338" y="3201988"/>
            <a:ext cx="8804275" cy="541337"/>
          </a:xfrm>
          <a:prstGeom prst="rect">
            <a:avLst/>
          </a:prstGeom>
          <a:solidFill>
            <a:srgbClr val="FFFF00"/>
          </a:solidFill>
          <a:ln w="9525" cap="flat" cmpd="sng">
            <a:solidFill>
              <a:srgbClr val="00B0F0"/>
            </a:solidFill>
            <a:prstDash val="solid"/>
            <a:miter/>
            <a:headEnd type="none" w="med" len="med"/>
            <a:tailEnd type="none" w="med" len="med"/>
          </a:ln>
        </p:spPr>
        <p:txBody>
          <a:bodyPr>
            <a:spAutoFit/>
          </a:bodyPr>
          <a:p>
            <a:pPr algn="ctr"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3333FF"/>
                </a:solidFill>
                <a:latin typeface="Arial" panose="020B0604020202020204" pitchFamily="34" charset="0"/>
              </a:rPr>
              <a:t>Mỗi câu chuyện cần nói lên một điều có ý nghĩa</a:t>
            </a:r>
            <a:r>
              <a:rPr lang="en-US" altLang="en-US" sz="2700" dirty="0">
                <a:solidFill>
                  <a:srgbClr val="C00000"/>
                </a:solidFill>
                <a:latin typeface="Arial" panose="020B0604020202020204" pitchFamily="34" charset="0"/>
              </a:rPr>
              <a:t>.</a:t>
            </a:r>
            <a:endParaRPr lang="en-US" altLang="en-US" sz="2700" b="1" dirty="0">
              <a:solidFill>
                <a:srgbClr val="C00000"/>
              </a:solidFill>
              <a:latin typeface="Arial" panose="020B0604020202020204" pitchFamily="34" charset="0"/>
            </a:endParaRPr>
          </a:p>
        </p:txBody>
      </p:sp>
      <p:sp>
        <p:nvSpPr>
          <p:cNvPr id="8" name="Rectangle 7"/>
          <p:cNvSpPr/>
          <p:nvPr/>
        </p:nvSpPr>
        <p:spPr>
          <a:xfrm>
            <a:off x="179388" y="4433888"/>
            <a:ext cx="8804275" cy="989012"/>
          </a:xfrm>
          <a:prstGeom prst="rect">
            <a:avLst/>
          </a:prstGeom>
          <a:solidFill>
            <a:srgbClr val="BDFFDB"/>
          </a:solidFill>
          <a:ln w="9525" cap="flat" cmpd="sng">
            <a:solidFill>
              <a:srgbClr val="00B0F0"/>
            </a:solidFill>
            <a:prstDash val="solid"/>
            <a:miter/>
            <a:headEnd type="none" w="med" len="med"/>
            <a:tailEnd type="none" w="med" len="med"/>
          </a:ln>
        </p:spPr>
        <p:txBody>
          <a:bodyPr>
            <a:spAutoFit/>
          </a:bodyPr>
          <a:p>
            <a:pPr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FF0000"/>
                </a:solidFill>
                <a:latin typeface="Arial" panose="020B0604020202020204" pitchFamily="34" charset="0"/>
              </a:rPr>
              <a:t>Nội dung chúng ta vừa tìm hiểu chính là kể chuyện. Vậy thế nào là kể chuyện?</a:t>
            </a:r>
            <a:endParaRPr lang="en-US" altLang="en-US" sz="2700" b="1" dirty="0">
              <a:solidFill>
                <a:srgbClr val="FF0000"/>
              </a:solidFill>
              <a:latin typeface="Arial" panose="020B0604020202020204" pitchFamily="34" charset="0"/>
            </a:endParaRPr>
          </a:p>
        </p:txBody>
      </p:sp>
      <p:sp>
        <p:nvSpPr>
          <p:cNvPr id="9" name="Rectangle 8"/>
          <p:cNvSpPr/>
          <p:nvPr/>
        </p:nvSpPr>
        <p:spPr>
          <a:xfrm>
            <a:off x="179388" y="4437063"/>
            <a:ext cx="8804275" cy="990600"/>
          </a:xfrm>
          <a:prstGeom prst="rect">
            <a:avLst/>
          </a:prstGeom>
          <a:solidFill>
            <a:srgbClr val="BDFFDB"/>
          </a:solidFill>
          <a:ln w="9525" cap="flat" cmpd="sng">
            <a:solidFill>
              <a:srgbClr val="00B0F0"/>
            </a:solidFill>
            <a:prstDash val="solid"/>
            <a:miter/>
            <a:headEnd type="none" w="med" len="med"/>
            <a:tailEnd type="none" w="med" len="med"/>
          </a:ln>
        </p:spPr>
        <p:txBody>
          <a:bodyPr>
            <a:spAutoFit/>
          </a:bodyPr>
          <a:p>
            <a:pPr eaLnBrk="1" hangingPunct="1">
              <a:lnSpc>
                <a:spcPts val="3500"/>
              </a:lnSpc>
            </a:pPr>
            <a:r>
              <a:rPr lang="en-US" altLang="en-US" sz="2700" dirty="0">
                <a:solidFill>
                  <a:srgbClr val="000000"/>
                </a:solidFill>
                <a:latin typeface="Arial" panose="020B0604020202020204" pitchFamily="34" charset="0"/>
              </a:rPr>
              <a:t>   </a:t>
            </a:r>
            <a:r>
              <a:rPr lang="en-US" altLang="en-US" sz="2700" dirty="0">
                <a:solidFill>
                  <a:srgbClr val="FF0000"/>
                </a:solidFill>
                <a:latin typeface="Arial" panose="020B0604020202020204" pitchFamily="34" charset="0"/>
              </a:rPr>
              <a:t>Kể chuyện là kể lại một chuỗi sự việc có đầu có cuối, liên quan đến một hay một số nhân vật.</a:t>
            </a:r>
            <a:endParaRPr lang="en-US" altLang="en-US" sz="27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000000"/>
                                          </p:val>
                                        </p:tav>
                                        <p:tav tm="100000">
                                          <p:val>
                                            <p:strVal val="#ppt_w"/>
                                          </p:val>
                                        </p:tav>
                                      </p:tavLst>
                                    </p:anim>
                                    <p:anim calcmode="lin" valueType="num">
                                      <p:cBhvr>
                                        <p:cTn id="8" dur="500" fill="hold"/>
                                        <p:tgtEl>
                                          <p:spTgt spid="8194"/>
                                        </p:tgtEl>
                                        <p:attrNameLst>
                                          <p:attrName>ppt_h</p:attrName>
                                        </p:attrNameLst>
                                      </p:cBhvr>
                                      <p:tavLst>
                                        <p:tav tm="0">
                                          <p:val>
                                            <p:fltVal val="0,00000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000000"/>
                                          </p:val>
                                        </p:tav>
                                        <p:tav tm="100000">
                                          <p:val>
                                            <p:strVal val="#ppt_w"/>
                                          </p:val>
                                        </p:tav>
                                      </p:tavLst>
                                    </p:anim>
                                    <p:anim calcmode="lin" valueType="num">
                                      <p:cBhvr>
                                        <p:cTn id="15" dur="1000" fill="hold"/>
                                        <p:tgtEl>
                                          <p:spTgt spid="2"/>
                                        </p:tgtEl>
                                        <p:attrNameLst>
                                          <p:attrName>ppt_h</p:attrName>
                                        </p:attrNameLst>
                                      </p:cBhvr>
                                      <p:tavLst>
                                        <p:tav tm="0">
                                          <p:val>
                                            <p:fltVal val="0,000000"/>
                                          </p:val>
                                        </p:tav>
                                        <p:tav tm="100000">
                                          <p:val>
                                            <p:strVal val="#ppt_h"/>
                                          </p:val>
                                        </p:tav>
                                      </p:tavLst>
                                    </p:anim>
                                    <p:anim calcmode="lin" valueType="num">
                                      <p:cBhvr>
                                        <p:cTn id="16" dur="1000" fill="hold"/>
                                        <p:tgtEl>
                                          <p:spTgt spid="2"/>
                                        </p:tgtEl>
                                        <p:attrNameLst>
                                          <p:attrName>style.rotation</p:attrName>
                                        </p:attrNameLst>
                                      </p:cBhvr>
                                      <p:tavLst>
                                        <p:tav tm="0">
                                          <p:val>
                                            <p:fltVal val="90,000000"/>
                                          </p:val>
                                        </p:tav>
                                        <p:tav tm="100000">
                                          <p:val>
                                            <p:fltVal val="0,00000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animBg="1"/>
      <p:bldP spid="6" grpId="0" animBg="1"/>
      <p:bldP spid="7" grpId="0" animBg="1"/>
      <p:bldP spid="8" grpId="0" animBg="1"/>
      <p:bldP spid="9" grpId="0" animBg="1"/>
    </p:bldLst>
  </p:timing>
</p:sld>
</file>

<file path=ppt/tags/tag1.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4845</Words>
  <Application>WPS Presentation</Application>
  <PresentationFormat>On-screen Show (4:3)</PresentationFormat>
  <Paragraphs>213</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SimSun</vt:lpstr>
      <vt:lpstr>Wingdings</vt:lpstr>
      <vt:lpstr>Garamond</vt:lpstr>
      <vt:lpstr>Times New Roman</vt:lpstr>
      <vt:lpstr>Microsoft YaHei</vt:lpstr>
      <vt:lpstr>Arial Unicode MS</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BUI DUC QUAN</dc:creator>
  <cp:lastModifiedBy>asus</cp:lastModifiedBy>
  <cp:revision>319</cp:revision>
  <dcterms:created xsi:type="dcterms:W3CDTF">2008-01-29T11:15:00Z</dcterms:created>
  <dcterms:modified xsi:type="dcterms:W3CDTF">2021-09-11T04:05:19Z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E6A829E6D078485D854E51610D90E765</vt:lpwstr>
  </property>
  <property fmtid="{D5CDD505-2E9C-101B-9397-08002B2CF9AE}" pid="3" name="KSOProductBuildVer">
    <vt:lpwstr>1033-11.2.0.10265</vt:lpwstr>
  </property>
</Properties>
</file>