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28"/>
  </p:notesMasterIdLst>
  <p:sldIdLst>
    <p:sldId id="445" r:id="rId4"/>
    <p:sldId id="487" r:id="rId5"/>
    <p:sldId id="494" r:id="rId6"/>
    <p:sldId id="464" r:id="rId7"/>
    <p:sldId id="283" r:id="rId8"/>
    <p:sldId id="278" r:id="rId9"/>
    <p:sldId id="488" r:id="rId10"/>
    <p:sldId id="385" r:id="rId11"/>
    <p:sldId id="467" r:id="rId12"/>
    <p:sldId id="474" r:id="rId13"/>
    <p:sldId id="468" r:id="rId14"/>
    <p:sldId id="489" r:id="rId15"/>
    <p:sldId id="476" r:id="rId16"/>
    <p:sldId id="469" r:id="rId17"/>
    <p:sldId id="490" r:id="rId18"/>
    <p:sldId id="475" r:id="rId19"/>
    <p:sldId id="478" r:id="rId20"/>
    <p:sldId id="480" r:id="rId21"/>
    <p:sldId id="470" r:id="rId22"/>
    <p:sldId id="492" r:id="rId23"/>
    <p:sldId id="472" r:id="rId24"/>
    <p:sldId id="481" r:id="rId25"/>
    <p:sldId id="493" r:id="rId26"/>
    <p:sldId id="293" r:id="rId27"/>
    <p:sldId id="277" r:id="rId29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2DC"/>
    <a:srgbClr val="B2E2A7"/>
    <a:srgbClr val="66FFFF"/>
    <a:srgbClr val="FF3300"/>
    <a:srgbClr val="FFCCCC"/>
    <a:srgbClr val="FFFF99"/>
    <a:srgbClr val="004DE6"/>
    <a:srgbClr val="DDBA59"/>
    <a:srgbClr val="E0C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2" d="100"/>
          <a:sy n="62" d="100"/>
        </p:scale>
        <p:origin x="158" y="58"/>
      </p:cViewPr>
      <p:guideLst>
        <p:guide orient="horz" pos="2143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28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046" y="1648065"/>
            <a:ext cx="814838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1073835"/>
            <a:ext cx="9782629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2. Đặt câu hỏi với mỗi từ sau: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ai, cái gì, làm gì, thế nào, vì sao, bao giờ, ở đâu.</a:t>
            </a:r>
            <a:endParaRPr lang="en-US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5ae7584c4a628660a72393036115d6d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45" y="4575810"/>
            <a:ext cx="1981835" cy="177165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97025" y="2606040"/>
            <a:ext cx="3483610" cy="1864995"/>
          </a:xfrm>
          <a:prstGeom prst="wedgeEllipseCallout">
            <a:avLst>
              <a:gd name="adj1" fmla="val -50236"/>
              <a:gd name="adj2" fmla="val 6004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200" b="1">
                <a:solidFill>
                  <a:srgbClr val="FF0000"/>
                </a:solidFill>
              </a:rPr>
              <a:t>LÀM VỞ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1073835"/>
            <a:ext cx="9782629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2. Đặt câu hỏi với mỗi từ sau: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ai, cái gì, làm gì, thế nào, vì sao, bao giờ, ở đâu.</a:t>
            </a:r>
            <a:endParaRPr lang="en-US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01800" y="2168525"/>
            <a:ext cx="9358630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i="1"/>
              <a:t>+ </a:t>
            </a:r>
            <a:r>
              <a:rPr lang="en-US" altLang="en-US" sz="3200" i="1">
                <a:solidFill>
                  <a:srgbClr val="FF0000"/>
                </a:solidFill>
              </a:rPr>
              <a:t>Ai</a:t>
            </a:r>
            <a:r>
              <a:rPr lang="en-US" altLang="en-US" sz="3200" i="1"/>
              <a:t> học giỏi nhất lớp mình?</a:t>
            </a:r>
            <a:endParaRPr lang="en-US" altLang="en-US" sz="3200" i="1"/>
          </a:p>
          <a:p>
            <a:r>
              <a:rPr lang="en-US" altLang="en-US" sz="3200" i="1"/>
              <a:t>+ </a:t>
            </a:r>
            <a:r>
              <a:rPr lang="en-US" altLang="en-US" sz="3200" i="1">
                <a:solidFill>
                  <a:srgbClr val="FF0000"/>
                </a:solidFill>
              </a:rPr>
              <a:t>Cái gì </a:t>
            </a:r>
            <a:r>
              <a:rPr lang="en-US" altLang="en-US" sz="3200" i="1"/>
              <a:t>ở trong cặp cậu thế?</a:t>
            </a:r>
            <a:endParaRPr lang="en-US" altLang="en-US" sz="3200" i="1"/>
          </a:p>
          <a:p>
            <a:r>
              <a:rPr lang="en-US" altLang="en-US" sz="3200" i="1"/>
              <a:t>+ Ở nhà cậu hay </a:t>
            </a:r>
            <a:r>
              <a:rPr lang="en-US" altLang="en-US" sz="3200" i="1">
                <a:solidFill>
                  <a:srgbClr val="FF0000"/>
                </a:solidFill>
              </a:rPr>
              <a:t>làm gì</a:t>
            </a:r>
            <a:r>
              <a:rPr lang="en-US" altLang="en-US" sz="3200" i="1"/>
              <a:t>?</a:t>
            </a:r>
            <a:endParaRPr lang="en-US" altLang="en-US" sz="3200" i="1"/>
          </a:p>
          <a:p>
            <a:r>
              <a:rPr lang="en-US" altLang="en-US" sz="3200" i="1"/>
              <a:t>+</a:t>
            </a:r>
            <a:r>
              <a:rPr lang="vi-VN" altLang="en-US" sz="3200" i="1"/>
              <a:t> </a:t>
            </a:r>
            <a:r>
              <a:rPr lang="en-US" altLang="en-US" sz="3200" i="1"/>
              <a:t>Khi</a:t>
            </a:r>
            <a:r>
              <a:rPr lang="vi-VN" altLang="en-US" sz="3200" i="1"/>
              <a:t> còn</a:t>
            </a:r>
            <a:r>
              <a:rPr lang="en-US" altLang="en-US" sz="3200" i="1"/>
              <a:t> nhỏ, chữ viết của Cao Bá Quát </a:t>
            </a:r>
            <a:r>
              <a:rPr lang="en-US" altLang="en-US" sz="3200" i="1">
                <a:solidFill>
                  <a:srgbClr val="FF0000"/>
                </a:solidFill>
              </a:rPr>
              <a:t>thế nào</a:t>
            </a:r>
            <a:r>
              <a:rPr lang="en-US" altLang="en-US" sz="3200" i="1"/>
              <a:t>?</a:t>
            </a:r>
            <a:endParaRPr lang="en-US" altLang="en-US" sz="3200" i="1"/>
          </a:p>
          <a:p>
            <a:r>
              <a:rPr lang="en-US" altLang="en-US" sz="3200" i="1"/>
              <a:t>+ </a:t>
            </a:r>
            <a:r>
              <a:rPr lang="en-US" altLang="en-US" sz="3200" i="1">
                <a:solidFill>
                  <a:srgbClr val="FF0000"/>
                </a:solidFill>
              </a:rPr>
              <a:t>Vì sao </a:t>
            </a:r>
            <a:r>
              <a:rPr lang="en-US" altLang="en-US" sz="3200" i="1"/>
              <a:t>bạn Minh lại khóc?</a:t>
            </a:r>
            <a:endParaRPr lang="en-US" altLang="en-US" sz="3200" i="1"/>
          </a:p>
          <a:p>
            <a:r>
              <a:rPr lang="en-US" altLang="en-US" sz="3200" i="1"/>
              <a:t>+ </a:t>
            </a:r>
            <a:r>
              <a:rPr lang="en-US" altLang="en-US" sz="3200" i="1">
                <a:solidFill>
                  <a:srgbClr val="FF0000"/>
                </a:solidFill>
              </a:rPr>
              <a:t>Bao giờ </a:t>
            </a:r>
            <a:r>
              <a:rPr lang="en-US" altLang="en-US" sz="3200" i="1"/>
              <a:t>lớp mình đi tham quan?</a:t>
            </a:r>
            <a:endParaRPr lang="en-US" altLang="en-US" sz="3200" i="1"/>
          </a:p>
          <a:p>
            <a:r>
              <a:rPr lang="en-US" altLang="en-US" sz="3200" i="1"/>
              <a:t>+ Hè này, nhà bạn đi nghỉ mát </a:t>
            </a:r>
            <a:r>
              <a:rPr lang="en-US" altLang="en-US" sz="3200" i="1">
                <a:solidFill>
                  <a:srgbClr val="FF0000"/>
                </a:solidFill>
              </a:rPr>
              <a:t>ở đâu</a:t>
            </a:r>
            <a:r>
              <a:rPr lang="en-US" altLang="en-US" sz="3200" i="1"/>
              <a:t>?</a:t>
            </a:r>
            <a:endParaRPr lang="vi-VN" altLang="en-US"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8364" y="3435675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1073835"/>
            <a:ext cx="9782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b="1">
                <a:cs typeface="Times New Roman" panose="02020603050405020304" pitchFamily="18" charset="0"/>
              </a:rPr>
              <a:t>3.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cs typeface="Times New Roman" panose="02020603050405020304" pitchFamily="18" charset="0"/>
              </a:rPr>
              <a:t>Tìm từ nghi vấn trong những câu hỏi dưới đây: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7256" y="1658610"/>
            <a:ext cx="9358085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/>
              <a:t>a) Có phải chú bé Đất trở thành chú Đất Nung không?</a:t>
            </a:r>
            <a:endParaRPr lang="en-US" altLang="en-US" sz="3200"/>
          </a:p>
          <a:p>
            <a:pPr>
              <a:lnSpc>
                <a:spcPct val="150000"/>
              </a:lnSpc>
            </a:pPr>
            <a:r>
              <a:rPr lang="en-US" altLang="en-US" sz="3200"/>
              <a:t>b) Chú bé Đất trở thành chú Đất Nung, phải không?</a:t>
            </a:r>
            <a:endParaRPr lang="en-US" altLang="en-US" sz="3200"/>
          </a:p>
          <a:p>
            <a:pPr>
              <a:lnSpc>
                <a:spcPct val="150000"/>
              </a:lnSpc>
            </a:pPr>
            <a:r>
              <a:rPr lang="en-US" altLang="en-US" sz="3200"/>
              <a:t>c) Chú bé Đất trở thành chú Đất Nung à?</a:t>
            </a:r>
            <a:endParaRPr lang="en-US" altLang="en-US" sz="3200"/>
          </a:p>
        </p:txBody>
      </p:sp>
      <p:sp>
        <p:nvSpPr>
          <p:cNvPr id="4" name="Cloud 3"/>
          <p:cNvSpPr/>
          <p:nvPr/>
        </p:nvSpPr>
        <p:spPr>
          <a:xfrm>
            <a:off x="8985250" y="31750"/>
            <a:ext cx="2980690" cy="104203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rgbClr val="FF0000"/>
                </a:solidFill>
              </a:rPr>
              <a:t>LÀM SGK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1073835"/>
            <a:ext cx="9782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b="1">
                <a:cs typeface="Times New Roman" panose="02020603050405020304" pitchFamily="18" charset="0"/>
              </a:rPr>
              <a:t>3.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cs typeface="Times New Roman" panose="02020603050405020304" pitchFamily="18" charset="0"/>
              </a:rPr>
              <a:t>Tìm từ nghi vấn trong những câu hỏi dưới đây: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7256" y="1658610"/>
            <a:ext cx="9358085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/>
              <a:t>a) </a:t>
            </a:r>
            <a:r>
              <a:rPr lang="en-US" altLang="en-US" sz="3200">
                <a:solidFill>
                  <a:srgbClr val="FF0000"/>
                </a:solidFill>
              </a:rPr>
              <a:t>Có phải </a:t>
            </a:r>
            <a:r>
              <a:rPr lang="en-US" altLang="en-US" sz="3200"/>
              <a:t>chú bé Đất trở thành chú Đất Nung</a:t>
            </a:r>
            <a:r>
              <a:rPr lang="en-US" altLang="en-US" sz="3200">
                <a:solidFill>
                  <a:srgbClr val="FF0000"/>
                </a:solidFill>
              </a:rPr>
              <a:t> không</a:t>
            </a:r>
            <a:r>
              <a:rPr lang="en-US" altLang="en-US" sz="3200"/>
              <a:t>?</a:t>
            </a:r>
            <a:endParaRPr lang="en-US" altLang="en-US" sz="3200"/>
          </a:p>
          <a:p>
            <a:pPr>
              <a:lnSpc>
                <a:spcPct val="150000"/>
              </a:lnSpc>
            </a:pPr>
            <a:r>
              <a:rPr lang="en-US" altLang="en-US" sz="3200"/>
              <a:t>b) Chú bé Đất trở thành chú Đất Nung, </a:t>
            </a:r>
            <a:r>
              <a:rPr lang="en-US" altLang="en-US" sz="3200">
                <a:solidFill>
                  <a:srgbClr val="FF0000"/>
                </a:solidFill>
              </a:rPr>
              <a:t>phải không</a:t>
            </a:r>
            <a:r>
              <a:rPr lang="en-US" altLang="en-US" sz="3200"/>
              <a:t>?</a:t>
            </a:r>
            <a:endParaRPr lang="en-US" altLang="en-US" sz="3200"/>
          </a:p>
          <a:p>
            <a:pPr>
              <a:lnSpc>
                <a:spcPct val="150000"/>
              </a:lnSpc>
            </a:pPr>
            <a:r>
              <a:rPr lang="en-US" altLang="en-US" sz="3200"/>
              <a:t>c) Chú bé Đất trở thành chú Đất Nung </a:t>
            </a:r>
            <a:r>
              <a:rPr lang="en-US" altLang="en-US" sz="3200">
                <a:solidFill>
                  <a:srgbClr val="FF0000"/>
                </a:solidFill>
              </a:rPr>
              <a:t>à</a:t>
            </a:r>
            <a:r>
              <a:rPr lang="en-US" altLang="en-US" sz="3200"/>
              <a:t>?</a:t>
            </a:r>
            <a:endParaRPr lang="en-US" altLang="en-US" sz="3200"/>
          </a:p>
        </p:txBody>
      </p:sp>
      <p:sp>
        <p:nvSpPr>
          <p:cNvPr id="4" name="Pentagon 3"/>
          <p:cNvSpPr/>
          <p:nvPr/>
        </p:nvSpPr>
        <p:spPr>
          <a:xfrm>
            <a:off x="444500" y="5541645"/>
            <a:ext cx="11146790" cy="84963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>
                <a:solidFill>
                  <a:schemeClr val="tx1"/>
                </a:solidFill>
              </a:rPr>
              <a:t>Câu hỏi thường có các từ nghi vấn hoặc các cặp từ nghi vấn</a:t>
            </a:r>
            <a:endParaRPr lang="vi-VN" altLang="en-US" sz="2800">
              <a:solidFill>
                <a:schemeClr val="tx1"/>
              </a:solidFill>
            </a:endParaRPr>
          </a:p>
          <a:p>
            <a:pPr algn="ctr"/>
            <a:r>
              <a:rPr lang="vi-VN" altLang="en-US" sz="2800">
                <a:solidFill>
                  <a:schemeClr val="tx1"/>
                </a:solidFill>
              </a:rPr>
              <a:t> (có phải... không, phải không, à, ai, gì, nào, sao, không,...)</a:t>
            </a:r>
            <a:endParaRPr lang="vi-V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812578"/>
            <a:ext cx="978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cs typeface="Times New Roman" panose="02020603050405020304" pitchFamily="18" charset="0"/>
              </a:rPr>
              <a:t>4.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cs typeface="Times New Roman" panose="02020603050405020304" pitchFamily="18" charset="0"/>
              </a:rPr>
              <a:t>Với mỗi từ hoặc cặp từ nghi vấn vừa tìm được, đặt một câu hỏi: 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89527" y="1889796"/>
            <a:ext cx="9358085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/>
              <a:t>a) Có phải ...... không?</a:t>
            </a:r>
            <a:endParaRPr lang="en-US" altLang="en-US" sz="3200"/>
          </a:p>
          <a:p>
            <a:pPr>
              <a:lnSpc>
                <a:spcPct val="150000"/>
              </a:lnSpc>
            </a:pPr>
            <a:r>
              <a:rPr lang="en-US" altLang="en-US" sz="3200"/>
              <a:t>b) ....., phải không?</a:t>
            </a:r>
            <a:endParaRPr lang="en-US" altLang="en-US" sz="3200"/>
          </a:p>
          <a:p>
            <a:pPr>
              <a:lnSpc>
                <a:spcPct val="150000"/>
              </a:lnSpc>
            </a:pPr>
            <a:r>
              <a:rPr lang="en-US" altLang="en-US" sz="3200"/>
              <a:t>c) .......à?</a:t>
            </a:r>
            <a:endParaRPr lang="en-US" altLang="en-US" sz="320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64972" y="4310743"/>
            <a:ext cx="7391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Có phải cậu học lớp 4</a:t>
            </a:r>
            <a:r>
              <a:rPr lang="vi-VN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</a:t>
            </a:r>
            <a:endParaRPr lang="en-US" altLang="en-US">
              <a:solidFill>
                <a:srgbClr val="3F0C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764972" y="4871275"/>
            <a:ext cx="778691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tên là Lan</a:t>
            </a: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phải không ?</a:t>
            </a:r>
            <a:endParaRPr lang="en-US" altLang="en-US">
              <a:solidFill>
                <a:srgbClr val="3F0C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764972" y="5441330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Bạn thích chơi bóng đá à?</a:t>
            </a:r>
            <a:endParaRPr lang="en-US" altLang="en-US">
              <a:solidFill>
                <a:srgbClr val="3F0C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93372" y="4313136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8985250" y="31750"/>
            <a:ext cx="2980690" cy="7810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rgbClr val="FF0000"/>
                </a:solidFill>
              </a:rPr>
              <a:t>LÀM VỞ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8364" y="3435675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856120"/>
            <a:ext cx="978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3200" b="1">
                <a:cs typeface="Times New Roman" panose="02020603050405020304" pitchFamily="18" charset="0"/>
              </a:rPr>
              <a:t>Bài 5. Trong các câu dưới đây, câu nào không phải là câu hỏi và không được dùng dấu chấm hỏi ?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97000" y="1933575"/>
            <a:ext cx="1049909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/>
              <a:t>a) Bạn có thích chơi diều không?                             </a:t>
            </a:r>
            <a:endParaRPr lang="vi-VN" altLang="en-US" sz="3200"/>
          </a:p>
          <a:p>
            <a:pPr>
              <a:lnSpc>
                <a:spcPct val="150000"/>
              </a:lnSpc>
            </a:pPr>
            <a:r>
              <a:rPr lang="vi-VN" altLang="en-US" sz="3200"/>
              <a:t>b) Tôi không biết bạn có thích chơi diều không?</a:t>
            </a:r>
            <a:endParaRPr lang="vi-VN" altLang="en-US" sz="3200"/>
          </a:p>
          <a:p>
            <a:pPr>
              <a:lnSpc>
                <a:spcPct val="150000"/>
              </a:lnSpc>
            </a:pPr>
            <a:r>
              <a:rPr lang="vi-VN" altLang="en-US" sz="3200"/>
              <a:t>c) Hãy cho biết bạn thích trò chơi nào nhất ?</a:t>
            </a:r>
            <a:endParaRPr lang="vi-VN" altLang="en-US" sz="3200"/>
          </a:p>
          <a:p>
            <a:pPr>
              <a:lnSpc>
                <a:spcPct val="150000"/>
              </a:lnSpc>
            </a:pPr>
            <a:r>
              <a:rPr lang="vi-VN" altLang="en-US" sz="3200"/>
              <a:t>d) Ai dạy bạn làm đèn ông sao đấy?</a:t>
            </a:r>
            <a:endParaRPr lang="vi-VN" altLang="en-US" sz="3200"/>
          </a:p>
          <a:p>
            <a:pPr>
              <a:lnSpc>
                <a:spcPct val="150000"/>
              </a:lnSpc>
            </a:pPr>
            <a:r>
              <a:rPr lang="vi-VN" altLang="en-US" sz="3200"/>
              <a:t>e) Thử xem ai khéo tay hơn nào?</a:t>
            </a:r>
            <a:endParaRPr lang="vi-VN" altLang="en-US" sz="3200"/>
          </a:p>
        </p:txBody>
      </p:sp>
      <p:sp>
        <p:nvSpPr>
          <p:cNvPr id="5" name="Cloud 4"/>
          <p:cNvSpPr/>
          <p:nvPr/>
        </p:nvSpPr>
        <p:spPr>
          <a:xfrm>
            <a:off x="8985250" y="31750"/>
            <a:ext cx="2980690" cy="82486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rgbClr val="FF0000"/>
                </a:solidFill>
              </a:rPr>
              <a:t>LÀM SGK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265" y="3202305"/>
            <a:ext cx="6325235" cy="344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24505" y="614045"/>
            <a:ext cx="6427470" cy="2906395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 b="1">
                <a:solidFill>
                  <a:schemeClr val="tx1"/>
                </a:solidFill>
              </a:rPr>
              <a:t>KHỞI ĐỘNG</a:t>
            </a:r>
            <a:endParaRPr lang="vi-VN" alt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856120"/>
            <a:ext cx="978262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3000" b="1">
                <a:cs typeface="Times New Roman" panose="02020603050405020304" pitchFamily="18" charset="0"/>
              </a:rPr>
              <a:t>Bài 5. Trong các câu dưới đây, câu nào không phải là câu hỏi và không được dùng dấu chấm hỏi ?</a:t>
            </a:r>
            <a:endParaRPr lang="vi-VN" altLang="en-US" sz="3000" b="1"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8985250" y="31750"/>
            <a:ext cx="2980690" cy="82486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rgbClr val="FF0000"/>
                </a:solidFill>
              </a:rPr>
              <a:t>LÀM SGK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42390" y="2176145"/>
            <a:ext cx="669353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 i="1">
                <a:solidFill>
                  <a:srgbClr val="C00000"/>
                </a:solidFill>
              </a:rPr>
              <a:t>Câu là câu hỏi là:</a:t>
            </a:r>
            <a:endParaRPr lang="vi-VN" altLang="en-US" sz="2800" b="1" i="1">
              <a:solidFill>
                <a:srgbClr val="C00000"/>
              </a:solidFill>
            </a:endParaRPr>
          </a:p>
          <a:p>
            <a:r>
              <a:rPr lang="vi-VN" altLang="en-US" sz="2800">
                <a:sym typeface="+mn-ea"/>
              </a:rPr>
              <a:t>a) Bạn có thích chơi diều không?            </a:t>
            </a:r>
            <a:endParaRPr lang="vi-VN" altLang="en-US" sz="2800"/>
          </a:p>
          <a:p>
            <a:pPr>
              <a:lnSpc>
                <a:spcPct val="150000"/>
              </a:lnSpc>
            </a:pPr>
            <a:r>
              <a:rPr lang="vi-VN" altLang="en-US" sz="2800">
                <a:sym typeface="+mn-ea"/>
              </a:rPr>
              <a:t>d) Ai dạy bạn làm đèn ông sao đấy?</a:t>
            </a:r>
            <a:endParaRPr lang="vi-VN" altLang="en-US" sz="2800"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42390" y="3849370"/>
            <a:ext cx="1025906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 i="1">
                <a:solidFill>
                  <a:srgbClr val="7030A0"/>
                </a:solidFill>
              </a:rPr>
              <a:t>Câu không phải là câu hỏi và không được dùng dấu chấm hỏi là:</a:t>
            </a:r>
            <a:endParaRPr lang="vi-VN" altLang="en-US" sz="2800" b="1" i="1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vi-VN" altLang="en-US" sz="2800">
                <a:sym typeface="+mn-ea"/>
              </a:rPr>
              <a:t>b) Tôi không biết bạn có thích chơi diều không?</a:t>
            </a:r>
            <a:endParaRPr lang="vi-VN" altLang="en-US" sz="2800"/>
          </a:p>
          <a:p>
            <a:pPr>
              <a:lnSpc>
                <a:spcPct val="150000"/>
              </a:lnSpc>
            </a:pPr>
            <a:r>
              <a:rPr lang="vi-VN" altLang="en-US" sz="2800">
                <a:sym typeface="+mn-ea"/>
              </a:rPr>
              <a:t>c) Hãy cho biết bạn thích trò chơi nào nhất ?</a:t>
            </a:r>
            <a:endParaRPr lang="vi-VN" altLang="en-US" sz="28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vi-VN" altLang="en-US" sz="2800">
                <a:sym typeface="+mn-ea"/>
              </a:rPr>
              <a:t>e) Thử xem ai khéo tay hơn nào?</a:t>
            </a:r>
            <a:endParaRPr lang="vi-VN" altLang="en-US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30829" y="3795486"/>
            <a:ext cx="80772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   e) Thử xem ai khéo tay hơn nào.</a:t>
            </a: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          </a:t>
            </a:r>
            <a:r>
              <a:rPr lang="en-US" altLang="en-US" sz="2800" b="1">
                <a:solidFill>
                  <a:srgbClr val="FF0000"/>
                </a:solidFill>
              </a:rPr>
              <a:t>(</a:t>
            </a:r>
            <a:r>
              <a:rPr lang="en-US" altLang="en-US" sz="2800" b="1" i="1">
                <a:solidFill>
                  <a:srgbClr val="FF0000"/>
                </a:solidFill>
              </a:rPr>
              <a:t>nêu ý kiến đề nghị</a:t>
            </a:r>
            <a:r>
              <a:rPr lang="en-US" altLang="en-US" sz="2800">
                <a:solidFill>
                  <a:srgbClr val="FF0000"/>
                </a:solidFill>
              </a:rPr>
              <a:t>)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26229" y="1357086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73200" y="1354455"/>
            <a:ext cx="1092644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b) Tôi không biết bạn có thích chơi diều không.</a:t>
            </a: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</a:t>
            </a:r>
            <a:r>
              <a:rPr lang="en-US" altLang="en-US" sz="2800" b="1" i="1">
                <a:solidFill>
                  <a:srgbClr val="FF0000"/>
                </a:solidFill>
              </a:rPr>
              <a:t>(</a:t>
            </a:r>
            <a:r>
              <a:rPr lang="vi-VN" altLang="en-US" sz="2800" b="1" i="1">
                <a:solidFill>
                  <a:srgbClr val="FF0000"/>
                </a:solidFill>
              </a:rPr>
              <a:t> không hỏi điều chưa biết, </a:t>
            </a:r>
            <a:r>
              <a:rPr lang="en-US" altLang="en-US" sz="2800" b="1" i="1">
                <a:solidFill>
                  <a:srgbClr val="FF0000"/>
                </a:solidFill>
              </a:rPr>
              <a:t>nêu ý kiến của người nói)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59429" y="2574699"/>
            <a:ext cx="76962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c) Hãy cho biết bạn thích trò chơi nào nhất.</a:t>
            </a: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(</a:t>
            </a:r>
            <a:r>
              <a:rPr lang="vi-VN" altLang="en-US" sz="2800" b="1" i="1">
                <a:solidFill>
                  <a:srgbClr val="FF0000"/>
                </a:solidFill>
                <a:sym typeface="+mn-ea"/>
              </a:rPr>
              <a:t>không hỏi điều chưa biết, </a:t>
            </a:r>
            <a:r>
              <a:rPr lang="en-US" altLang="en-US" sz="2800" b="1" i="1">
                <a:solidFill>
                  <a:srgbClr val="FF0000"/>
                </a:solidFill>
              </a:rPr>
              <a:t>nêu ý kiến đề nghị</a:t>
            </a:r>
            <a:r>
              <a:rPr lang="en-US" altLang="en-US" sz="2800">
                <a:solidFill>
                  <a:srgbClr val="FF0000"/>
                </a:solidFill>
              </a:rPr>
              <a:t>)</a:t>
            </a:r>
            <a:endParaRPr lang="en-US" altLang="en-US" sz="28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672" y="2039801"/>
            <a:ext cx="9056913" cy="1384663"/>
            <a:chOff x="1058512" y="1281114"/>
            <a:chExt cx="5791200" cy="1938278"/>
          </a:xfrm>
        </p:grpSpPr>
        <p:sp>
          <p:nvSpPr>
            <p:cNvPr id="7" name="Cloud 6"/>
            <p:cNvSpPr/>
            <p:nvPr/>
          </p:nvSpPr>
          <p:spPr>
            <a:xfrm>
              <a:off x="1058512" y="1281114"/>
              <a:ext cx="5791200" cy="193827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415738" y="1496297"/>
              <a:ext cx="4956445" cy="1507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Vì sao các câu b, c, e không là câu hỏi và không được dùng dấu chấm hỏi?</a:t>
              </a: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63900" y="2049780"/>
            <a:ext cx="6315710" cy="2472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VẬN DỤNG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  <p:pic>
        <p:nvPicPr>
          <p:cNvPr id="2" name="Picture 1" descr="pp8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5695" y="1162050"/>
            <a:ext cx="2252345" cy="20726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9" y="114626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124381" y="1146262"/>
            <a:ext cx="850501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em cần: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bài học.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câu hỏi vào mục đích khác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17015" y="1315720"/>
            <a:ext cx="94888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Câu hỏi (còn gọi là câu nghi vấn) dùng để làm gì?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1120140" y="3209290"/>
            <a:ext cx="4511040" cy="622300"/>
          </a:xfrm>
          <a:prstGeom prst="rect">
            <a:avLst/>
          </a:prstGeom>
          <a:solidFill>
            <a:srgbClr val="B2E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về những điều chưa biết.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7317740" y="3209290"/>
            <a:ext cx="3376930" cy="1335405"/>
          </a:xfrm>
          <a:prstGeom prst="rect">
            <a:avLst/>
          </a:prstGeom>
          <a:solidFill>
            <a:srgbClr val="90D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spcBef>
                <a:spcPct val="50000"/>
              </a:spcBef>
            </a:pP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Hỏi người khác nhưng cũng có câu tự hỏi mình.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57755" y="1845945"/>
            <a:ext cx="715073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Câu hỏi (còn gọi là câu nghi vấn) dùng để: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3" idx="2"/>
            <a:endCxn id="6" idx="0"/>
          </p:cNvCxnSpPr>
          <p:nvPr/>
        </p:nvCxnSpPr>
        <p:spPr>
          <a:xfrm flipH="1">
            <a:off x="3375660" y="2367915"/>
            <a:ext cx="2557780" cy="8413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933440" y="2376170"/>
            <a:ext cx="3066415" cy="8413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3" grpId="0" bldLvl="0" animBg="1"/>
      <p:bldP spid="3" grpId="1"/>
      <p:bldP spid="6" grpId="0" animBg="1"/>
      <p:bldP spid="6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07795" y="1214755"/>
            <a:ext cx="94888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Em nhận biết câu hỏi nhờ những dấu hiệu nào? 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920750" y="2304415"/>
            <a:ext cx="10240645" cy="896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 algn="just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Câu hỏi thường có các từ nghi vấn (ai, gì, nào, sao, không,…). Khi viết, cuối câu hỏi có dấu chấm hỏi (?).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642110" y="3848735"/>
            <a:ext cx="9171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1 câu hỏi để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tự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 mình hoặc hỏi người khác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01370" y="877570"/>
            <a:ext cx="107715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tư ngày 8 tháng 12 năm 2021</a:t>
            </a:r>
            <a:endParaRPr lang="vi-VN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vi-VN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từ và câu</a:t>
            </a:r>
            <a:endParaRPr lang="vi-VN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vi-VN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về câu hỏi </a:t>
            </a:r>
            <a:endParaRPr lang="vi-VN" alt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2575" y="1470025"/>
            <a:ext cx="6913245" cy="30981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LUYỆN TẬP THỰC HÀNH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  <p:pic>
        <p:nvPicPr>
          <p:cNvPr id="3" name="Picture 2" descr="pp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290" y="3399790"/>
            <a:ext cx="4716780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33120" y="1061085"/>
            <a:ext cx="1035875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Đặt câu hỏi cho các bộ phận câu được in đậm dưới đây:</a:t>
            </a:r>
            <a:endParaRPr lang="en-US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06422" y="2147087"/>
            <a:ext cx="80412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Hăng hái nhất và khoẻ nhất là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cần trục.</a:t>
            </a:r>
            <a:endParaRPr lang="en-US" alt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205771" y="2706688"/>
            <a:ext cx="9251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Trước giờ học, chúng em thường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  <a:endParaRPr lang="en-US" alt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05771" y="3225800"/>
            <a:ext cx="9251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Bến cảng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05771" y="3773488"/>
            <a:ext cx="9251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Bọn trẻ xóm em hay thả diều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077949" y="1499524"/>
            <a:ext cx="849743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9650095" y="0"/>
            <a:ext cx="2541905" cy="112458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b="1">
                <a:solidFill>
                  <a:srgbClr val="FF0000"/>
                </a:solidFill>
              </a:rPr>
              <a:t>LÀM MIỆNG</a:t>
            </a:r>
            <a:endParaRPr lang="vi-V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05771" y="560857"/>
            <a:ext cx="8041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Hăng hái nhất và khoẻ nhất là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cần trục.</a:t>
            </a:r>
            <a:endParaRPr lang="en-US" alt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205770" y="2197143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Trước giờ học, chúng em thường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  <a:endParaRPr lang="en-US" alt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05770" y="3805835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Bến cảng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05770" y="4932297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Bọn trẻ xóm em hay thả diều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599871" y="1071352"/>
            <a:ext cx="525308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/>
              <a:t> Hăng hái nhất và khỏe nhất là ai ?</a:t>
            </a:r>
            <a:endParaRPr lang="en-US" altLang="en-US" sz="280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/>
              <a:t> Ai hăng hái nhất và khoẻ nhất?</a:t>
            </a:r>
            <a:endParaRPr lang="en-US" altLang="en-US" sz="280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572657" y="2679373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- Trước giờ học, chúng em thường làm gì ?</a:t>
            </a:r>
            <a:endParaRPr lang="en-US" altLang="en-US" sz="2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72657" y="32338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- Chúng em thường làm gì trước giờ học? </a:t>
            </a:r>
            <a:endParaRPr lang="en-US" altLang="en-US" sz="280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572657" y="4355729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- Bến cảng như thế nào ?</a:t>
            </a:r>
            <a:endParaRPr lang="en-US" altLang="en-US" sz="280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572657" y="5455517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- Bọn trẻ xóm em hay thả diều ở đâu ?</a:t>
            </a:r>
            <a:endParaRPr lang="en-US" altLang="en-US" sz="2800"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8418195" y="264795"/>
            <a:ext cx="3638550" cy="232283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đặt câu hỏi chính xác con cần lưu ý điều gì?</a:t>
            </a:r>
            <a:endParaRPr lang="vi-V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531735" y="391795"/>
            <a:ext cx="4806315" cy="232283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vi-V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981950" y="794385"/>
            <a:ext cx="47650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đặt câu hỏi 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chính xác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cần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lưu ý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vi-VN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Về nội dung: liên quan đến câu cho trước.</a:t>
            </a:r>
            <a:endParaRPr lang="vi-VN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Hình thức: thêm các từ nghi vấn.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9" grpId="0"/>
      <p:bldP spid="10" grpId="0"/>
      <p:bldP spid="11" grpId="0"/>
      <p:bldP spid="16" grpId="0"/>
      <p:bldP spid="4" grpId="0" animBg="1"/>
      <p:bldP spid="4" grpId="1" animBg="1"/>
      <p:bldP spid="4" grpId="2" animBg="1"/>
      <p:bldP spid="5" grpId="0" bldLvl="0" animBg="1"/>
      <p:bldP spid="5" grpId="1" animBg="1"/>
      <p:bldP spid="6" grpId="0"/>
      <p:bldP spid="6" grpId="1"/>
    </p:bldLst>
  </p:timing>
</p:sld>
</file>

<file path=ppt/tags/tag1.xml><?xml version="1.0" encoding="utf-8"?>
<p:tagLst xmlns:p="http://schemas.openxmlformats.org/presentationml/2006/main">
  <p:tag name="INKNOELEADERBOARD" val="-7238766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4572</Words>
  <Application>WPS Presentation</Application>
  <PresentationFormat>Widescreen</PresentationFormat>
  <Paragraphs>229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Arial</vt:lpstr>
      <vt:lpstr>Times New Roman</vt:lpstr>
      <vt:lpstr>Tahoma</vt:lpstr>
      <vt:lpstr>Calibri</vt:lpstr>
      <vt:lpstr>Wingdings 2</vt:lpstr>
      <vt:lpstr>Microsoft YaHei</vt:lpstr>
      <vt:lpstr>Arial Unicode MS</vt:lpstr>
      <vt:lpstr>Garamond</vt:lpstr>
      <vt:lpstr>Calibri Light</vt:lpstr>
      <vt:lpstr>1_Office Theme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Đinh Thu Hà</cp:lastModifiedBy>
  <cp:revision>239</cp:revision>
  <dcterms:created xsi:type="dcterms:W3CDTF">2021-08-04T18:52:00Z</dcterms:created>
  <dcterms:modified xsi:type="dcterms:W3CDTF">2021-12-05T09:14:08Z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2B7F7EE219CC44F39EE96369F5F27F9F</vt:lpwstr>
  </property>
  <property fmtid="{D5CDD505-2E9C-101B-9397-08002B2CF9AE}" pid="3" name="KSOProductBuildVer">
    <vt:lpwstr>1033-11.2.0.10382</vt:lpwstr>
  </property>
</Properties>
</file>