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2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  <p:sldMasterId id="2147483719" r:id="rId3"/>
  </p:sldMasterIdLst>
  <p:notesMasterIdLst>
    <p:notesMasterId r:id="rId14"/>
  </p:notesMasterIdLst>
  <p:sldIdLst>
    <p:sldId id="298" r:id="rId4"/>
    <p:sldId id="256" r:id="rId5"/>
    <p:sldId id="299" r:id="rId6"/>
    <p:sldId id="283" r:id="rId7"/>
    <p:sldId id="284" r:id="rId8"/>
    <p:sldId id="294" r:id="rId9"/>
    <p:sldId id="286" r:id="rId10"/>
    <p:sldId id="295" r:id="rId11"/>
    <p:sldId id="296" r:id="rId12"/>
    <p:sldId id="297" r:id="rId13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5F5F"/>
    <a:srgbClr val="FDDEEB"/>
    <a:srgbClr val="FFFAC2"/>
    <a:srgbClr val="D34CD6"/>
    <a:srgbClr val="FCDFDC"/>
    <a:srgbClr val="FFFBCD"/>
    <a:srgbClr val="FFF789"/>
    <a:srgbClr val="E07235"/>
    <a:srgbClr val="EB54E9"/>
    <a:srgbClr val="D8F3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3015" autoAdjust="0"/>
    <p:restoredTop sz="94249" autoAdjust="0"/>
  </p:normalViewPr>
  <p:slideViewPr>
    <p:cSldViewPr snapToGrid="0">
      <p:cViewPr varScale="1">
        <p:scale>
          <a:sx n="68" d="100"/>
          <a:sy n="68" d="100"/>
        </p:scale>
        <p:origin x="492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presProps" Target="presProp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05/02/2022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44236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C7351A-30F0-412C-B057-2A87A614244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D7766F-0083-4C80-8BFC-91FB5741813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29B05D-B614-4D37-9A59-CC50B88FC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80E956C0-84CB-4FAB-BED0-64DE07A026AD}" type="datetimeFigureOut">
              <a:rPr lang="en-US" smtClean="0"/>
              <a:t>2/5/2022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30B0B7-0F6A-4B28-9096-38B13E9BCE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E6A0C1-E3EE-4E77-9CE0-332D2A24F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4F10A7C-E07B-4F18-92E7-43BF93096C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23208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1107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66591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1425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9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6194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788992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709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46598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71000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37928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0198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18016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5499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92628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>
                <a:solidFill>
                  <a:srgbClr val="002060"/>
                </a:solidFill>
                <a:latin typeface="+mj-lt"/>
              </a:rPr>
              <a:t>LUYỆN TẬP</a:t>
            </a:r>
            <a:endParaRPr lang="vi-VN" sz="96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5160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14622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6047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18878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7802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9083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748905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5961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98357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34679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6491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55131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C7351A-30F0-412C-B057-2A87A614244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D7766F-0083-4C80-8BFC-91FB5741813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29B05D-B614-4D37-9A59-CC50B88FC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E956C0-84CB-4FAB-BED0-64DE07A026A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30B0B7-0F6A-4B28-9096-38B13E9BCE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E6A0C1-E3EE-4E77-9CE0-332D2A24F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10A7C-E07B-4F18-92E7-43BF93096CF9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990066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7415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198586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173934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7253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071603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870661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07579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701821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543561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40215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10310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55.xml"/><Relationship Id="rId7" Type="http://schemas.openxmlformats.org/officeDocument/2006/relationships/slideLayout" Target="../slideLayouts/slideLayout5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54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5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62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  <p:sldLayoutId id="2147483691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11148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2/5/2022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2216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6.pn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7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6" Type="http://schemas.microsoft.com/office/2007/relationships/hdphoto" Target="../media/hdphoto3.wdp"/><Relationship Id="rId5" Type="http://schemas.openxmlformats.org/officeDocument/2006/relationships/image" Target="../media/image9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hdphoto" Target="../media/hdphoto1.wdp"/><Relationship Id="rId7" Type="http://schemas.openxmlformats.org/officeDocument/2006/relationships/image" Target="../media/image2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6" Type="http://schemas.microsoft.com/office/2007/relationships/hdphoto" Target="../media/hdphoto4.wdp"/><Relationship Id="rId5" Type="http://schemas.openxmlformats.org/officeDocument/2006/relationships/image" Target="../media/image11.png"/><Relationship Id="rId4" Type="http://schemas.openxmlformats.org/officeDocument/2006/relationships/image" Target="../media/image10.png"/><Relationship Id="rId9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5" Type="http://schemas.microsoft.com/office/2007/relationships/hdphoto" Target="../media/hdphoto5.wdp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13235" y="2980587"/>
            <a:ext cx="9876422" cy="1754326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CHÀO MỪNG CÁC CON ĐẾN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VỚI TIẾT TOÁN</a:t>
            </a:r>
            <a:endParaRPr kumimoji="0" lang="en-US" sz="5400" b="1" i="0" u="none" strike="noStrike" kern="1200" cap="none" spc="0" normalizeH="0" baseline="0" noProof="0">
              <a:ln w="13462">
                <a:solidFill>
                  <a:prstClr val="white"/>
                </a:solidFill>
                <a:prstDash val="solid"/>
              </a:ln>
              <a:solidFill>
                <a:prstClr val="black">
                  <a:lumMod val="85000"/>
                  <a:lumOff val="15000"/>
                </a:prstClr>
              </a:solidFill>
              <a:effectLst>
                <a:outerShdw dist="38100" dir="2700000" algn="bl" rotWithShape="0">
                  <a:srgbClr val="4BACC6"/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730" y="0"/>
            <a:ext cx="2951922" cy="212034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423916">
            <a:off x="4498908" y="3058973"/>
            <a:ext cx="2505075" cy="301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8850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7">
            <a:extLst>
              <a:ext uri="{FF2B5EF4-FFF2-40B4-BE49-F238E27FC236}">
                <a16:creationId xmlns:a16="http://schemas.microsoft.com/office/drawing/2014/main" id="{A74DE11A-01D2-431B-A58E-F7D56BB21DB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455" t="25449" r="-48" b="17034"/>
          <a:stretch/>
        </p:blipFill>
        <p:spPr>
          <a:xfrm>
            <a:off x="-1" y="-58995"/>
            <a:ext cx="12230410" cy="6921391"/>
          </a:xfrm>
          <a:prstGeom prst="rect">
            <a:avLst/>
          </a:prstGeom>
        </p:spPr>
      </p:pic>
      <p:pic>
        <p:nvPicPr>
          <p:cNvPr id="15" name="图片 1">
            <a:extLst>
              <a:ext uri="{FF2B5EF4-FFF2-40B4-BE49-F238E27FC236}">
                <a16:creationId xmlns:a16="http://schemas.microsoft.com/office/drawing/2014/main" id="{DD3F6845-D14E-4477-BDDB-1236351A26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5" y="2550840"/>
            <a:ext cx="12228484" cy="4307160"/>
          </a:xfrm>
          <a:prstGeom prst="rect">
            <a:avLst/>
          </a:prstGeom>
        </p:spPr>
      </p:pic>
      <p:pic>
        <p:nvPicPr>
          <p:cNvPr id="16" name="图片 2">
            <a:extLst>
              <a:ext uri="{FF2B5EF4-FFF2-40B4-BE49-F238E27FC236}">
                <a16:creationId xmlns:a16="http://schemas.microsoft.com/office/drawing/2014/main" id="{B273A01A-DBB4-495A-B9CF-6ED2622D206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70" y="828598"/>
            <a:ext cx="16347367" cy="2209405"/>
          </a:xfrm>
          <a:prstGeom prst="rect">
            <a:avLst/>
          </a:prstGeom>
        </p:spPr>
      </p:pic>
      <p:pic>
        <p:nvPicPr>
          <p:cNvPr id="17" name="图片 3">
            <a:extLst>
              <a:ext uri="{FF2B5EF4-FFF2-40B4-BE49-F238E27FC236}">
                <a16:creationId xmlns:a16="http://schemas.microsoft.com/office/drawing/2014/main" id="{018C178A-896C-4E94-8AB5-526E98DE2E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654" y="206148"/>
            <a:ext cx="1641597" cy="2275481"/>
          </a:xfrm>
          <a:prstGeom prst="rect">
            <a:avLst/>
          </a:prstGeom>
        </p:spPr>
      </p:pic>
      <p:pic>
        <p:nvPicPr>
          <p:cNvPr id="18" name="图片 8">
            <a:extLst>
              <a:ext uri="{FF2B5EF4-FFF2-40B4-BE49-F238E27FC236}">
                <a16:creationId xmlns:a16="http://schemas.microsoft.com/office/drawing/2014/main" id="{6D18978E-34CE-4A73-978C-5339F194F7B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52" y="4870829"/>
            <a:ext cx="5471431" cy="1781023"/>
          </a:xfrm>
          <a:prstGeom prst="rect">
            <a:avLst/>
          </a:prstGeom>
        </p:spPr>
      </p:pic>
      <p:sp>
        <p:nvSpPr>
          <p:cNvPr id="9" name="文本框 22">
            <a:extLst>
              <a:ext uri="{FF2B5EF4-FFF2-40B4-BE49-F238E27FC236}">
                <a16:creationId xmlns:a16="http://schemas.microsoft.com/office/drawing/2014/main" id="{AB5745BD-0E13-4A2C-B56B-81F76B9E9B79}"/>
              </a:ext>
            </a:extLst>
          </p:cNvPr>
          <p:cNvSpPr txBox="1"/>
          <p:nvPr/>
        </p:nvSpPr>
        <p:spPr>
          <a:xfrm>
            <a:off x="1127452" y="2646601"/>
            <a:ext cx="7563417" cy="923330"/>
          </a:xfrm>
          <a:prstGeom prst="rect">
            <a:avLst/>
          </a:prstGeom>
          <a:noFill/>
        </p:spPr>
        <p:txBody>
          <a:bodyPr wrap="none" numCol="1" rtlCol="0">
            <a:prstTxWarp prst="textWave2">
              <a:avLst/>
            </a:prstTxWarp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5400" dirty="0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CHÀO TẠM BIỆT </a:t>
            </a:r>
            <a:r>
              <a:rPr lang="en-US" altLang="zh-CN" sz="5400" dirty="0" err="1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các</a:t>
            </a:r>
            <a:r>
              <a:rPr lang="en-US" altLang="zh-CN" sz="5400" dirty="0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 con!</a:t>
            </a:r>
            <a:endParaRPr lang="zh-CN" altLang="en-US" sz="5400" dirty="0">
              <a:solidFill>
                <a:srgbClr val="FF0000"/>
              </a:solidFill>
              <a:latin typeface="iCiel Cadena" panose="02000503000000020004" pitchFamily="2" charset="0"/>
              <a:ea typeface="思源黑体 CN Bold" panose="020B08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4867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523998" y="206880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003394" y="450311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584559" y="1755543"/>
            <a:ext cx="6815071" cy="267765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latin typeface="+mj-lt"/>
              </a:rPr>
              <a:t>BÀI 43</a:t>
            </a:r>
          </a:p>
          <a:p>
            <a:pPr algn="ctr">
              <a:lnSpc>
                <a:spcPct val="120000"/>
              </a:lnSpc>
            </a:pPr>
            <a:r>
              <a:rPr lang="vi-VN" sz="8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latin typeface="+mj-lt"/>
              </a:rPr>
              <a:t>BẢNG CHIA 2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18" b="59539"/>
          <a:stretch/>
        </p:blipFill>
        <p:spPr>
          <a:xfrm>
            <a:off x="1876424" y="1871663"/>
            <a:ext cx="8567739" cy="29575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459832" y="2128838"/>
            <a:ext cx="74866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Thứ ba ngày 8 tháng 2 năm 2022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98245" y="2779932"/>
            <a:ext cx="13311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Toán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39994" y="3445094"/>
            <a:ext cx="40535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Bảng</a:t>
            </a:r>
            <a:r>
              <a:rPr kumimoji="0" lang="en-US" sz="3200" b="1" i="0" u="none" strike="noStrike" kern="1200" cap="none" spc="0" normalizeH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 chia 2 </a:t>
            </a: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(tiết 1)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" name="Cloud 1"/>
          <p:cNvSpPr/>
          <p:nvPr/>
        </p:nvSpPr>
        <p:spPr>
          <a:xfrm>
            <a:off x="1193739" y="4790366"/>
            <a:ext cx="2885891" cy="1722976"/>
          </a:xfrm>
          <a:prstGeom prst="cloud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Trang 21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7047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9011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8C22AA-E178-4A54-83F9-80ECB44368AE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97712" y="337112"/>
            <a:ext cx="4945485" cy="4656919"/>
          </a:xfrm>
          <a:prstGeom prst="rect">
            <a:avLst/>
          </a:prstGeom>
        </p:spPr>
      </p:pic>
      <p:grpSp>
        <p:nvGrpSpPr>
          <p:cNvPr id="71" name="Group 70">
            <a:extLst>
              <a:ext uri="{FF2B5EF4-FFF2-40B4-BE49-F238E27FC236}">
                <a16:creationId xmlns:a16="http://schemas.microsoft.com/office/drawing/2014/main" id="{50E67994-324A-442A-9A62-743945D005C4}"/>
              </a:ext>
            </a:extLst>
          </p:cNvPr>
          <p:cNvGrpSpPr/>
          <p:nvPr/>
        </p:nvGrpSpPr>
        <p:grpSpPr>
          <a:xfrm>
            <a:off x="846728" y="3016779"/>
            <a:ext cx="7354659" cy="925941"/>
            <a:chOff x="1087785" y="2487203"/>
            <a:chExt cx="7354659" cy="925941"/>
          </a:xfrm>
        </p:grpSpPr>
        <p:sp>
          <p:nvSpPr>
            <p:cNvPr id="75" name="Parallelogram 74">
              <a:extLst>
                <a:ext uri="{FF2B5EF4-FFF2-40B4-BE49-F238E27FC236}">
                  <a16:creationId xmlns:a16="http://schemas.microsoft.com/office/drawing/2014/main" id="{F589AF4C-1998-4275-AF18-AD1305C0A546}"/>
                </a:ext>
              </a:extLst>
            </p:cNvPr>
            <p:cNvSpPr/>
            <p:nvPr/>
          </p:nvSpPr>
          <p:spPr>
            <a:xfrm>
              <a:off x="1087785" y="2487203"/>
              <a:ext cx="7354659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E6767ED3-E563-4F9F-984A-3250FF9C4AF0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D4DF9836-4575-4F0B-BF32-CBAA8F8865B3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6E379048-02E8-45E3-BC53-C3FEA7E5C30E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30CFF111-45ED-41FA-9133-E732400B816F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E9B8A34F-B7FF-412B-8786-46EB7B46F765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3C121132-FC14-4C05-A18A-1EEE54EAA897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AA4F77D6-DB22-471D-98F9-766333583845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85CF4A3D-C259-4263-AC40-E1E2F30E68C2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26F4E5D0-12FB-48A6-8C1F-CB8D9622357E}"/>
                </a:ext>
              </a:extLst>
            </p:cNvPr>
            <p:cNvGrpSpPr/>
            <p:nvPr/>
          </p:nvGrpSpPr>
          <p:grpSpPr>
            <a:xfrm>
              <a:off x="4882745" y="2626323"/>
              <a:ext cx="3147477" cy="647789"/>
              <a:chOff x="5511800" y="323761"/>
              <a:chExt cx="3147477" cy="647789"/>
            </a:xfrm>
          </p:grpSpPr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CCD755F1-3664-4A3B-83EC-B18C31B33EC8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B88927DE-B65F-42A4-8B20-CEE476ABE71D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0D6BC947-6A10-4F0A-AAC8-8C543CA6D1A0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4D852C5C-735F-4899-8E08-677731DFF67C}"/>
                  </a:ext>
                </a:extLst>
              </p:cNvPr>
              <p:cNvSpPr/>
              <p:nvPr/>
            </p:nvSpPr>
            <p:spPr>
              <a:xfrm>
                <a:off x="7208302" y="323761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520D9A20-9BBC-4478-B4D6-B8B74C8FEB8D}"/>
                  </a:ext>
                </a:extLst>
              </p:cNvPr>
              <p:cNvSpPr/>
              <p:nvPr/>
            </p:nvSpPr>
            <p:spPr>
              <a:xfrm>
                <a:off x="7208302" y="323762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C319FFFD-7E40-4F4F-B506-13BE4E8A5F6C}"/>
                  </a:ext>
                </a:extLst>
              </p:cNvPr>
              <p:cNvSpPr/>
              <p:nvPr/>
            </p:nvSpPr>
            <p:spPr>
              <a:xfrm>
                <a:off x="7436901" y="454270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</p:grpSp>
      <p:pic>
        <p:nvPicPr>
          <p:cNvPr id="8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A3C960E-1E46-4694-A176-2483C56BA3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7245" y="3006111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F041536-4146-428D-94B4-038FB7B09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2706" y="2983608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3065C8C-4E1E-4F9E-8188-97BA68307E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516" y="298784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A6D3C974-D327-495E-8FF5-8D91C1F0F8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6497" y="296820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E2F7B18-6A7D-47EC-A76A-76D320A2C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9504" y="2929449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2B50F891-2818-4C8F-B0C2-8452061C2A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7814" y="296820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" name="TextBox 93">
            <a:extLst>
              <a:ext uri="{FF2B5EF4-FFF2-40B4-BE49-F238E27FC236}">
                <a16:creationId xmlns:a16="http://schemas.microsoft.com/office/drawing/2014/main" id="{1A33BE1C-70E3-4D72-93E5-3A3EAC83A317}"/>
              </a:ext>
            </a:extLst>
          </p:cNvPr>
          <p:cNvSpPr txBox="1"/>
          <p:nvPr/>
        </p:nvSpPr>
        <p:spPr>
          <a:xfrm>
            <a:off x="873810" y="1350455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p:pic>
        <p:nvPicPr>
          <p:cNvPr id="10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0E6B475D-7898-491E-819E-0D02C7AE48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7764" y="2960598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C38CD59-201B-45BD-A06F-ADA035AE23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4164" y="2968202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1" name="TextBox 120">
            <a:extLst>
              <a:ext uri="{FF2B5EF4-FFF2-40B4-BE49-F238E27FC236}">
                <a16:creationId xmlns:a16="http://schemas.microsoft.com/office/drawing/2014/main" id="{07DB1C4E-D8D6-45A8-B39E-5744A2BA5440}"/>
              </a:ext>
            </a:extLst>
          </p:cNvPr>
          <p:cNvSpPr txBox="1"/>
          <p:nvPr/>
        </p:nvSpPr>
        <p:spPr>
          <a:xfrm>
            <a:off x="6468618" y="803523"/>
            <a:ext cx="415389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vi-VN" sz="2300" i="1" dirty="0"/>
              <a:t>Mỗi đĩa có 2 quả cam, </a:t>
            </a:r>
          </a:p>
          <a:p>
            <a:pPr algn="ctr"/>
            <a:r>
              <a:rPr lang="vi-VN" sz="2300" i="1" dirty="0"/>
              <a:t>4 đĩa có 8 quả cam.</a:t>
            </a:r>
          </a:p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vi-VN" sz="2300" i="1" dirty="0"/>
              <a:t>8 quả cam chia vào các đĩa, mỗi đĩa 2 quả. Được 4 đĩa cam như vậy.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68B8CCCA-E292-4AC4-9D6F-3E6F82FA3313}"/>
                  </a:ext>
                </a:extLst>
              </p:cNvPr>
              <p:cNvSpPr/>
              <p:nvPr/>
            </p:nvSpPr>
            <p:spPr>
              <a:xfrm>
                <a:off x="1286209" y="4547942"/>
                <a:ext cx="2520550" cy="746892"/>
              </a:xfrm>
              <a:prstGeom prst="roundRect">
                <a:avLst/>
              </a:prstGeom>
              <a:ln w="38100"/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vi-VN" sz="3600" dirty="0"/>
                  <a:t>2 </a:t>
                </a:r>
                <a14:m>
                  <m:oMath xmlns:m="http://schemas.openxmlformats.org/officeDocument/2006/math">
                    <m:r>
                      <a:rPr lang="vi-VN" sz="36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dirty="0"/>
                  <a:t> 4 = 8</a:t>
                </a:r>
              </a:p>
            </p:txBody>
          </p:sp>
        </mc:Choice>
        <mc:Fallback xmlns=""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68B8CCCA-E292-4AC4-9D6F-3E6F82FA331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6209" y="4547942"/>
                <a:ext cx="2520550" cy="746892"/>
              </a:xfrm>
              <a:prstGeom prst="roundRect">
                <a:avLst/>
              </a:prstGeom>
              <a:blipFill>
                <a:blip r:embed="rId8"/>
                <a:stretch>
                  <a:fillRect t="-3101" b="-20155"/>
                </a:stretch>
              </a:blipFill>
              <a:ln w="38100"/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4" name="Parallelogram 123">
            <a:extLst>
              <a:ext uri="{FF2B5EF4-FFF2-40B4-BE49-F238E27FC236}">
                <a16:creationId xmlns:a16="http://schemas.microsoft.com/office/drawing/2014/main" id="{2F0E3C61-B40B-439D-A092-A7481BCE7A32}"/>
              </a:ext>
            </a:extLst>
          </p:cNvPr>
          <p:cNvSpPr/>
          <p:nvPr/>
        </p:nvSpPr>
        <p:spPr>
          <a:xfrm>
            <a:off x="873810" y="3016779"/>
            <a:ext cx="7354659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283A75-B96C-4867-A5B2-AB2EF2B21FA2}"/>
              </a:ext>
            </a:extLst>
          </p:cNvPr>
          <p:cNvGrpSpPr/>
          <p:nvPr/>
        </p:nvGrpSpPr>
        <p:grpSpPr>
          <a:xfrm>
            <a:off x="1277354" y="3155899"/>
            <a:ext cx="1450975" cy="647701"/>
            <a:chOff x="4210303" y="5351786"/>
            <a:chExt cx="1450975" cy="647701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DF66A318-6FC0-435B-9EFF-D33DC908E840}"/>
                </a:ext>
              </a:extLst>
            </p:cNvPr>
            <p:cNvSpPr/>
            <p:nvPr/>
          </p:nvSpPr>
          <p:spPr>
            <a:xfrm>
              <a:off x="4210303" y="5351786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F7B6936-BCBB-40FB-8556-708440253D0D}"/>
                </a:ext>
              </a:extLst>
            </p:cNvPr>
            <p:cNvSpPr/>
            <p:nvPr/>
          </p:nvSpPr>
          <p:spPr>
            <a:xfrm>
              <a:off x="4210303" y="5351787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5C5F6561-CF23-4259-8D17-98D7ECE521EA}"/>
                </a:ext>
              </a:extLst>
            </p:cNvPr>
            <p:cNvSpPr/>
            <p:nvPr/>
          </p:nvSpPr>
          <p:spPr>
            <a:xfrm>
              <a:off x="4438902" y="5482295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DC21CF2-62E4-4A3F-8C45-DA2DA0BFF3F4}"/>
              </a:ext>
            </a:extLst>
          </p:cNvPr>
          <p:cNvGrpSpPr/>
          <p:nvPr/>
        </p:nvGrpSpPr>
        <p:grpSpPr>
          <a:xfrm>
            <a:off x="2973062" y="3155943"/>
            <a:ext cx="1450975" cy="647701"/>
            <a:chOff x="5906011" y="5351830"/>
            <a:chExt cx="1450975" cy="647701"/>
          </a:xfrm>
        </p:grpSpPr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D8B5BB13-7C7F-4DFE-BAB8-A620E9D233E5}"/>
                </a:ext>
              </a:extLst>
            </p:cNvPr>
            <p:cNvSpPr/>
            <p:nvPr/>
          </p:nvSpPr>
          <p:spPr>
            <a:xfrm>
              <a:off x="5906011" y="5351830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9873EF3E-08AD-45A6-8DBB-26225B372CA8}"/>
                </a:ext>
              </a:extLst>
            </p:cNvPr>
            <p:cNvSpPr/>
            <p:nvPr/>
          </p:nvSpPr>
          <p:spPr>
            <a:xfrm>
              <a:off x="5906011" y="5351831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21CEC32D-F4EF-4E9D-BBDB-5E1427B5938F}"/>
                </a:ext>
              </a:extLst>
            </p:cNvPr>
            <p:cNvSpPr/>
            <p:nvPr/>
          </p:nvSpPr>
          <p:spPr>
            <a:xfrm>
              <a:off x="6134610" y="5482339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84D4263-372A-423A-AD64-02E5DC03AAC0}"/>
              </a:ext>
            </a:extLst>
          </p:cNvPr>
          <p:cNvGrpSpPr/>
          <p:nvPr/>
        </p:nvGrpSpPr>
        <p:grpSpPr>
          <a:xfrm>
            <a:off x="4668770" y="3155987"/>
            <a:ext cx="1450975" cy="647701"/>
            <a:chOff x="7601719" y="5351874"/>
            <a:chExt cx="1450975" cy="647701"/>
          </a:xfrm>
        </p:grpSpPr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6633016D-5994-4CFA-8676-DE38B18F3BFA}"/>
                </a:ext>
              </a:extLst>
            </p:cNvPr>
            <p:cNvSpPr/>
            <p:nvPr/>
          </p:nvSpPr>
          <p:spPr>
            <a:xfrm>
              <a:off x="7601719" y="5351874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F0F8E4E8-6C05-42CB-A1DB-7EA8E1635851}"/>
                </a:ext>
              </a:extLst>
            </p:cNvPr>
            <p:cNvSpPr/>
            <p:nvPr/>
          </p:nvSpPr>
          <p:spPr>
            <a:xfrm>
              <a:off x="7601719" y="5351875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E96623D2-EFCB-48B8-B046-BA47CE6CA878}"/>
                </a:ext>
              </a:extLst>
            </p:cNvPr>
            <p:cNvSpPr/>
            <p:nvPr/>
          </p:nvSpPr>
          <p:spPr>
            <a:xfrm>
              <a:off x="7830318" y="5482383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5D25280-6202-4B12-B436-50F5F56FECE7}"/>
              </a:ext>
            </a:extLst>
          </p:cNvPr>
          <p:cNvGrpSpPr/>
          <p:nvPr/>
        </p:nvGrpSpPr>
        <p:grpSpPr>
          <a:xfrm>
            <a:off x="6365272" y="3155899"/>
            <a:ext cx="1450975" cy="647701"/>
            <a:chOff x="9298221" y="5351786"/>
            <a:chExt cx="1450975" cy="647701"/>
          </a:xfrm>
        </p:grpSpPr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8ECB9B2C-AFCF-4029-ABBB-4D596A871A75}"/>
                </a:ext>
              </a:extLst>
            </p:cNvPr>
            <p:cNvSpPr/>
            <p:nvPr/>
          </p:nvSpPr>
          <p:spPr>
            <a:xfrm>
              <a:off x="9298221" y="5351786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12509572-7040-413F-87FC-843A80534215}"/>
                </a:ext>
              </a:extLst>
            </p:cNvPr>
            <p:cNvSpPr/>
            <p:nvPr/>
          </p:nvSpPr>
          <p:spPr>
            <a:xfrm>
              <a:off x="9298221" y="5351787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639421A6-DA21-4414-91B9-4F58F31D72C1}"/>
                </a:ext>
              </a:extLst>
            </p:cNvPr>
            <p:cNvSpPr/>
            <p:nvPr/>
          </p:nvSpPr>
          <p:spPr>
            <a:xfrm>
              <a:off x="9526820" y="5482295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pic>
        <p:nvPicPr>
          <p:cNvPr id="14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A5DBF3EC-1836-45F3-B9A9-B84091BF61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8534" y="2088878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62B3FF9-3C97-4EDA-8908-31930C98D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3256" y="2096379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2A452DA-A1BB-4686-9FED-22BB807EE4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978" y="210388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4D8EB9C7-7641-4B85-95B1-E1BE51BFE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2700" y="2111381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358CF05-1D16-4951-9FB5-73AFCDA287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7422" y="2118882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D8B4D91-381C-4151-8138-1FBBD9665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2144" y="212638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323AF12-8FAF-4B2E-B92B-E1C4DB320C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1561" y="210388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92268F51-72A6-4D77-9B50-9D17C16F57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6283" y="2111381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Arrow: Right 12">
            <a:extLst>
              <a:ext uri="{FF2B5EF4-FFF2-40B4-BE49-F238E27FC236}">
                <a16:creationId xmlns:a16="http://schemas.microsoft.com/office/drawing/2014/main" id="{4645938F-1715-4689-8953-608750287C6A}"/>
              </a:ext>
            </a:extLst>
          </p:cNvPr>
          <p:cNvSpPr/>
          <p:nvPr/>
        </p:nvSpPr>
        <p:spPr>
          <a:xfrm>
            <a:off x="4073321" y="4819229"/>
            <a:ext cx="776183" cy="204317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9" name="Rectangle: Rounded Corners 148">
            <a:extLst>
              <a:ext uri="{FF2B5EF4-FFF2-40B4-BE49-F238E27FC236}">
                <a16:creationId xmlns:a16="http://schemas.microsoft.com/office/drawing/2014/main" id="{EA52B31A-E57A-4186-B722-9F48802E85E1}"/>
              </a:ext>
            </a:extLst>
          </p:cNvPr>
          <p:cNvSpPr/>
          <p:nvPr/>
        </p:nvSpPr>
        <p:spPr>
          <a:xfrm>
            <a:off x="5077915" y="4547942"/>
            <a:ext cx="2520550" cy="746892"/>
          </a:xfrm>
          <a:prstGeom prst="round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600"/>
              <a:t>8 : 2 = 4</a:t>
            </a:r>
            <a:endParaRPr lang="vi-VN" sz="3600" dirty="0"/>
          </a:p>
        </p:txBody>
      </p:sp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1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33333E-6 L 0.01901 -0.13912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1" y="-6968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1.11111E-6 L -0.03255 -0.13241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8" y="-662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01315 -0.13241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" y="-6620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3.7037E-6 L -0.06328 -0.13241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-662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85185E-6 L -0.05183 -0.13241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620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4.44444E-6 L -0.10182 -0.13125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91" y="-6574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85185E-6 L -0.09114 -0.12523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57" y="-6273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0.00104 -0.13912 " pathEditMode="relative" rAng="0" ptsTypes="AA">
                                      <p:cBhvr>
                                        <p:cTn id="85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69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1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"/>
                            </p:stCondLst>
                            <p:childTnLst>
                              <p:par>
                                <p:cTn id="153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11111E-6 L -0.01667 0.13033 " pathEditMode="relative" rAng="0" ptsTypes="AA">
                                      <p:cBhvr>
                                        <p:cTn id="154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" y="6505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48148E-6 L -0.02136 0.1294 " pathEditMode="relative" rAng="0" ptsTypes="AA">
                                      <p:cBhvr>
                                        <p:cTn id="156" dur="2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64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500"/>
                            </p:stCondLst>
                            <p:childTnLst>
                              <p:par>
                                <p:cTn id="163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4.07407E-6 L 0.02916 0.12824 " pathEditMode="relative" rAng="0" ptsTypes="AA">
                                      <p:cBhvr>
                                        <p:cTn id="164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58" y="6412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85185E-6 L 0.02279 0.12408 " pathEditMode="relative" rAng="0" ptsTypes="AA">
                                      <p:cBhvr>
                                        <p:cTn id="166" dur="2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33" y="62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500"/>
                            </p:stCondLst>
                            <p:childTnLst>
                              <p:par>
                                <p:cTn id="173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0.0668 0.12616 " pathEditMode="relative" rAng="0" ptsTypes="AA">
                                      <p:cBhvr>
                                        <p:cTn id="174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33" y="6296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33333E-6 L 0.05482 0.125 " pathEditMode="relative" rAng="0" ptsTypes="AA">
                                      <p:cBhvr>
                                        <p:cTn id="176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4" y="62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07407E-6 L 0.11159 0.12824 " pathEditMode="relative" rAng="0" ptsTypes="AA">
                                      <p:cBhvr>
                                        <p:cTn id="184" dur="2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73" y="6412"/>
                                    </p:animMotion>
                                  </p:childTnLst>
                                </p:cTn>
                              </p:par>
                              <p:par>
                                <p:cTn id="18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1.85185E-6 L 0.09362 0.12709 " pathEditMode="relative" rAng="0" ptsTypes="AA">
                                      <p:cBhvr>
                                        <p:cTn id="186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74" y="63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500"/>
                            </p:stCondLst>
                            <p:childTnLst>
                              <p:par>
                                <p:cTn id="19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  <p:bldP spid="121" grpId="0" uiExpand="1" build="p"/>
      <p:bldP spid="4" grpId="0" animBg="1"/>
      <p:bldP spid="124" grpId="0" animBg="1"/>
      <p:bldP spid="13" grpId="0" animBg="1"/>
      <p:bldP spid="14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873810" y="1350455"/>
            <a:ext cx="44262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b) Hoàn thành bảng chia 2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73977887"/>
                  </p:ext>
                </p:extLst>
              </p:nvPr>
            </p:nvGraphicFramePr>
            <p:xfrm>
              <a:off x="5837332" y="292741"/>
              <a:ext cx="5295900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647950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  <a:gridCol w="2647950">
                      <a:extLst>
                        <a:ext uri="{9D8B030D-6E8A-4147-A177-3AD203B41FA5}">
                          <a16:colId xmlns:a16="http://schemas.microsoft.com/office/drawing/2014/main" val="1285292910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nhân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DDEEB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chia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DDEEB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</a:t>
                          </a:r>
                          <a:r>
                            <a:rPr lang="vi-VN" sz="2800" baseline="0" dirty="0"/>
                            <a:t> </a:t>
                          </a:r>
                          <a:r>
                            <a:rPr lang="vi-VN" sz="2800" dirty="0"/>
                            <a:t>2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1    = 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2 : 2 = 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2    =  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  4 : 2 = 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3    =  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  6 : 2 = 3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4    = 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8 : 2 = 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5    = 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10 : 2 = 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6    =  12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12 : 2 = 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7    =  14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14 : 2 = 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8    =  16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16 : 2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</a:t>
                          </a: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9    =  18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18 : 2 = 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10  =  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20 : 2 =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73977887"/>
                  </p:ext>
                </p:extLst>
              </p:nvPr>
            </p:nvGraphicFramePr>
            <p:xfrm>
              <a:off x="5837332" y="292741"/>
              <a:ext cx="5295900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647950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  <a:gridCol w="2647950">
                      <a:extLst>
                        <a:ext uri="{9D8B030D-6E8A-4147-A177-3AD203B41FA5}">
                          <a16:colId xmlns:a16="http://schemas.microsoft.com/office/drawing/2014/main" val="1285292910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nhân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DDEEB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chia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DDEEB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91304" r="-101149" b="-9239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2 : 2 = 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193407" r="-101149" b="-83406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  4 : 2 = 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290217" r="-101149" b="-7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  6 : 2 = 3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390217" r="-101149" b="-6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8 : 2 = 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490217" r="-101149" b="-5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10 : 2 = 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590217" r="-101149" b="-4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12 : 2 = 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690217" r="-101149" b="-3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14 : 2 = 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798901" r="-101149" b="-22857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16 : 2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889130" r="-101149" b="-12608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18 : 2 = 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60" t="-989130" r="-101149" b="-2608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20 : 2 =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EB54E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71DD11DB-D470-4BEB-9991-4DB00CB26656}"/>
              </a:ext>
            </a:extLst>
          </p:cNvPr>
          <p:cNvGrpSpPr/>
          <p:nvPr/>
        </p:nvGrpSpPr>
        <p:grpSpPr>
          <a:xfrm>
            <a:off x="336500" y="1738400"/>
            <a:ext cx="3675515" cy="4176292"/>
            <a:chOff x="717451" y="1774566"/>
            <a:chExt cx="3675515" cy="417629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F1E803A-B281-42B8-B33A-7275AFA058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717451" y="1774566"/>
              <a:ext cx="3675515" cy="4176292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28D4157-CC80-47A7-9DC4-6D2AAB700F17}"/>
                </a:ext>
              </a:extLst>
            </p:cNvPr>
            <p:cNvSpPr txBox="1"/>
            <p:nvPr/>
          </p:nvSpPr>
          <p:spPr>
            <a:xfrm>
              <a:off x="1414201" y="2190063"/>
              <a:ext cx="269334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/>
                <a:t>Lập bảng chia 2 từ bảng nhân 2.</a:t>
              </a:r>
            </a:p>
          </p:txBody>
        </p:sp>
      </p:grp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824CDCF-ADB2-4500-B2AD-579FE9C57700}"/>
              </a:ext>
            </a:extLst>
          </p:cNvPr>
          <p:cNvSpPr/>
          <p:nvPr/>
        </p:nvSpPr>
        <p:spPr>
          <a:xfrm>
            <a:off x="10181169" y="2490756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AC0EC-FA0D-497D-9514-1F580A6E7D6C}"/>
              </a:ext>
            </a:extLst>
          </p:cNvPr>
          <p:cNvSpPr/>
          <p:nvPr/>
        </p:nvSpPr>
        <p:spPr>
          <a:xfrm>
            <a:off x="10181169" y="3076515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80C2C782-8D4D-4BAC-996C-7FACBF6DBCF6}"/>
              </a:ext>
            </a:extLst>
          </p:cNvPr>
          <p:cNvSpPr/>
          <p:nvPr/>
        </p:nvSpPr>
        <p:spPr>
          <a:xfrm>
            <a:off x="10181169" y="3618567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3225BAB8-65EF-4BD1-AB70-8C262D47568C}"/>
              </a:ext>
            </a:extLst>
          </p:cNvPr>
          <p:cNvSpPr/>
          <p:nvPr/>
        </p:nvSpPr>
        <p:spPr>
          <a:xfrm>
            <a:off x="10181169" y="419708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0ED627-F93B-47EF-9E49-9218569A2437}"/>
              </a:ext>
            </a:extLst>
          </p:cNvPr>
          <p:cNvSpPr/>
          <p:nvPr/>
        </p:nvSpPr>
        <p:spPr>
          <a:xfrm>
            <a:off x="10181169" y="475354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66A8BF1-6DE8-436D-838F-380CCA4157E8}"/>
              </a:ext>
            </a:extLst>
          </p:cNvPr>
          <p:cNvSpPr/>
          <p:nvPr/>
        </p:nvSpPr>
        <p:spPr>
          <a:xfrm>
            <a:off x="10181169" y="531000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170B5F0-77DA-49A5-BDA2-250EDB60CE05}"/>
              </a:ext>
            </a:extLst>
          </p:cNvPr>
          <p:cNvSpPr/>
          <p:nvPr/>
        </p:nvSpPr>
        <p:spPr>
          <a:xfrm>
            <a:off x="8805878" y="813174"/>
            <a:ext cx="518257" cy="5497006"/>
          </a:xfrm>
          <a:prstGeom prst="rect">
            <a:avLst/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702FFF4-0548-40A7-B51E-EC10B092392E}"/>
              </a:ext>
            </a:extLst>
          </p:cNvPr>
          <p:cNvSpPr txBox="1"/>
          <p:nvPr/>
        </p:nvSpPr>
        <p:spPr>
          <a:xfrm>
            <a:off x="3431994" y="3426793"/>
            <a:ext cx="1281120" cy="40011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vi-VN" sz="2000" dirty="0"/>
              <a:t>Nhận xét: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58C99D2-60D4-426C-A9C6-9B30C1BC6E69}"/>
              </a:ext>
            </a:extLst>
          </p:cNvPr>
          <p:cNvSpPr txBox="1"/>
          <p:nvPr/>
        </p:nvSpPr>
        <p:spPr>
          <a:xfrm>
            <a:off x="2614296" y="3949288"/>
            <a:ext cx="320332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70C0"/>
                </a:solidFill>
              </a:rPr>
              <a:t>Số bị chia là tích của các phép nhân.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70C0"/>
                </a:solidFill>
              </a:rPr>
              <a:t>Số chia đều là số 2.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rgbClr val="0070C0"/>
                </a:solidFill>
              </a:rPr>
              <a:t>Thương là các số tự nhiên tăng dần từ 1 đến 10.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6BA4FC5-4B69-4EB8-9A91-EE9CE7F9BAC4}"/>
              </a:ext>
            </a:extLst>
          </p:cNvPr>
          <p:cNvSpPr/>
          <p:nvPr/>
        </p:nvSpPr>
        <p:spPr>
          <a:xfrm>
            <a:off x="9497963" y="813174"/>
            <a:ext cx="334456" cy="549700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6DF1AF6-154B-4C86-ACAE-89D2FB89B3F7}"/>
              </a:ext>
            </a:extLst>
          </p:cNvPr>
          <p:cNvSpPr/>
          <p:nvPr/>
        </p:nvSpPr>
        <p:spPr>
          <a:xfrm>
            <a:off x="10118099" y="813174"/>
            <a:ext cx="549902" cy="5497006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8740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3" grpId="0" animBg="1"/>
      <p:bldP spid="23" grpId="1" animBg="1"/>
      <p:bldP spid="24" grpId="0" animBg="1"/>
      <p:bldP spid="24" grpId="1" animBg="1"/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31" grpId="0" animBg="1"/>
      <p:bldP spid="31" grpId="1" animBg="1"/>
      <p:bldP spid="44" grpId="0" animBg="1"/>
      <p:bldP spid="45" grpId="0" animBg="1"/>
      <p:bldP spid="46" grpId="0" uiExpand="1" build="p"/>
      <p:bldP spid="47" grpId="0" animBg="1"/>
      <p:bldP spid="4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1456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0B5E7805-7B0B-46AA-B18B-64E860DF85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6A1B0209-6EA7-45EE-9ED7-ADBA7DEFFE52}"/>
              </a:ext>
            </a:extLst>
          </p:cNvPr>
          <p:cNvSpPr/>
          <p:nvPr/>
        </p:nvSpPr>
        <p:spPr>
          <a:xfrm>
            <a:off x="1066564" y="1472042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B3CE889-7A24-41AD-B9F2-80D6ADEFE7FC}"/>
              </a:ext>
            </a:extLst>
          </p:cNvPr>
          <p:cNvGrpSpPr/>
          <p:nvPr/>
        </p:nvGrpSpPr>
        <p:grpSpPr>
          <a:xfrm>
            <a:off x="1684371" y="1492006"/>
            <a:ext cx="1116312" cy="472051"/>
            <a:chOff x="1870518" y="1440653"/>
            <a:chExt cx="1116312" cy="46166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6BC0D11-70C1-4A12-A460-F6DBB0A4166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7BD57A89-B3DB-4236-846F-74471A2F8B82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AA4441F-A418-4D28-BC8A-5450C1D331E5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516629-24C8-484C-BF4F-AF2266D7E4AC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33498074"/>
                  </p:ext>
                </p:extLst>
              </p:nvPr>
            </p:nvGraphicFramePr>
            <p:xfrm>
              <a:off x="3178507" y="398654"/>
              <a:ext cx="7936275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701608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975186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98615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1045921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1075803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1075803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1075803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800" b="0" i="1" smtClean="0">
                                    <a:latin typeface="Cambria Math" panose="02040503050406030204" pitchFamily="18" charset="0"/>
                                  </a:rPr>
                                  <m:t>:</m:t>
                                </m:r>
                              </m:oMath>
                            </m:oMathPara>
                          </a14:m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133498074"/>
                  </p:ext>
                </p:extLst>
              </p:nvPr>
            </p:nvGraphicFramePr>
            <p:xfrm>
              <a:off x="3178507" y="398654"/>
              <a:ext cx="7936275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701608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975186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98615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1045921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1075803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1075803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1075803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17" t="-2030" r="-368459" b="-6192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24F2E074-5476-4FF3-8266-A4C213BB281E}"/>
              </a:ext>
            </a:extLst>
          </p:cNvPr>
          <p:cNvSpPr txBox="1"/>
          <p:nvPr/>
        </p:nvSpPr>
        <p:spPr>
          <a:xfrm>
            <a:off x="5973948" y="1629876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73CF678-0A1D-42CF-84FD-554F4285DC8D}"/>
              </a:ext>
            </a:extLst>
          </p:cNvPr>
          <p:cNvSpPr txBox="1"/>
          <p:nvPr/>
        </p:nvSpPr>
        <p:spPr>
          <a:xfrm>
            <a:off x="7012167" y="1624895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3C7B28-C896-445A-84AA-9E243132C075}"/>
              </a:ext>
            </a:extLst>
          </p:cNvPr>
          <p:cNvSpPr txBox="1"/>
          <p:nvPr/>
        </p:nvSpPr>
        <p:spPr>
          <a:xfrm>
            <a:off x="8071250" y="1619914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6CAA9B3-3FB4-4FA5-AA1E-FB539D2A010F}"/>
              </a:ext>
            </a:extLst>
          </p:cNvPr>
          <p:cNvSpPr txBox="1"/>
          <p:nvPr/>
        </p:nvSpPr>
        <p:spPr>
          <a:xfrm>
            <a:off x="9143033" y="1614933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7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451D7E5-3EA3-4BA5-99EB-7F4F74C06D6E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565945" y="3104136"/>
            <a:ext cx="5925250" cy="2876285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1066564" y="263022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503886" y="2630223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 nhẩm.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71CA17C-597E-4C0C-B26F-D4E80C21FA04}"/>
              </a:ext>
            </a:extLst>
          </p:cNvPr>
          <p:cNvSpPr/>
          <p:nvPr/>
        </p:nvSpPr>
        <p:spPr>
          <a:xfrm>
            <a:off x="917511" y="3401658"/>
            <a:ext cx="1938351" cy="4616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 4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47648ED4-5EFF-498A-A31F-833EB09631D0}"/>
                  </a:ext>
                </a:extLst>
              </p:cNvPr>
              <p:cNvSpPr/>
              <p:nvPr/>
            </p:nvSpPr>
            <p:spPr>
              <a:xfrm>
                <a:off x="917510" y="3863323"/>
                <a:ext cx="1946367" cy="461665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effectLst>
                <a:softEdge rad="63500"/>
              </a:effectLst>
            </p:spPr>
            <p:txBody>
              <a:bodyPr wrap="none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  2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 4 =       </a:t>
                </a:r>
                <a:endParaRPr lang="vi-VN" sz="2400" dirty="0"/>
              </a:p>
            </p:txBody>
          </p:sp>
        </mc:Choice>
        <mc:Fallback xmlns=""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47648ED4-5EFF-498A-A31F-833EB09631D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7510" y="3863323"/>
                <a:ext cx="1946367" cy="461665"/>
              </a:xfrm>
              <a:prstGeom prst="rect">
                <a:avLst/>
              </a:prstGeom>
              <a:blipFill>
                <a:blip r:embed="rId7"/>
                <a:stretch>
                  <a:fillRect t="-9333" r="-4075" b="-32000"/>
                </a:stretch>
              </a:blipFill>
              <a:effectLst>
                <a:softEdge rad="63500"/>
              </a:effectLst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ectangle 19">
            <a:extLst>
              <a:ext uri="{FF2B5EF4-FFF2-40B4-BE49-F238E27FC236}">
                <a16:creationId xmlns:a16="http://schemas.microsoft.com/office/drawing/2014/main" id="{6DB67F95-BDED-4122-B138-80E3B5D82FE2}"/>
              </a:ext>
            </a:extLst>
          </p:cNvPr>
          <p:cNvSpPr/>
          <p:nvPr/>
        </p:nvSpPr>
        <p:spPr>
          <a:xfrm>
            <a:off x="917509" y="4332135"/>
            <a:ext cx="1938351" cy="4616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 8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F59A729F-BCA5-4B0D-8945-8E02A3F5B0FB}"/>
              </a:ext>
            </a:extLst>
          </p:cNvPr>
          <p:cNvSpPr/>
          <p:nvPr/>
        </p:nvSpPr>
        <p:spPr>
          <a:xfrm>
            <a:off x="917508" y="4800947"/>
            <a:ext cx="1939955" cy="4616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A3ECFDCF-03AC-4B5B-9F27-12D1BB584945}"/>
                  </a:ext>
                </a:extLst>
              </p:cNvPr>
              <p:cNvSpPr/>
              <p:nvPr/>
            </p:nvSpPr>
            <p:spPr>
              <a:xfrm>
                <a:off x="917507" y="5269759"/>
                <a:ext cx="1946367" cy="461665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effectLst>
                <a:softEdge rad="63500"/>
              </a:effectLst>
            </p:spPr>
            <p:txBody>
              <a:bodyPr wrap="none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  2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 5 =       </a:t>
                </a:r>
                <a:endParaRPr lang="vi-VN" sz="2400" dirty="0"/>
              </a:p>
            </p:txBody>
          </p:sp>
        </mc:Choice>
        <mc:Fallback xmlns=""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A3ECFDCF-03AC-4B5B-9F27-12D1BB58494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7507" y="5269759"/>
                <a:ext cx="1946367" cy="461665"/>
              </a:xfrm>
              <a:prstGeom prst="rect">
                <a:avLst/>
              </a:prstGeom>
              <a:blipFill>
                <a:blip r:embed="rId8"/>
                <a:stretch>
                  <a:fillRect t="-9211" r="-4075" b="-30263"/>
                </a:stretch>
              </a:blipFill>
              <a:effectLst>
                <a:softEdge rad="63500"/>
              </a:effectLst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>
            <a:extLst>
              <a:ext uri="{FF2B5EF4-FFF2-40B4-BE49-F238E27FC236}">
                <a16:creationId xmlns:a16="http://schemas.microsoft.com/office/drawing/2014/main" id="{AE1683FE-46F3-43B5-AE9C-9DF1FBA4AE6F}"/>
              </a:ext>
            </a:extLst>
          </p:cNvPr>
          <p:cNvSpPr/>
          <p:nvPr/>
        </p:nvSpPr>
        <p:spPr>
          <a:xfrm>
            <a:off x="3482339" y="3424293"/>
            <a:ext cx="1939955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12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67A9E79C-F8D3-4F85-880B-B258BB905196}"/>
                  </a:ext>
                </a:extLst>
              </p:cNvPr>
              <p:cNvSpPr/>
              <p:nvPr/>
            </p:nvSpPr>
            <p:spPr>
              <a:xfrm>
                <a:off x="3482338" y="3893105"/>
                <a:ext cx="1946367" cy="461665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effectLst>
                <a:softEdge rad="63500"/>
              </a:effectLst>
            </p:spPr>
            <p:txBody>
              <a:bodyPr wrap="none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  2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 7 =       </a:t>
                </a:r>
                <a:endParaRPr lang="vi-VN" sz="2400" dirty="0"/>
              </a:p>
            </p:txBody>
          </p:sp>
        </mc:Choice>
        <mc:Fallback xmlns=""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67A9E79C-F8D3-4F85-880B-B258BB90519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82338" y="3893105"/>
                <a:ext cx="1946367" cy="461665"/>
              </a:xfrm>
              <a:prstGeom prst="rect">
                <a:avLst/>
              </a:prstGeom>
              <a:blipFill>
                <a:blip r:embed="rId9"/>
                <a:stretch>
                  <a:fillRect t="-9333" r="-4063" b="-32000"/>
                </a:stretch>
              </a:blipFill>
              <a:effectLst>
                <a:softEdge rad="63500"/>
              </a:effectLst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Rectangle 24">
            <a:extLst>
              <a:ext uri="{FF2B5EF4-FFF2-40B4-BE49-F238E27FC236}">
                <a16:creationId xmlns:a16="http://schemas.microsoft.com/office/drawing/2014/main" id="{34D2BDCF-69AD-4C8B-84E4-AF74DAEB7C0E}"/>
              </a:ext>
            </a:extLst>
          </p:cNvPr>
          <p:cNvSpPr/>
          <p:nvPr/>
        </p:nvSpPr>
        <p:spPr>
          <a:xfrm>
            <a:off x="3482337" y="4361917"/>
            <a:ext cx="1939955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14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0FCE657-9F7C-4E06-A4D7-C44A96A7843E}"/>
              </a:ext>
            </a:extLst>
          </p:cNvPr>
          <p:cNvSpPr/>
          <p:nvPr/>
        </p:nvSpPr>
        <p:spPr>
          <a:xfrm>
            <a:off x="3482336" y="4830729"/>
            <a:ext cx="1939955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20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8B5BDB1-DF9F-4821-A79E-8782CA3A468A}"/>
              </a:ext>
            </a:extLst>
          </p:cNvPr>
          <p:cNvSpPr/>
          <p:nvPr/>
        </p:nvSpPr>
        <p:spPr>
          <a:xfrm>
            <a:off x="3482335" y="5299541"/>
            <a:ext cx="1938351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 6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577F690-914C-4443-BF30-BBA1EFE0EC8B}"/>
              </a:ext>
            </a:extLst>
          </p:cNvPr>
          <p:cNvSpPr txBox="1"/>
          <p:nvPr/>
        </p:nvSpPr>
        <p:spPr>
          <a:xfrm>
            <a:off x="2333397" y="3370881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34F8A7-294B-4349-9E55-A4F93411CE01}"/>
              </a:ext>
            </a:extLst>
          </p:cNvPr>
          <p:cNvSpPr txBox="1"/>
          <p:nvPr/>
        </p:nvSpPr>
        <p:spPr>
          <a:xfrm>
            <a:off x="2333396" y="3832370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A868598-127A-454D-828C-3EC2CAB7CFDF}"/>
              </a:ext>
            </a:extLst>
          </p:cNvPr>
          <p:cNvSpPr txBox="1"/>
          <p:nvPr/>
        </p:nvSpPr>
        <p:spPr>
          <a:xfrm>
            <a:off x="2333395" y="4280669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459B933-11B5-453C-8E9E-74D8E7838F53}"/>
              </a:ext>
            </a:extLst>
          </p:cNvPr>
          <p:cNvSpPr txBox="1"/>
          <p:nvPr/>
        </p:nvSpPr>
        <p:spPr>
          <a:xfrm>
            <a:off x="2333394" y="4773908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7C1DAAB-1F69-4633-AA79-3E9498D23964}"/>
              </a:ext>
            </a:extLst>
          </p:cNvPr>
          <p:cNvSpPr txBox="1"/>
          <p:nvPr/>
        </p:nvSpPr>
        <p:spPr>
          <a:xfrm>
            <a:off x="2233205" y="5229047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58C26DC-65E5-40D7-B0C7-C1B177A57174}"/>
              </a:ext>
            </a:extLst>
          </p:cNvPr>
          <p:cNvSpPr txBox="1"/>
          <p:nvPr/>
        </p:nvSpPr>
        <p:spPr>
          <a:xfrm>
            <a:off x="4898225" y="3401658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36B0622-2695-4D99-A450-B74A80B93B9B}"/>
              </a:ext>
            </a:extLst>
          </p:cNvPr>
          <p:cNvSpPr txBox="1"/>
          <p:nvPr/>
        </p:nvSpPr>
        <p:spPr>
          <a:xfrm>
            <a:off x="4798040" y="3841746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7FD9452-0015-4441-A168-9AF156110B8C}"/>
              </a:ext>
            </a:extLst>
          </p:cNvPr>
          <p:cNvSpPr txBox="1"/>
          <p:nvPr/>
        </p:nvSpPr>
        <p:spPr>
          <a:xfrm>
            <a:off x="4898227" y="4334985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FCB7F9C-CFFD-4D55-9B54-0E7800D0B5DF}"/>
              </a:ext>
            </a:extLst>
          </p:cNvPr>
          <p:cNvSpPr txBox="1"/>
          <p:nvPr/>
        </p:nvSpPr>
        <p:spPr>
          <a:xfrm>
            <a:off x="4798038" y="4790124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10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1B5E2C6-3B10-4D1D-9CC5-762DB92FDFD3}"/>
              </a:ext>
            </a:extLst>
          </p:cNvPr>
          <p:cNvSpPr txBox="1"/>
          <p:nvPr/>
        </p:nvSpPr>
        <p:spPr>
          <a:xfrm>
            <a:off x="4898225" y="5277013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89065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animBg="1"/>
      <p:bldP spid="13" grpId="0" animBg="1"/>
      <p:bldP spid="14" grpId="0" animBg="1"/>
      <p:bldP spid="16" grpId="0" animBg="1"/>
      <p:bldP spid="17" grpId="0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2FA1930A-663F-4B4B-AE7A-3A387ABACF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642843F-2E86-41F2-AF07-CECCE4BB0CA3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77729" y="2808375"/>
            <a:ext cx="7436541" cy="3689496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CE261F2-A13F-4B1E-B5E2-611DD201FB19}"/>
              </a:ext>
            </a:extLst>
          </p:cNvPr>
          <p:cNvSpPr/>
          <p:nvPr/>
        </p:nvSpPr>
        <p:spPr>
          <a:xfrm>
            <a:off x="899412" y="139085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107DEB-3E87-4450-BF0D-C39AB3AE1BD2}"/>
              </a:ext>
            </a:extLst>
          </p:cNvPr>
          <p:cNvSpPr txBox="1"/>
          <p:nvPr/>
        </p:nvSpPr>
        <p:spPr>
          <a:xfrm>
            <a:off x="1336735" y="1390854"/>
            <a:ext cx="357251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Đàn gà đang ở cạnh đống rơm. Việt cho biết có tất cả 20 cái chân gà. Đố em biết đàn gà đó có bao nhiêu con gà?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B3F41A7-6785-4DA6-9B15-FB55A7BBF458}"/>
              </a:ext>
            </a:extLst>
          </p:cNvPr>
          <p:cNvSpPr txBox="1"/>
          <p:nvPr/>
        </p:nvSpPr>
        <p:spPr>
          <a:xfrm>
            <a:off x="7951932" y="715495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166057E-FBAC-49AC-9B6E-9B97CFB8FDE2}"/>
              </a:ext>
            </a:extLst>
          </p:cNvPr>
          <p:cNvSpPr txBox="1"/>
          <p:nvPr/>
        </p:nvSpPr>
        <p:spPr>
          <a:xfrm>
            <a:off x="5789779" y="1757971"/>
            <a:ext cx="51767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Đàn gà đó có số con gà là: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DA5F1A9-FFB9-4C67-AEC9-0F760B7C0D8F}"/>
              </a:ext>
            </a:extLst>
          </p:cNvPr>
          <p:cNvSpPr txBox="1"/>
          <p:nvPr/>
        </p:nvSpPr>
        <p:spPr>
          <a:xfrm>
            <a:off x="5789779" y="2285155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20 : 2 = 10 (con)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617E3ED-43F0-40F2-AD82-7EF0583F8630}"/>
              </a:ext>
            </a:extLst>
          </p:cNvPr>
          <p:cNvSpPr txBox="1"/>
          <p:nvPr/>
        </p:nvSpPr>
        <p:spPr>
          <a:xfrm>
            <a:off x="6753787" y="2804411"/>
            <a:ext cx="40108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</a:t>
            </a:r>
            <a:r>
              <a:rPr lang="vi-VN" sz="2800">
                <a:solidFill>
                  <a:srgbClr val="FF0000"/>
                </a:solidFill>
              </a:rPr>
              <a:t>số: 10 con gà.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838E4E-3C10-4CD5-891B-84F310B3EFCE}"/>
              </a:ext>
            </a:extLst>
          </p:cNvPr>
          <p:cNvSpPr txBox="1"/>
          <p:nvPr/>
        </p:nvSpPr>
        <p:spPr>
          <a:xfrm>
            <a:off x="5678468" y="1230787"/>
            <a:ext cx="51767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Mỗi con gà có 2 cái chân.</a:t>
            </a:r>
          </a:p>
        </p:txBody>
      </p:sp>
    </p:spTree>
    <p:extLst>
      <p:ext uri="{BB962C8B-B14F-4D97-AF65-F5344CB8AC3E}">
        <p14:creationId xmlns:p14="http://schemas.microsoft.com/office/powerpoint/2010/main" val="1997618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7" grpId="0"/>
      <p:bldP spid="8" grpId="0"/>
      <p:bldP spid="9" grpId="0"/>
      <p:bldP spid="10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1929</TotalTime>
  <Words>425</Words>
  <Application>Microsoft Office PowerPoint</Application>
  <PresentationFormat>Widescreen</PresentationFormat>
  <Paragraphs>107</Paragraphs>
  <Slides>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10</vt:i4>
      </vt:variant>
    </vt:vector>
  </HeadingPairs>
  <TitlesOfParts>
    <vt:vector size="21" baseType="lpstr">
      <vt:lpstr>Arial</vt:lpstr>
      <vt:lpstr>Calibri</vt:lpstr>
      <vt:lpstr>Calibri Light</vt:lpstr>
      <vt:lpstr>Cambria Math</vt:lpstr>
      <vt:lpstr>HP001 5 hàng</vt:lpstr>
      <vt:lpstr>iCiel Cadena</vt:lpstr>
      <vt:lpstr>UTM Cookies</vt:lpstr>
      <vt:lpstr>思源黑体 CN Bold</vt:lpstr>
      <vt:lpstr>Office Theme</vt:lpstr>
      <vt:lpstr>1_Office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174</cp:revision>
  <dcterms:created xsi:type="dcterms:W3CDTF">2021-06-02T01:34:28Z</dcterms:created>
  <dcterms:modified xsi:type="dcterms:W3CDTF">2022-02-05T04:37:41Z</dcterms:modified>
</cp:coreProperties>
</file>