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698" r:id="rId5"/>
  </p:sldMasterIdLst>
  <p:notesMasterIdLst>
    <p:notesMasterId r:id="rId21"/>
  </p:notesMasterIdLst>
  <p:sldIdLst>
    <p:sldId id="345" r:id="rId6"/>
    <p:sldId id="361" r:id="rId7"/>
    <p:sldId id="266" r:id="rId8"/>
    <p:sldId id="256" r:id="rId9"/>
    <p:sldId id="257" r:id="rId10"/>
    <p:sldId id="258" r:id="rId11"/>
    <p:sldId id="2007577124" r:id="rId12"/>
    <p:sldId id="2007577118" r:id="rId13"/>
    <p:sldId id="275" r:id="rId14"/>
    <p:sldId id="2007577120" r:id="rId15"/>
    <p:sldId id="2007577121" r:id="rId16"/>
    <p:sldId id="2007577122" r:id="rId17"/>
    <p:sldId id="375" r:id="rId18"/>
    <p:sldId id="343" r:id="rId19"/>
    <p:sldId id="34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6CCF-DB82-4169-803B-7B5660056BDE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8F61-8673-45BA-96FF-4FA2B0CA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31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5B29-53DE-441E-8300-A4E89A72FB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85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5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82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94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9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2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324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9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1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6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7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2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5199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F3BB6-BEBD-43EA-AE35-B60150CEC34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8104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764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36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166924" y="2727120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97572C-5979-47AE-9F9C-4C74CA6086FC}"/>
              </a:ext>
            </a:extLst>
          </p:cNvPr>
          <p:cNvSpPr txBox="1"/>
          <p:nvPr/>
        </p:nvSpPr>
        <p:spPr>
          <a:xfrm>
            <a:off x="1007126" y="4013928"/>
            <a:ext cx="952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CHỈ SỰ VẬT, HOẠT ĐỘNG. CÂU GIỚI THIỆU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3AD3CA2-21B5-47C2-A879-7E6DE974680D}"/>
              </a:ext>
            </a:extLst>
          </p:cNvPr>
          <p:cNvSpPr txBox="1"/>
          <p:nvPr/>
        </p:nvSpPr>
        <p:spPr>
          <a:xfrm>
            <a:off x="3344158" y="824911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/>
            <a:r>
              <a:rPr lang="vi-VN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TRƯỜNG TIỂU </a:t>
            </a:r>
            <a:r>
              <a:rPr lang="vi-VN" b="1" dirty="0" smtClean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HỌC</a:t>
            </a:r>
            <a:r>
              <a:rPr lang="en-US" b="1" dirty="0" smtClean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ĐỨC GIANG</a:t>
            </a:r>
            <a:endParaRPr lang="vi-VN" b="1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8370" y="-2425747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161845"/>
              </p:ext>
            </p:extLst>
          </p:nvPr>
        </p:nvGraphicFramePr>
        <p:xfrm>
          <a:off x="369445" y="405915"/>
          <a:ext cx="6084081" cy="36104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8027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028027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028027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1027278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rgbClr val="FF0000"/>
                          </a:solidFill>
                        </a:rPr>
                        <a:t>Chỉ sự vật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Chỉ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hoạt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động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779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Chỉ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người</a:t>
                      </a: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Chỉ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vật</a:t>
                      </a: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86061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3600" b="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3600" b="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600" b="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104454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…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…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…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1" name="times up">
            <a:extLst>
              <a:ext uri="{FF2B5EF4-FFF2-40B4-BE49-F238E27FC236}">
                <a16:creationId xmlns:a16="http://schemas.microsoft.com/office/drawing/2014/main" id="{B867092F-C52E-4ACE-865C-BD12A3C19E17}"/>
              </a:ext>
            </a:extLst>
          </p:cNvPr>
          <p:cNvGrpSpPr/>
          <p:nvPr/>
        </p:nvGrpSpPr>
        <p:grpSpPr>
          <a:xfrm>
            <a:off x="4226199" y="5797388"/>
            <a:ext cx="1515440" cy="564658"/>
            <a:chOff x="4317476" y="-304827"/>
            <a:chExt cx="2636839" cy="697560"/>
          </a:xfrm>
        </p:grpSpPr>
        <p:sp>
          <p:nvSpPr>
            <p:cNvPr id="22" name="Rounded Rectangle 203">
              <a:extLst>
                <a:ext uri="{FF2B5EF4-FFF2-40B4-BE49-F238E27FC236}">
                  <a16:creationId xmlns:a16="http://schemas.microsoft.com/office/drawing/2014/main" id="{F65BDE88-A815-4006-986C-57A33AFA3D6A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04">
              <a:extLst>
                <a:ext uri="{FF2B5EF4-FFF2-40B4-BE49-F238E27FC236}">
                  <a16:creationId xmlns:a16="http://schemas.microsoft.com/office/drawing/2014/main" id="{ECC6FB5C-DB03-4F52-B949-13CD7C36E25B}"/>
                </a:ext>
              </a:extLst>
            </p:cNvPr>
            <p:cNvSpPr/>
            <p:nvPr/>
          </p:nvSpPr>
          <p:spPr>
            <a:xfrm>
              <a:off x="4479675" y="-197254"/>
              <a:ext cx="2474640" cy="4909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E5F6591-7F40-4C48-A573-E41D44A545FF}"/>
              </a:ext>
            </a:extLst>
          </p:cNvPr>
          <p:cNvSpPr/>
          <p:nvPr/>
        </p:nvSpPr>
        <p:spPr>
          <a:xfrm>
            <a:off x="4363523" y="4680236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98AA95C-CD85-48FF-9C20-B6C53BC71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23" y="4318428"/>
            <a:ext cx="2181442" cy="21745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7A31E1AD-CE6E-473A-B99B-0E71B657EA39}"/>
              </a:ext>
            </a:extLst>
          </p:cNvPr>
          <p:cNvGrpSpPr/>
          <p:nvPr/>
        </p:nvGrpSpPr>
        <p:grpSpPr>
          <a:xfrm rot="1786145">
            <a:off x="6858865" y="5048180"/>
            <a:ext cx="1115558" cy="1081045"/>
            <a:chOff x="840573" y="2379277"/>
            <a:chExt cx="3829048" cy="3849975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374D094A-0C2C-4B7F-B2DD-815687367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E2CD69C7-B4AB-4647-9ABD-9BF3742A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4C35FE2-94B0-4B6A-9A40-B2A091C79C1A}"/>
              </a:ext>
            </a:extLst>
          </p:cNvPr>
          <p:cNvSpPr txBox="1"/>
          <p:nvPr/>
        </p:nvSpPr>
        <p:spPr>
          <a:xfrm>
            <a:off x="7765439" y="5350945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E02C3-5FEE-42BC-A864-27160D50DD5F}"/>
              </a:ext>
            </a:extLst>
          </p:cNvPr>
          <p:cNvSpPr txBox="1"/>
          <p:nvPr/>
        </p:nvSpPr>
        <p:spPr>
          <a:xfrm>
            <a:off x="7253824" y="5913204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36000D-A364-4AD0-900C-1497ABD49C10}"/>
              </a:ext>
            </a:extLst>
          </p:cNvPr>
          <p:cNvSpPr txBox="1"/>
          <p:nvPr/>
        </p:nvSpPr>
        <p:spPr>
          <a:xfrm>
            <a:off x="6805679" y="5350946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6A74DC-34B6-4B21-A733-1A1E15BBDEC8}"/>
              </a:ext>
            </a:extLst>
          </p:cNvPr>
          <p:cNvSpPr txBox="1"/>
          <p:nvPr/>
        </p:nvSpPr>
        <p:spPr>
          <a:xfrm>
            <a:off x="7216277" y="4932859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3A0973-0A42-428F-ABEB-50D3305D6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970" y="356352"/>
            <a:ext cx="5052635" cy="375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1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35040"/>
              </p:ext>
            </p:extLst>
          </p:nvPr>
        </p:nvGraphicFramePr>
        <p:xfrm>
          <a:off x="337049" y="351679"/>
          <a:ext cx="6346140" cy="5376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5380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115380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115380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883750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rgbClr val="FF0000"/>
                          </a:solidFill>
                        </a:rPr>
                        <a:t>Chỉ sự vật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Chỉ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hoạt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động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89860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Chỉ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người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Chỉ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8986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8986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  <a:tr h="8986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sỹ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70729"/>
                  </a:ext>
                </a:extLst>
              </a:tr>
              <a:tr h="8986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0329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03A0973-0A42-428F-ABEB-50D3305D6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859" y="351679"/>
            <a:ext cx="4206252" cy="5538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5244" y="5889812"/>
            <a:ext cx="7812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2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A94372-7710-48E6-B11F-00F499732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747" y="708729"/>
            <a:ext cx="9915154" cy="479111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5926EC-6A0A-4E90-B78A-8744470B91D4}"/>
              </a:ext>
            </a:extLst>
          </p:cNvPr>
          <p:cNvCxnSpPr>
            <a:cxnSpLocks/>
          </p:cNvCxnSpPr>
          <p:nvPr/>
        </p:nvCxnSpPr>
        <p:spPr>
          <a:xfrm>
            <a:off x="4616599" y="2836099"/>
            <a:ext cx="1683725" cy="1883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2939E3-3E00-458A-A88C-24EFFE957063}"/>
              </a:ext>
            </a:extLst>
          </p:cNvPr>
          <p:cNvCxnSpPr>
            <a:cxnSpLocks/>
          </p:cNvCxnSpPr>
          <p:nvPr/>
        </p:nvCxnSpPr>
        <p:spPr>
          <a:xfrm flipV="1">
            <a:off x="4616599" y="2945535"/>
            <a:ext cx="1683725" cy="78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D8BA1-423E-4357-B576-30D9A09E2A33}"/>
              </a:ext>
            </a:extLst>
          </p:cNvPr>
          <p:cNvCxnSpPr>
            <a:cxnSpLocks/>
          </p:cNvCxnSpPr>
          <p:nvPr/>
        </p:nvCxnSpPr>
        <p:spPr>
          <a:xfrm flipV="1">
            <a:off x="4616599" y="3731646"/>
            <a:ext cx="1683725" cy="820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52282" y="5774076"/>
            <a:ext cx="1011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vừa</a:t>
            </a:r>
            <a:r>
              <a:rPr lang="en-US" sz="3200" dirty="0" smtClean="0"/>
              <a:t> </a:t>
            </a:r>
            <a:r>
              <a:rPr lang="en-US" sz="3200" dirty="0" err="1" smtClean="0"/>
              <a:t>hoàn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ở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2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giới</a:t>
            </a:r>
            <a:r>
              <a:rPr lang="en-US" sz="3200" dirty="0" smtClean="0"/>
              <a:t> </a:t>
            </a:r>
            <a:r>
              <a:rPr lang="en-US" sz="3200" dirty="0" err="1" smtClean="0"/>
              <a:t>thiệu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5413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731225" y="2001520"/>
            <a:ext cx="47175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7B5B2FD-5119-485B-B1A2-651860EAA1B2}"/>
              </a:ext>
            </a:extLst>
          </p:cNvPr>
          <p:cNvGrpSpPr/>
          <p:nvPr/>
        </p:nvGrpSpPr>
        <p:grpSpPr>
          <a:xfrm>
            <a:off x="4112852" y="2138068"/>
            <a:ext cx="3109972" cy="3691772"/>
            <a:chOff x="3963397" y="1589167"/>
            <a:chExt cx="3565106" cy="38167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7749B8E-E5A7-4163-8507-D8F3B9F34E13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C298902-3191-41FB-91C7-4B3C2113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A11D29A-0E49-4158-ACAA-AB23465EC073}"/>
              </a:ext>
            </a:extLst>
          </p:cNvPr>
          <p:cNvSpPr/>
          <p:nvPr/>
        </p:nvSpPr>
        <p:spPr>
          <a:xfrm>
            <a:off x="7032579" y="395962"/>
            <a:ext cx="4559653" cy="2004362"/>
          </a:xfrm>
          <a:prstGeom prst="cloudCallout">
            <a:avLst>
              <a:gd name="adj1" fmla="val -48344"/>
              <a:gd name="adj2" fmla="val 572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4DE19E-C05F-4F0A-81FC-15E48E3271D8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17432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a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b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c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d</a:t>
            </a:r>
          </a:p>
        </p:txBody>
      </p:sp>
      <p:sp>
        <p:nvSpPr>
          <p:cNvPr id="22" name="cauhoi"/>
          <p:cNvSpPr/>
          <p:nvPr/>
        </p:nvSpPr>
        <p:spPr>
          <a:xfrm>
            <a:off x="1917144" y="146093"/>
            <a:ext cx="8655728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950140" y="429814"/>
            <a:ext cx="6471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a, b, c, d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c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x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đ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d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t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63592" y="1216125"/>
          <a:ext cx="11005129" cy="742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949">
                  <a:extLst>
                    <a:ext uri="{9D8B030D-6E8A-4147-A177-3AD203B41FA5}">
                      <a16:colId xmlns:a16="http://schemas.microsoft.com/office/drawing/2014/main" val="295388541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081434267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649237545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2108675766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2893046530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4139275798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041197669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74163805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588286367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830719557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249090407"/>
                    </a:ext>
                  </a:extLst>
                </a:gridCol>
              </a:tblGrid>
              <a:tr h="167997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465398"/>
                  </a:ext>
                </a:extLst>
              </a:tr>
              <a:tr h="198453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793109"/>
                  </a:ext>
                </a:extLst>
              </a:tr>
              <a:tr h="167997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722855"/>
                  </a:ext>
                </a:extLst>
              </a:tr>
              <a:tr h="197074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729408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01083" y="1327404"/>
            <a:ext cx="10654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Thứ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bảy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ngày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 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11 </a:t>
            </a: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tháng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 9 </a:t>
            </a: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năm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 2021</a:t>
            </a:r>
            <a:endParaRPr lang="en-US" sz="88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63590" y="1974206"/>
          <a:ext cx="11005129" cy="742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949">
                  <a:extLst>
                    <a:ext uri="{9D8B030D-6E8A-4147-A177-3AD203B41FA5}">
                      <a16:colId xmlns:a16="http://schemas.microsoft.com/office/drawing/2014/main" val="295388541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081434267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649237545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2108675766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2893046530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4139275798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041197669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74163805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588286367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830719557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3325138641"/>
                    </a:ext>
                  </a:extLst>
                </a:gridCol>
              </a:tblGrid>
              <a:tr h="167997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465398"/>
                  </a:ext>
                </a:extLst>
              </a:tr>
              <a:tr h="198453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793109"/>
                  </a:ext>
                </a:extLst>
              </a:tr>
              <a:tr h="167997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722855"/>
                  </a:ext>
                </a:extLst>
              </a:tr>
              <a:tr h="197074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729408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63590" y="2717205"/>
          <a:ext cx="11005129" cy="742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949">
                  <a:extLst>
                    <a:ext uri="{9D8B030D-6E8A-4147-A177-3AD203B41FA5}">
                      <a16:colId xmlns:a16="http://schemas.microsoft.com/office/drawing/2014/main" val="295388541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081434267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649237545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2108675766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2893046530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4139275798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041197669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74163805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588286367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830719557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2191956829"/>
                    </a:ext>
                  </a:extLst>
                </a:gridCol>
              </a:tblGrid>
              <a:tr h="167997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465398"/>
                  </a:ext>
                </a:extLst>
              </a:tr>
              <a:tr h="198453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793109"/>
                  </a:ext>
                </a:extLst>
              </a:tr>
              <a:tr h="167997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722855"/>
                  </a:ext>
                </a:extLst>
              </a:tr>
              <a:tr h="197074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729408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863591" y="3460204"/>
          <a:ext cx="11005129" cy="742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949">
                  <a:extLst>
                    <a:ext uri="{9D8B030D-6E8A-4147-A177-3AD203B41FA5}">
                      <a16:colId xmlns:a16="http://schemas.microsoft.com/office/drawing/2014/main" val="295388541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081434267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649237545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2108675766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2893046530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4139275798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041197669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74163805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588286367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1830719557"/>
                    </a:ext>
                  </a:extLst>
                </a:gridCol>
                <a:gridCol w="1005218">
                  <a:extLst>
                    <a:ext uri="{9D8B030D-6E8A-4147-A177-3AD203B41FA5}">
                      <a16:colId xmlns:a16="http://schemas.microsoft.com/office/drawing/2014/main" val="2668032976"/>
                    </a:ext>
                  </a:extLst>
                </a:gridCol>
              </a:tblGrid>
              <a:tr h="167997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465398"/>
                  </a:ext>
                </a:extLst>
              </a:tr>
              <a:tr h="198453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793109"/>
                  </a:ext>
                </a:extLst>
              </a:tr>
              <a:tr h="167997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722855"/>
                  </a:ext>
                </a:extLst>
              </a:tr>
              <a:tr h="197074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7294085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698860" y="2066744"/>
            <a:ext cx="583276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Tiếng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Việt</a:t>
            </a:r>
            <a:endParaRPr lang="en-US" sz="88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21647" y="2809743"/>
            <a:ext cx="8823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Luyện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tập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: </a:t>
            </a: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Từ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ngữ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chỉ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sự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vật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, </a:t>
            </a: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hoạt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động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. </a:t>
            </a:r>
            <a:endParaRPr lang="en-US" sz="3600" dirty="0" smtClean="0">
              <a:latin typeface="HP001 5H" panose="020B0603050302020204" pitchFamily="34" charset="0"/>
              <a:ea typeface="Times New Roman" panose="02020603050405020304" pitchFamily="18" charset="0"/>
              <a:cs typeface="HP001 5H" panose="020B06030503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0558" y="3574921"/>
            <a:ext cx="3251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Câu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giới</a:t>
            </a:r>
            <a:r>
              <a:rPr lang="en-US" sz="3600" dirty="0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ea typeface="Times New Roman" panose="02020603050405020304" pitchFamily="18" charset="0"/>
                <a:cs typeface="HP001 5H" panose="020B0603050302020204" pitchFamily="34" charset="0"/>
              </a:rPr>
              <a:t>thiệu</a:t>
            </a:r>
            <a:endParaRPr lang="en-US" sz="3600" dirty="0" smtClean="0">
              <a:latin typeface="HP001 5H" panose="020B0603050302020204" pitchFamily="34" charset="0"/>
              <a:ea typeface="Times New Roman" panose="02020603050405020304" pitchFamily="18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1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9" y="146595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 tranh, tìm từ ngữ: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Chỉ sự vật: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Chỉ người: học sinh,…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Chỉ vật: cặp sách,…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Chỉ hoạt động: đi học,…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3A0973-0A42-428F-ABEB-50D3305D6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328" y="657084"/>
            <a:ext cx="5764531" cy="54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79529" y="1665472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280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2’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347</Words>
  <Application>Microsoft Office PowerPoint</Application>
  <PresentationFormat>Widescreen</PresentationFormat>
  <Paragraphs>81</Paragraphs>
  <Slides>15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宋体</vt:lpstr>
      <vt:lpstr>#9Slide03 Arima Madurai Medium</vt:lpstr>
      <vt:lpstr>Arial</vt:lpstr>
      <vt:lpstr>Arial-Rounded</vt:lpstr>
      <vt:lpstr>Calibri</vt:lpstr>
      <vt:lpstr>等线</vt:lpstr>
      <vt:lpstr>等线</vt:lpstr>
      <vt:lpstr>等线 Light</vt:lpstr>
      <vt:lpstr>HP001 5H</vt:lpstr>
      <vt:lpstr>Times New Roman</vt:lpstr>
      <vt:lpstr>思源黑体 CN Regular</vt:lpstr>
      <vt:lpstr>Office 主题</vt:lpstr>
      <vt:lpstr>Office Theme</vt:lpstr>
      <vt:lpstr>Office 主题​​</vt:lpstr>
      <vt:lpstr>3_Office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Nhìn tranh, tìm từ ngữ: a. Chỉ sự vật: - Chỉ người: học sinh,… - Chỉ vật: cặp sách,… b. Chỉ hoạt động: đi học,…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14</cp:revision>
  <dcterms:created xsi:type="dcterms:W3CDTF">2021-07-24T01:32:28Z</dcterms:created>
  <dcterms:modified xsi:type="dcterms:W3CDTF">2021-09-11T03:43:49Z</dcterms:modified>
</cp:coreProperties>
</file>