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3" r:id="rId2"/>
  </p:sldMasterIdLst>
  <p:notesMasterIdLst>
    <p:notesMasterId r:id="rId19"/>
  </p:notesMasterIdLst>
  <p:sldIdLst>
    <p:sldId id="528" r:id="rId3"/>
    <p:sldId id="296" r:id="rId4"/>
    <p:sldId id="529" r:id="rId5"/>
    <p:sldId id="530" r:id="rId6"/>
    <p:sldId id="299" r:id="rId7"/>
    <p:sldId id="518" r:id="rId8"/>
    <p:sldId id="519" r:id="rId9"/>
    <p:sldId id="520" r:id="rId10"/>
    <p:sldId id="531" r:id="rId11"/>
    <p:sldId id="532" r:id="rId12"/>
    <p:sldId id="533" r:id="rId13"/>
    <p:sldId id="514" r:id="rId14"/>
    <p:sldId id="521" r:id="rId15"/>
    <p:sldId id="504" r:id="rId16"/>
    <p:sldId id="515" r:id="rId17"/>
    <p:sldId id="52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35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0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8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17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18" Type="http://schemas.openxmlformats.org/officeDocument/2006/relationships/image" Target="../media/image32.GIF"/><Relationship Id="rId26" Type="http://schemas.microsoft.com/office/2007/relationships/hdphoto" Target="../media/hdphoto11.wdp"/><Relationship Id="rId3" Type="http://schemas.openxmlformats.org/officeDocument/2006/relationships/image" Target="../media/image23.png"/><Relationship Id="rId21" Type="http://schemas.openxmlformats.org/officeDocument/2006/relationships/image" Target="../media/image34.png"/><Relationship Id="rId7" Type="http://schemas.openxmlformats.org/officeDocument/2006/relationships/image" Target="../media/image25.png"/><Relationship Id="rId12" Type="http://schemas.openxmlformats.org/officeDocument/2006/relationships/image" Target="../media/image28.GIF"/><Relationship Id="rId17" Type="http://schemas.openxmlformats.org/officeDocument/2006/relationships/image" Target="../media/image31.png"/><Relationship Id="rId25" Type="http://schemas.openxmlformats.org/officeDocument/2006/relationships/image" Target="../media/image36.png"/><Relationship Id="rId2" Type="http://schemas.openxmlformats.org/officeDocument/2006/relationships/image" Target="../media/image22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38.GIF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11" Type="http://schemas.openxmlformats.org/officeDocument/2006/relationships/image" Target="../media/image27.GIF"/><Relationship Id="rId24" Type="http://schemas.microsoft.com/office/2007/relationships/hdphoto" Target="../media/hdphoto10.wdp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23" Type="http://schemas.openxmlformats.org/officeDocument/2006/relationships/image" Target="../media/image35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33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37.png"/><Relationship Id="rId30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649657" y="3033108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491133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5738" y="268144"/>
            <a:ext cx="52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b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77" y="932207"/>
            <a:ext cx="5971960" cy="454094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7505450" y="2677179"/>
            <a:ext cx="4196219" cy="9018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vi-VN" sz="28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>Thầy giáo đã hỏi bạn Chi điều gì?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7533423" y="1739892"/>
            <a:ext cx="4196219" cy="9018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vi-VN" sz="28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>Khay cơm của bạn Chi có những món gì?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5738" y="268144"/>
            <a:ext cx="52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b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088" y="1016968"/>
            <a:ext cx="6778894" cy="52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2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601" y="287159"/>
            <a:ext cx="12290601" cy="67244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97499" y="1558021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19979"/>
            <a:ext cx="12192000" cy="2038021"/>
          </a:xfrm>
          <a:custGeom>
            <a:avLst/>
            <a:gdLst>
              <a:gd name="connsiteX0" fmla="*/ 0 w 12192000"/>
              <a:gd name="connsiteY0" fmla="*/ 0 h 2004646"/>
              <a:gd name="connsiteX1" fmla="*/ 12192000 w 12192000"/>
              <a:gd name="connsiteY1" fmla="*/ 0 h 2004646"/>
              <a:gd name="connsiteX2" fmla="*/ 12192000 w 12192000"/>
              <a:gd name="connsiteY2" fmla="*/ 2004646 h 2004646"/>
              <a:gd name="connsiteX3" fmla="*/ 0 w 12192000"/>
              <a:gd name="connsiteY3" fmla="*/ 2004646 h 2004646"/>
              <a:gd name="connsiteX4" fmla="*/ 0 w 12192000"/>
              <a:gd name="connsiteY4" fmla="*/ 0 h 2004646"/>
              <a:gd name="connsiteX0" fmla="*/ 0 w 12192000"/>
              <a:gd name="connsiteY0" fmla="*/ 464234 h 2468880"/>
              <a:gd name="connsiteX1" fmla="*/ 3812345 w 12192000"/>
              <a:gd name="connsiteY1" fmla="*/ 0 h 2468880"/>
              <a:gd name="connsiteX2" fmla="*/ 12192000 w 12192000"/>
              <a:gd name="connsiteY2" fmla="*/ 464234 h 2468880"/>
              <a:gd name="connsiteX3" fmla="*/ 12192000 w 12192000"/>
              <a:gd name="connsiteY3" fmla="*/ 2468880 h 2468880"/>
              <a:gd name="connsiteX4" fmla="*/ 0 w 12192000"/>
              <a:gd name="connsiteY4" fmla="*/ 2468880 h 2468880"/>
              <a:gd name="connsiteX5" fmla="*/ 0 w 12192000"/>
              <a:gd name="connsiteY5" fmla="*/ 464234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468880">
                <a:moveTo>
                  <a:pt x="0" y="464234"/>
                </a:moveTo>
                <a:cubicBezTo>
                  <a:pt x="1275471" y="459545"/>
                  <a:pt x="2536874" y="4689"/>
                  <a:pt x="3812345" y="0"/>
                </a:cubicBezTo>
                <a:lnTo>
                  <a:pt x="12192000" y="464234"/>
                </a:lnTo>
                <a:lnTo>
                  <a:pt x="12192000" y="2468880"/>
                </a:lnTo>
                <a:lnTo>
                  <a:pt x="0" y="2468880"/>
                </a:lnTo>
                <a:lnTo>
                  <a:pt x="0" y="46423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8" name="Cloud 7"/>
          <p:cNvSpPr/>
          <p:nvPr/>
        </p:nvSpPr>
        <p:spPr bwMode="auto">
          <a:xfrm>
            <a:off x="4095925" y="585078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055" y="1951823"/>
            <a:ext cx="8480687" cy="10959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2. </a:t>
            </a:r>
            <a:r>
              <a:rPr lang="en-US" sz="4400" dirty="0" err="1" smtClean="0">
                <a:solidFill>
                  <a:srgbClr val="FF0000"/>
                </a:solidFill>
              </a:rPr>
              <a:t>Chọn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kể</a:t>
            </a:r>
            <a:r>
              <a:rPr lang="en-US" sz="4400" dirty="0" smtClean="0">
                <a:solidFill>
                  <a:srgbClr val="FF0000"/>
                </a:solidFill>
              </a:rPr>
              <a:t> 1-2 </a:t>
            </a:r>
            <a:r>
              <a:rPr lang="en-US" sz="4400" dirty="0" err="1" smtClean="0">
                <a:solidFill>
                  <a:srgbClr val="FF0000"/>
                </a:solidFill>
              </a:rPr>
              <a:t>đoạn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câu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chuyện</a:t>
            </a:r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71325" y="3491345"/>
            <a:ext cx="3832348" cy="3011238"/>
            <a:chOff x="35105" y="4211242"/>
            <a:chExt cx="3209745" cy="2429886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22221" r="4445" b="17776"/>
            <a:stretch>
              <a:fillRect/>
            </a:stretch>
          </p:blipFill>
          <p:spPr bwMode="auto">
            <a:xfrm>
              <a:off x="35105" y="4211242"/>
              <a:ext cx="3209745" cy="242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32"/>
            <a:stretch>
              <a:fillRect/>
            </a:stretch>
          </p:blipFill>
          <p:spPr bwMode="auto">
            <a:xfrm>
              <a:off x="1857384" y="4426290"/>
              <a:ext cx="1387466" cy="1476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460"/>
            <a:ext cx="3770141" cy="659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8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9" y="274638"/>
            <a:ext cx="6622471" cy="5130872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101437" y="745692"/>
            <a:ext cx="4994563" cy="387927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424185">
            <a:off x="6780473" y="1161833"/>
            <a:ext cx="46001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Qua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6648" y="3249575"/>
            <a:ext cx="9710738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HP001 4 hang 1 ô ly" panose="020B0603050302020204" pitchFamily="34" charset="-93"/>
                <a:cs typeface="HP001 5H" panose="020B0603050302020204" pitchFamily="34" charset="0"/>
              </a:rPr>
              <a:t>Kể</a:t>
            </a:r>
            <a:r>
              <a:rPr lang="en-US" sz="4800" b="1" dirty="0">
                <a:latin typeface="HP001 4 hang 1 ô ly" panose="020B0603050302020204" pitchFamily="34" charset="-93"/>
                <a:cs typeface="HP001 5H" panose="020B0603050302020204" pitchFamily="34" charset="0"/>
              </a:rPr>
              <a:t> </a:t>
            </a:r>
            <a:r>
              <a:rPr lang="en-US" sz="4800" b="1" dirty="0" err="1">
                <a:latin typeface="HP001 4 hang 1 ô ly" panose="020B0603050302020204" pitchFamily="34" charset="-93"/>
                <a:cs typeface="HP001 5H" panose="020B0603050302020204" pitchFamily="34" charset="0"/>
              </a:rPr>
              <a:t>cho</a:t>
            </a:r>
            <a:r>
              <a:rPr lang="en-US" sz="4800" b="1" dirty="0">
                <a:latin typeface="HP001 4 hang 1 ô ly" panose="020B0603050302020204" pitchFamily="34" charset="-93"/>
                <a:cs typeface="HP001 5H" panose="020B0603050302020204" pitchFamily="34" charset="0"/>
              </a:rPr>
              <a:t> </a:t>
            </a:r>
            <a:r>
              <a:rPr lang="en-US" sz="4800" b="1" dirty="0" err="1">
                <a:latin typeface="HP001 4 hang 1 ô ly" panose="020B0603050302020204" pitchFamily="34" charset="-93"/>
                <a:cs typeface="HP001 5H" panose="020B0603050302020204" pitchFamily="34" charset="0"/>
              </a:rPr>
              <a:t>người</a:t>
            </a:r>
            <a:r>
              <a:rPr lang="en-US" sz="4800" b="1" dirty="0">
                <a:latin typeface="HP001 4 hang 1 ô ly" panose="020B0603050302020204" pitchFamily="34" charset="-93"/>
                <a:cs typeface="HP001 5H" panose="020B0603050302020204" pitchFamily="34" charset="0"/>
              </a:rPr>
              <a:t> </a:t>
            </a:r>
            <a:r>
              <a:rPr lang="en-US" sz="4800" b="1" dirty="0" err="1">
                <a:latin typeface="HP001 4 hang 1 ô ly" panose="020B0603050302020204" pitchFamily="34" charset="-93"/>
                <a:cs typeface="HP001 5H" panose="020B0603050302020204" pitchFamily="34" charset="0"/>
              </a:rPr>
              <a:t>thân</a:t>
            </a:r>
            <a:r>
              <a:rPr lang="en-US" sz="4800" b="1" dirty="0">
                <a:latin typeface="HP001 4 hang 1 ô ly" panose="020B0603050302020204" pitchFamily="34" charset="-93"/>
                <a:cs typeface="HP001 5H" panose="020B0603050302020204" pitchFamily="34" charset="0"/>
              </a:rPr>
              <a:t> </a:t>
            </a:r>
            <a:r>
              <a:rPr lang="en-US" sz="4800" b="1" dirty="0" err="1">
                <a:latin typeface="HP001 4 hang 1 ô ly" panose="020B0603050302020204" pitchFamily="34" charset="-93"/>
                <a:cs typeface="HP001 5H" panose="020B0603050302020204" pitchFamily="34" charset="0"/>
              </a:rPr>
              <a:t>nghe</a:t>
            </a:r>
            <a:r>
              <a:rPr lang="en-US" sz="4800" b="1" dirty="0">
                <a:latin typeface="HP001 4 hang 1 ô ly" panose="020B0603050302020204" pitchFamily="34" charset="-93"/>
                <a:cs typeface="HP001 5H" panose="020B0603050302020204" pitchFamily="34" charset="0"/>
              </a:rPr>
              <a:t> </a:t>
            </a:r>
            <a:r>
              <a:rPr lang="en-US" sz="4800" b="1" dirty="0" err="1">
                <a:latin typeface="HP001 4 hang 1 ô ly" panose="020B0603050302020204" pitchFamily="34" charset="-93"/>
                <a:cs typeface="HP001 5H" panose="020B0603050302020204" pitchFamily="34" charset="0"/>
              </a:rPr>
              <a:t>câu</a:t>
            </a:r>
            <a:r>
              <a:rPr lang="en-US" sz="4800" b="1" dirty="0">
                <a:latin typeface="HP001 4 hang 1 ô ly" panose="020B0603050302020204" pitchFamily="34" charset="-93"/>
                <a:cs typeface="HP001 5H" panose="020B0603050302020204" pitchFamily="34" charset="0"/>
              </a:rPr>
              <a:t> </a:t>
            </a:r>
            <a:r>
              <a:rPr lang="en-US" sz="4800" b="1" dirty="0" err="1">
                <a:latin typeface="HP001 4 hang 1 ô ly" panose="020B0603050302020204" pitchFamily="34" charset="-93"/>
                <a:cs typeface="HP001 5H" panose="020B0603050302020204" pitchFamily="34" charset="0"/>
              </a:rPr>
              <a:t>chuyện</a:t>
            </a:r>
            <a:r>
              <a:rPr lang="en-US" sz="4800" b="1" dirty="0">
                <a:latin typeface="HP001 4 hang 1 ô ly" panose="020B0603050302020204" pitchFamily="34" charset="-93"/>
                <a:cs typeface="HP001 5H" panose="020B0603050302020204" pitchFamily="34" charset="0"/>
              </a:rPr>
              <a:t> </a:t>
            </a:r>
            <a:r>
              <a:rPr lang="en-US" sz="4800" b="1" dirty="0" err="1" smtClean="0">
                <a:latin typeface="HP001 4 hang 1 ô ly" panose="020B0603050302020204" pitchFamily="34" charset="-93"/>
                <a:cs typeface="HP001 5H" panose="020B0603050302020204" pitchFamily="34" charset="0"/>
              </a:rPr>
              <a:t>Bữa</a:t>
            </a:r>
            <a:r>
              <a:rPr lang="en-US" sz="4800" b="1" dirty="0" smtClean="0">
                <a:latin typeface="HP001 4 hang 1 ô ly" panose="020B0603050302020204" pitchFamily="34" charset="-93"/>
                <a:cs typeface="HP001 5H" panose="020B0603050302020204" pitchFamily="34" charset="0"/>
              </a:rPr>
              <a:t> </a:t>
            </a:r>
            <a:r>
              <a:rPr lang="en-US" sz="4800" b="1" dirty="0" err="1" smtClean="0">
                <a:latin typeface="HP001 4 hang 1 ô ly" panose="020B0603050302020204" pitchFamily="34" charset="-93"/>
                <a:cs typeface="HP001 5H" panose="020B0603050302020204" pitchFamily="34" charset="0"/>
              </a:rPr>
              <a:t>cơm</a:t>
            </a:r>
            <a:r>
              <a:rPr lang="en-US" sz="4800" b="1" dirty="0" smtClean="0">
                <a:latin typeface="HP001 4 hang 1 ô ly" panose="020B0603050302020204" pitchFamily="34" charset="-93"/>
                <a:cs typeface="HP001 5H" panose="020B0603050302020204" pitchFamily="34" charset="0"/>
              </a:rPr>
              <a:t> </a:t>
            </a:r>
            <a:r>
              <a:rPr lang="en-US" sz="4800" b="1" dirty="0" err="1" smtClean="0">
                <a:latin typeface="HP001 4 hang 1 ô ly" panose="020B0603050302020204" pitchFamily="34" charset="-93"/>
                <a:cs typeface="HP001 5H" panose="020B0603050302020204" pitchFamily="34" charset="0"/>
              </a:rPr>
              <a:t>trưa</a:t>
            </a:r>
            <a:endParaRPr lang="en-US" sz="4800" b="1" dirty="0">
              <a:latin typeface="HP001 4 hang 1 ô ly" panose="020B0603050302020204" pitchFamily="34" charset="-93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HP001 4 hang 1 ô ly" panose="020B0603050302020204" pitchFamily="34" charset="-93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HP001 4 hang 1 ô ly" panose="020B0603050302020204" pitchFamily="34" charset="-93"/>
                <a:ea typeface="Arial-Rounded" panose="020B0500000000000000" charset="0"/>
                <a:cs typeface="Arial-Rounded" panose="020B0500000000000000" charset="0"/>
              </a:rPr>
              <a:t>ẹn 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HP001 4 hang 1 ô ly" panose="020B0603050302020204" pitchFamily="34" charset="-93"/>
                <a:ea typeface="Arial-Rounded" panose="020B0500000000000000" charset="0"/>
                <a:cs typeface="Arial-Rounded" panose="020B0500000000000000" charset="0"/>
              </a:rPr>
              <a:t>gặp lại </a:t>
            </a: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HP001 4 hang 1 ô ly" panose="020B0603050302020204" pitchFamily="34" charset="-93"/>
                <a:ea typeface="Arial-Rounded" panose="020B0500000000000000" charset="0"/>
                <a:cs typeface="Arial-Rounded" panose="020B0500000000000000" charset="0"/>
              </a:rPr>
              <a:t>các </a:t>
            </a:r>
            <a:r>
              <a:rPr lang="en-US" sz="5400" b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HP001 4 hang 1 ô ly" panose="020B0603050302020204" pitchFamily="34" charset="-93"/>
                <a:ea typeface="Arial-Rounded" panose="020B0500000000000000" charset="0"/>
                <a:cs typeface="Arial-Rounded" panose="020B0500000000000000" charset="0"/>
              </a:rPr>
              <a:t>con 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HP001 4 hang 1 ô ly" panose="020B0603050302020204" pitchFamily="34" charset="-93"/>
                <a:ea typeface="Arial-Rounded" panose="020B0500000000000000" charset="0"/>
                <a:cs typeface="Arial-Rounded" panose="020B0500000000000000" charset="0"/>
              </a:rPr>
              <a:t>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0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966" y="151325"/>
            <a:ext cx="11279252" cy="63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5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155" y="2025005"/>
            <a:ext cx="8880329" cy="2403056"/>
          </a:xfrm>
          <a:prstGeom prst="rect">
            <a:avLst/>
          </a:prstGeom>
        </p:spPr>
      </p:pic>
      <p:pic>
        <p:nvPicPr>
          <p:cNvPr id="15" name="图片 30">
            <a:extLst>
              <a:ext uri="{FF2B5EF4-FFF2-40B4-BE49-F238E27FC236}">
                <a16:creationId xmlns:a16="http://schemas.microsoft.com/office/drawing/2014/main" xmlns="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58" y="2378441"/>
            <a:ext cx="2546478" cy="4324344"/>
          </a:xfrm>
          <a:prstGeom prst="rect">
            <a:avLst/>
          </a:prstGeom>
        </p:spPr>
      </p:pic>
      <p:pic>
        <p:nvPicPr>
          <p:cNvPr id="20" name="图片 43">
            <a:extLst>
              <a:ext uri="{FF2B5EF4-FFF2-40B4-BE49-F238E27FC236}">
                <a16:creationId xmlns:a16="http://schemas.microsoft.com/office/drawing/2014/main" xmlns="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8" y="456975"/>
            <a:ext cx="1629316" cy="262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769" y="2738434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781" y="1864291"/>
            <a:ext cx="6986589" cy="1095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1. </a:t>
            </a:r>
            <a:r>
              <a:rPr lang="en-US" sz="7200" dirty="0" err="1" smtClean="0">
                <a:solidFill>
                  <a:srgbClr val="FF0000"/>
                </a:solidFill>
              </a:rPr>
              <a:t>Nghe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kể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chuyện</a:t>
            </a:r>
            <a:endParaRPr lang="en-US" sz="720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368460"/>
            <a:ext cx="12192000" cy="7226460"/>
            <a:chOff x="0" y="-368460"/>
            <a:chExt cx="12192000" cy="7226460"/>
          </a:xfrm>
        </p:grpSpPr>
        <p:sp>
          <p:nvSpPr>
            <p:cNvPr id="4" name="Rectangle 3"/>
            <p:cNvSpPr/>
            <p:nvPr/>
          </p:nvSpPr>
          <p:spPr>
            <a:xfrm>
              <a:off x="0" y="4819979"/>
              <a:ext cx="12192000" cy="2038021"/>
            </a:xfrm>
            <a:custGeom>
              <a:avLst/>
              <a:gdLst>
                <a:gd name="connsiteX0" fmla="*/ 0 w 12192000"/>
                <a:gd name="connsiteY0" fmla="*/ 0 h 2004646"/>
                <a:gd name="connsiteX1" fmla="*/ 12192000 w 12192000"/>
                <a:gd name="connsiteY1" fmla="*/ 0 h 2004646"/>
                <a:gd name="connsiteX2" fmla="*/ 12192000 w 12192000"/>
                <a:gd name="connsiteY2" fmla="*/ 2004646 h 2004646"/>
                <a:gd name="connsiteX3" fmla="*/ 0 w 12192000"/>
                <a:gd name="connsiteY3" fmla="*/ 2004646 h 2004646"/>
                <a:gd name="connsiteX4" fmla="*/ 0 w 12192000"/>
                <a:gd name="connsiteY4" fmla="*/ 0 h 2004646"/>
                <a:gd name="connsiteX0" fmla="*/ 0 w 12192000"/>
                <a:gd name="connsiteY0" fmla="*/ 464234 h 2468880"/>
                <a:gd name="connsiteX1" fmla="*/ 3812345 w 12192000"/>
                <a:gd name="connsiteY1" fmla="*/ 0 h 2468880"/>
                <a:gd name="connsiteX2" fmla="*/ 12192000 w 12192000"/>
                <a:gd name="connsiteY2" fmla="*/ 464234 h 2468880"/>
                <a:gd name="connsiteX3" fmla="*/ 12192000 w 12192000"/>
                <a:gd name="connsiteY3" fmla="*/ 2468880 h 2468880"/>
                <a:gd name="connsiteX4" fmla="*/ 0 w 12192000"/>
                <a:gd name="connsiteY4" fmla="*/ 2468880 h 2468880"/>
                <a:gd name="connsiteX5" fmla="*/ 0 w 12192000"/>
                <a:gd name="connsiteY5" fmla="*/ 464234 h 24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468880">
                  <a:moveTo>
                    <a:pt x="0" y="464234"/>
                  </a:moveTo>
                  <a:cubicBezTo>
                    <a:pt x="1275471" y="459545"/>
                    <a:pt x="2536874" y="4689"/>
                    <a:pt x="3812345" y="0"/>
                  </a:cubicBezTo>
                  <a:lnTo>
                    <a:pt x="12192000" y="464234"/>
                  </a:lnTo>
                  <a:lnTo>
                    <a:pt x="12192000" y="2468880"/>
                  </a:lnTo>
                  <a:lnTo>
                    <a:pt x="0" y="2468880"/>
                  </a:lnTo>
                  <a:lnTo>
                    <a:pt x="0" y="464234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Cloud 7"/>
            <p:cNvSpPr/>
            <p:nvPr/>
          </p:nvSpPr>
          <p:spPr bwMode="auto">
            <a:xfrm>
              <a:off x="4095925" y="585078"/>
              <a:ext cx="2851150" cy="690562"/>
            </a:xfrm>
            <a:prstGeom prst="cloud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771325" y="3491345"/>
              <a:ext cx="3832348" cy="3011238"/>
              <a:chOff x="35105" y="4211242"/>
              <a:chExt cx="3209745" cy="2429886"/>
            </a:xfrm>
          </p:grpSpPr>
          <p:pic>
            <p:nvPicPr>
              <p:cNvPr id="6" name="Picture 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22221" r="4445" b="17776"/>
              <a:stretch>
                <a:fillRect/>
              </a:stretch>
            </p:blipFill>
            <p:spPr bwMode="auto">
              <a:xfrm>
                <a:off x="35105" y="4211242"/>
                <a:ext cx="3209745" cy="2429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32"/>
              <a:stretch>
                <a:fillRect/>
              </a:stretch>
            </p:blipFill>
            <p:spPr bwMode="auto">
              <a:xfrm>
                <a:off x="1857384" y="4426290"/>
                <a:ext cx="1387466" cy="1476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460"/>
              <a:ext cx="3770141" cy="6592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538" y="-98458"/>
            <a:ext cx="10256261" cy="1761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err="1" smtClean="0">
                <a:solidFill>
                  <a:srgbClr val="FF0000"/>
                </a:solidFill>
              </a:rPr>
              <a:t>Bữa</a:t>
            </a:r>
            <a:r>
              <a:rPr lang="en-US" sz="4400" smtClean="0">
                <a:solidFill>
                  <a:srgbClr val="FF0000"/>
                </a:solidFill>
              </a:rPr>
              <a:t> </a:t>
            </a:r>
            <a:r>
              <a:rPr lang="en-US" sz="4400" smtClean="0">
                <a:solidFill>
                  <a:srgbClr val="FF0000"/>
                </a:solidFill>
              </a:rPr>
              <a:t>ăn </a:t>
            </a:r>
            <a:r>
              <a:rPr lang="en-US" sz="4400" dirty="0" err="1" smtClean="0">
                <a:solidFill>
                  <a:srgbClr val="FF0000"/>
                </a:solidFill>
              </a:rPr>
              <a:t>trưa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88" y="673555"/>
            <a:ext cx="4804474" cy="2942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288" y="673555"/>
            <a:ext cx="4765989" cy="2942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288" y="3781586"/>
            <a:ext cx="4765989" cy="3076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888" y="3781586"/>
            <a:ext cx="4804474" cy="30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5781" y="1535608"/>
            <a:ext cx="4196219" cy="8958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vi-VN" b="1" dirty="0" smtClean="0">
                <a:latin typeface="+mj-lt"/>
              </a:rPr>
              <a:t>Lời </a:t>
            </a:r>
            <a:r>
              <a:rPr lang="vi-VN" b="1" dirty="0">
                <a:latin typeface="+mj-lt"/>
              </a:rPr>
              <a:t>nói trong tranh của ai</a:t>
            </a:r>
            <a:r>
              <a:rPr lang="vi-VN" b="1" dirty="0" smtClean="0">
                <a:latin typeface="+mj-lt"/>
              </a:rPr>
              <a:t>?</a:t>
            </a:r>
            <a:endParaRPr lang="vi-VN" b="1" dirty="0">
              <a:latin typeface="+mj-lt"/>
            </a:endParaRPr>
          </a:p>
          <a:p>
            <a:endParaRPr lang="vi-VN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8" y="268144"/>
            <a:ext cx="52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b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18" y="1189973"/>
            <a:ext cx="7030686" cy="430579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7854793" y="2173986"/>
            <a:ext cx="4299843" cy="90187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2800" dirty="0" smtClean="0">
              <a:latin typeface="+mj-lt"/>
            </a:endParaRPr>
          </a:p>
          <a:p>
            <a:pPr marL="0" indent="0">
              <a:buNone/>
            </a:pPr>
            <a:r>
              <a:rPr lang="vi-VN" sz="2800" dirty="0" smtClean="0">
                <a:latin typeface="+mj-lt"/>
              </a:rPr>
              <a:t> </a:t>
            </a:r>
            <a:r>
              <a:rPr lang="vi-VN" sz="3600" b="1" dirty="0" smtClean="0">
                <a:latin typeface="+mj-lt"/>
              </a:rPr>
              <a:t>Thầy hiệu trưởng nói gì?</a:t>
            </a:r>
            <a:endParaRPr lang="en-US" sz="3600" b="1" dirty="0" smtClean="0">
              <a:latin typeface="+mj-lt"/>
            </a:endParaRPr>
          </a:p>
          <a:p>
            <a:endParaRPr lang="vi-VN" sz="2800" dirty="0" smtClean="0">
              <a:latin typeface="+mj-l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7979574" y="3202296"/>
            <a:ext cx="3908121" cy="87682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2800" dirty="0" smtClean="0">
              <a:latin typeface="+mj-lt"/>
            </a:endParaRPr>
          </a:p>
          <a:p>
            <a:pPr marL="0" lvl="0" indent="0">
              <a:buNone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11200" b="1" dirty="0">
                <a:solidFill>
                  <a:prstClr val="black"/>
                </a:solidFill>
                <a:latin typeface="+mj-lt"/>
              </a:rPr>
              <a:t>Trong chuyện, món ăn từ đồi núi là</a:t>
            </a:r>
            <a:r>
              <a:rPr lang="en-US" sz="11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11200" b="1" dirty="0">
                <a:solidFill>
                  <a:prstClr val="black"/>
                </a:solidFill>
                <a:latin typeface="+mj-lt"/>
              </a:rPr>
              <a:t>gì?</a:t>
            </a:r>
            <a:endParaRPr lang="en-US" sz="11200" b="1" dirty="0">
              <a:solidFill>
                <a:prstClr val="black"/>
              </a:solidFill>
              <a:latin typeface="+mj-lt"/>
            </a:endParaRPr>
          </a:p>
          <a:p>
            <a:endParaRPr lang="vi-VN" sz="5100" b="1" dirty="0" smtClean="0">
              <a:latin typeface="+mj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7979574" y="4593895"/>
            <a:ext cx="4196219" cy="901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Món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ăn từ biển là gì?</a:t>
            </a:r>
          </a:p>
        </p:txBody>
      </p:sp>
    </p:spTree>
    <p:extLst>
      <p:ext uri="{BB962C8B-B14F-4D97-AF65-F5344CB8AC3E}">
        <p14:creationId xmlns:p14="http://schemas.microsoft.com/office/powerpoint/2010/main" val="10280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15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5738" y="268144"/>
            <a:ext cx="52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b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24" y="1094121"/>
            <a:ext cx="7201903" cy="47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915</TotalTime>
  <Words>195</Words>
  <Application>Microsoft Office PowerPoint</Application>
  <PresentationFormat>Widescreen</PresentationFormat>
  <Paragraphs>28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HP001 5H</vt:lpstr>
      <vt:lpstr>SimSun</vt:lpstr>
      <vt:lpstr>Arial</vt:lpstr>
      <vt:lpstr>Arial-Rounded</vt:lpstr>
      <vt:lpstr>Calibri</vt:lpstr>
      <vt:lpstr>HP001 4 hang 1 ô ly</vt:lpstr>
      <vt:lpstr>Times New Roman</vt:lpstr>
      <vt:lpstr>等线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DELLL</cp:lastModifiedBy>
  <cp:revision>100</cp:revision>
  <dcterms:created xsi:type="dcterms:W3CDTF">2021-06-19T03:09:12Z</dcterms:created>
  <dcterms:modified xsi:type="dcterms:W3CDTF">2021-10-11T08:15:52Z</dcterms:modified>
  <cp:category>9Slide.vn</cp:category>
</cp:coreProperties>
</file>