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2" r:id="rId3"/>
    <p:sldMasterId id="2147483726" r:id="rId4"/>
    <p:sldMasterId id="2147483754" r:id="rId5"/>
    <p:sldMasterId id="2147483763" r:id="rId6"/>
  </p:sldMasterIdLst>
  <p:notesMasterIdLst>
    <p:notesMasterId r:id="rId29"/>
  </p:notesMasterIdLst>
  <p:sldIdLst>
    <p:sldId id="291" r:id="rId7"/>
    <p:sldId id="290" r:id="rId8"/>
    <p:sldId id="282" r:id="rId9"/>
    <p:sldId id="283" r:id="rId10"/>
    <p:sldId id="293" r:id="rId11"/>
    <p:sldId id="294" r:id="rId12"/>
    <p:sldId id="289" r:id="rId13"/>
    <p:sldId id="266" r:id="rId14"/>
    <p:sldId id="273" r:id="rId15"/>
    <p:sldId id="301" r:id="rId16"/>
    <p:sldId id="302" r:id="rId17"/>
    <p:sldId id="303" r:id="rId18"/>
    <p:sldId id="295" r:id="rId19"/>
    <p:sldId id="270" r:id="rId20"/>
    <p:sldId id="297" r:id="rId21"/>
    <p:sldId id="285" r:id="rId22"/>
    <p:sldId id="288" r:id="rId23"/>
    <p:sldId id="279" r:id="rId24"/>
    <p:sldId id="299" r:id="rId25"/>
    <p:sldId id="287" r:id="rId26"/>
    <p:sldId id="281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33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19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076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13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076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6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1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5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67631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395561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909796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145005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958703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141201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2021/9/12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32125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0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42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428511-BC6F-42F7-A307-C99C97D6E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5246190"/>
            <a:ext cx="1521771" cy="13910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059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7" y="0"/>
            <a:ext cx="4230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1" y="0"/>
            <a:ext cx="4000887" cy="659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0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3360" cy="675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-1"/>
            <a:ext cx="3966400" cy="675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60" y="-2"/>
            <a:ext cx="4202240" cy="6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" y="0"/>
            <a:ext cx="3988308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-1"/>
            <a:ext cx="8168639" cy="685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428511-BC6F-42F7-A307-C99C97D6E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5246190"/>
            <a:ext cx="1521771" cy="139105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E8E19AC1-C067-4E8E-B432-0B15613A8C46}"/>
              </a:ext>
            </a:extLst>
          </p:cNvPr>
          <p:cNvSpPr/>
          <p:nvPr/>
        </p:nvSpPr>
        <p:spPr>
          <a:xfrm>
            <a:off x="2248264" y="1407305"/>
            <a:ext cx="8753565" cy="330983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white"/>
                </a:solidFill>
                <a:latin typeface="+mj-lt"/>
              </a:rPr>
              <a:t>Khi nào mình nở nụ cười với  mọi người? Khi cười con cảm thấy thế nào?</a:t>
            </a:r>
            <a:endParaRPr lang="en-US" sz="36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12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35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Kết</a:t>
            </a:r>
            <a:r>
              <a:rPr lang="en-US" sz="54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 </a:t>
            </a:r>
            <a:r>
              <a:rPr lang="en-US" sz="54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luận</a:t>
            </a:r>
            <a:endParaRPr lang="en-US" sz="54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5029" y="2053303"/>
            <a:ext cx="9032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Chúng ta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thấy vui, thích thú, ấm áp, phấn khởi khi cười.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 khi được gặp bố mẹ, gặp bạn, được đi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chơi,được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tặng quà, khi nhìn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 bạn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cười, được quan tâm,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viên, được yêu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cảm thấy hạnh phúc.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EBCC25A-C4AE-4786-9613-62CD574E7607}"/>
              </a:ext>
            </a:extLst>
          </p:cNvPr>
          <p:cNvSpPr/>
          <p:nvPr/>
        </p:nvSpPr>
        <p:spPr>
          <a:xfrm>
            <a:off x="844844" y="225631"/>
            <a:ext cx="9379810" cy="6997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effectLst/>
              </a:rPr>
              <a:t>Hoạt động 2: Kể 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chuyện hoặc làm động tác vui nhộn.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2EECF8-7B2B-472A-B23A-B7DCC74D00E8}"/>
              </a:ext>
            </a:extLst>
          </p:cNvPr>
          <p:cNvSpPr txBox="1"/>
          <p:nvPr/>
        </p:nvSpPr>
        <p:spPr>
          <a:xfrm>
            <a:off x="1584960" y="1184988"/>
            <a:ext cx="8639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Cùng xem đoạn phim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1255776" y="2075101"/>
            <a:ext cx="9534144" cy="93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 con thấy thế nào sau khi xem đoạn phim?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1255776" y="3288205"/>
            <a:ext cx="9534144" cy="22225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6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Nhờ người thân đọc nhanh những câu sau nhé!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+ Buổi trưa ăn bưởi chua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+ Nồi đồng nấu ốc, nồi đất nấu ếch</a:t>
            </a:r>
          </a:p>
          <a:p>
            <a:pPr algn="ctr">
              <a:lnSpc>
                <a:spcPct val="150000"/>
              </a:lnSpc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2EECF8-7B2B-472A-B23A-B7DCC74D00E8}"/>
              </a:ext>
            </a:extLst>
          </p:cNvPr>
          <p:cNvSpPr txBox="1"/>
          <p:nvPr/>
        </p:nvSpPr>
        <p:spPr>
          <a:xfrm>
            <a:off x="2457060" y="662151"/>
            <a:ext cx="6994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Em hãy tìm thêm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câu chuyện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hài, hoặc động tác gây cười và trình diễn trước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người thân của mình.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2231571" y="3385440"/>
            <a:ext cx="8214756" cy="25018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-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Em cảm thấy thế nào khi mang lại niềm vui cho các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bạn và người thân của mình?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Vì sao em lại cười khi nghe / nhìn bạn hay người thân nói?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6327" y="3385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+mj-lt"/>
                <a:cs typeface="Calibri" panose="020F0502020204030204" pitchFamily="34" charset="0"/>
              </a:rPr>
              <a:t>Trong cuộc sống, ta luôn đón nhận niềm vui, nụ </a:t>
            </a:r>
            <a:r>
              <a:rPr lang="vi-VN" sz="4000" dirty="0" smtClean="0">
                <a:latin typeface="+mj-lt"/>
                <a:cs typeface="Calibri" panose="020F0502020204030204" pitchFamily="34" charset="0"/>
              </a:rPr>
              <a:t>cười </a:t>
            </a:r>
            <a:r>
              <a:rPr lang="vi-VN" sz="4000" dirty="0">
                <a:latin typeface="+mj-lt"/>
                <a:cs typeface="Calibri" panose="020F0502020204030204" pitchFamily="34" charset="0"/>
              </a:rPr>
              <a:t>từ người khác và mang niềm vui, nụ cười cho người quanh ta.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1"/>
      <p:bldP spid="53252" grpId="2"/>
      <p:bldP spid="53254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 rộng, tổng kết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Thể hiện nụ cười thân thiện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727787" y="2053557"/>
            <a:ext cx="10941699" cy="31619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- Khi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đi sinh nhật bạn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, con đến muộn,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chạy vội đến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, chẳng may vô ý làm con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vấp ngã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, con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cáu kỉnh, 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nói: Tại cậu đấy, cậu làm tớ ngã đấy. </a:t>
            </a:r>
          </a:p>
          <a:p>
            <a:pPr algn="just"/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Ở tình huống khác, con đến muộn,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chạy 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vội đến, cũng vô ý </a:t>
            </a:r>
            <a:r>
              <a:rPr lang="vi-VN" sz="3600" dirty="0">
                <a:latin typeface="+mj-lt"/>
                <a:cs typeface="Times New Roman" panose="02020603050405020304" pitchFamily="18" charset="0"/>
              </a:rPr>
              <a:t>vấp ngã, nhưng đứng dậy mỉm cười và nói một câu </a:t>
            </a:r>
            <a:r>
              <a:rPr lang="vi-VN" sz="3600" dirty="0" smtClean="0">
                <a:latin typeface="+mj-lt"/>
                <a:cs typeface="Times New Roman" panose="02020603050405020304" pitchFamily="18" charset="0"/>
              </a:rPr>
              <a:t>đùa: Tại tớ vội đến chúc mừng cậu nên mới vậy đấy.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09DF6B-A58B-41DD-9948-9B99EBBCC348}"/>
              </a:ext>
            </a:extLst>
          </p:cNvPr>
          <p:cNvSpPr txBox="1"/>
          <p:nvPr/>
        </p:nvSpPr>
        <p:spPr>
          <a:xfrm>
            <a:off x="2799184" y="1250305"/>
            <a:ext cx="674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Cùng sắm </a:t>
            </a:r>
            <a:r>
              <a:rPr lang="en-US" sz="3600" dirty="0">
                <a:latin typeface="+mj-lt"/>
              </a:rPr>
              <a:t>vai trong tình huống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A575C2-104E-4AC0-B170-CB55BBE9AE3A}"/>
              </a:ext>
            </a:extLst>
          </p:cNvPr>
          <p:cNvSpPr/>
          <p:nvPr/>
        </p:nvSpPr>
        <p:spPr>
          <a:xfrm>
            <a:off x="2618791" y="5394531"/>
            <a:ext cx="649750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Cảm xúc của em sau khi sắm vai </a:t>
            </a:r>
            <a:r>
              <a:rPr lang="en-US" sz="3200" b="1" dirty="0" smtClean="0">
                <a:latin typeface="+mj-lt"/>
              </a:rPr>
              <a:t>bạn đầu tiên là gì?</a:t>
            </a:r>
            <a:endParaRPr lang="en-US" sz="3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A575C2-104E-4AC0-B170-CB55BBE9AE3A}"/>
              </a:ext>
            </a:extLst>
          </p:cNvPr>
          <p:cNvSpPr/>
          <p:nvPr/>
        </p:nvSpPr>
        <p:spPr>
          <a:xfrm>
            <a:off x="2618791" y="5399644"/>
            <a:ext cx="649750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Sau khi sắm vai bạn thứ 2, con cảm thấy thế nào?</a:t>
            </a:r>
            <a:endParaRPr lang="en-US" sz="3200" dirty="0">
              <a:latin typeface="+mj-lt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2306635" y="5399644"/>
            <a:ext cx="7416801" cy="11829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3600" dirty="0">
                <a:latin typeface="Times New Roman"/>
                <a:ea typeface="Times New Roman"/>
                <a:cs typeface="Times New Roman"/>
              </a:rPr>
              <a:t>+ Vì sao bạn thứ hai cũng gặp chuyện bực mình mà vẫn tươi cười</a:t>
            </a:r>
            <a:r>
              <a:rPr lang="en-US" sz="3600" dirty="0" smtClean="0">
                <a:latin typeface="Times New Roman"/>
                <a:ea typeface="Times New Roman"/>
                <a:cs typeface="Times New Roman"/>
              </a:rPr>
              <a:t>?</a:t>
            </a:r>
            <a:endParaRPr lang="vi-VN" sz="2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/>
                <a:ea typeface="Calibri"/>
              </a:rPr>
              <a:t>Nụ cười mang lại niềm vui cho người khác và cho bản thân, hãy sống vui vẻ để cuộc sống hàng ngày luôn tươi đẹp.</a:t>
            </a:r>
            <a:endParaRPr lang="en-US" sz="4000" dirty="0"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703446" y="2640859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35" dirty="0">
              <a:solidFill>
                <a:prstClr val="black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Kết</a:t>
            </a:r>
            <a:r>
              <a:rPr lang="en-US" sz="54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 </a:t>
            </a:r>
            <a:r>
              <a:rPr lang="en-US" sz="54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+mn-ea"/>
              </a:rPr>
              <a:t>luận</a:t>
            </a:r>
            <a:endParaRPr lang="en-US" sz="54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39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1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 dụng-liên hệ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0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11256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88" descr="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" y="1287624"/>
            <a:ext cx="9704832" cy="49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326" y="2353056"/>
            <a:ext cx="722415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333333"/>
                </a:solidFill>
                <a:latin typeface="+mj-lt"/>
              </a:rPr>
              <a:t>Voi </a:t>
            </a:r>
            <a:r>
              <a:rPr lang="vi-VN" sz="2800" b="1" dirty="0">
                <a:solidFill>
                  <a:srgbClr val="333333"/>
                </a:solidFill>
                <a:latin typeface="+mj-lt"/>
              </a:rPr>
              <a:t>ăn </a:t>
            </a:r>
            <a:r>
              <a:rPr lang="vi-VN" sz="2800" b="1" dirty="0" smtClean="0">
                <a:solidFill>
                  <a:srgbClr val="333333"/>
                </a:solidFill>
                <a:latin typeface="+mj-lt"/>
              </a:rPr>
              <a:t>vụng</a:t>
            </a:r>
            <a:endParaRPr lang="vi-VN" sz="2800" dirty="0" smtClean="0">
              <a:solidFill>
                <a:srgbClr val="333333"/>
              </a:solidFill>
              <a:latin typeface="+mj-lt"/>
            </a:endParaRPr>
          </a:p>
          <a:p>
            <a:pPr algn="just"/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Bà mẹ quát cậu con trai:</a:t>
            </a:r>
            <a:br>
              <a:rPr lang="vi-VN" sz="2800" dirty="0" smtClean="0">
                <a:solidFill>
                  <a:srgbClr val="333333"/>
                </a:solidFill>
                <a:latin typeface="+mj-lt"/>
              </a:rPr>
            </a:br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– Này, con hay ăn vụng thì tai sẽ to ra nhiều đấy!</a:t>
            </a:r>
            <a:br>
              <a:rPr lang="vi-VN" sz="2800" dirty="0" smtClean="0">
                <a:solidFill>
                  <a:srgbClr val="333333"/>
                </a:solidFill>
                <a:latin typeface="+mj-lt"/>
              </a:rPr>
            </a:br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– Hứ, nhưng con có ăn vụng đâu!… </a:t>
            </a:r>
          </a:p>
          <a:p>
            <a:pPr algn="just"/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À, vậy chắc là voi hay ăn vụng lắm mẹ nhỉ?</a:t>
            </a:r>
            <a:br>
              <a:rPr lang="vi-VN" sz="2800" dirty="0" smtClean="0">
                <a:solidFill>
                  <a:srgbClr val="333333"/>
                </a:solidFill>
                <a:latin typeface="+mj-lt"/>
              </a:rPr>
            </a:br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– Sao con lại hỏi vậy?</a:t>
            </a:r>
            <a:br>
              <a:rPr lang="vi-VN" sz="2800" dirty="0" smtClean="0">
                <a:solidFill>
                  <a:srgbClr val="333333"/>
                </a:solidFill>
                <a:latin typeface="+mj-lt"/>
              </a:rPr>
            </a:br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– Thì mẹ không thấy tai con voi to thế kia à ??!</a:t>
            </a:r>
            <a:endParaRPr lang="vi-VN" sz="2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chước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7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314700" y="3829050"/>
            <a:ext cx="654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5F42A0-ABED-4053-B65D-E420AF5CC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3" y="1571316"/>
            <a:ext cx="3209925" cy="2615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93B408-0251-4648-88D4-BC6DC3A73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35" y="1571316"/>
            <a:ext cx="2981325" cy="2696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62BB15-4960-4C31-A2B2-F6BBC43A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78" y="1611797"/>
            <a:ext cx="2752725" cy="26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52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047725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1995014"/>
            <a:ext cx="81456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 nét thân thiện, tươi vui của các bạn trong tập thể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 mang lại niềm vui, nụ cười cho bản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thân, người thân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cho bạn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 của mình.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5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943582" y="52070"/>
            <a:ext cx="9322635" cy="10701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Hoạt động 1:  Kể </a:t>
            </a:r>
            <a:r>
              <a:rPr lang="vi-VN" sz="3200" dirty="0"/>
              <a:t>về những bạn trong lớp có nụ cười thân thiện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4B6100-AB25-451B-89FA-E8E24E75A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778" y="1569257"/>
            <a:ext cx="7877175" cy="23868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1421931" y="4328159"/>
            <a:ext cx="7840868" cy="853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 lớp mình, bạn nào hay cười nhất?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428511-BC6F-42F7-A307-C99C97D6E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5246190"/>
            <a:ext cx="1521771" cy="13910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1231392" y="256031"/>
            <a:ext cx="9375648" cy="27675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 hãy nhớ lại những lần đã từng cười vui với các bạn.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 tình huống nào?Các con đã nói với nhau chuyện gì?Con và bạn đã cười thế nào?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1231392" y="3245534"/>
            <a:ext cx="9534144" cy="14922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 cảm thấy thế nào khi cười với mọi người và khi người khác cười với mình?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581</Words>
  <Application>Microsoft Office PowerPoint</Application>
  <PresentationFormat>Custom</PresentationFormat>
  <Paragraphs>55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Office 主题</vt:lpstr>
      <vt:lpstr>2_Office Theme</vt:lpstr>
      <vt:lpstr>2_Office 主题</vt:lpstr>
      <vt:lpstr>1_Office 主题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DELLL</cp:lastModifiedBy>
  <cp:revision>52</cp:revision>
  <dcterms:created xsi:type="dcterms:W3CDTF">2021-06-07T06:59:14Z</dcterms:created>
  <dcterms:modified xsi:type="dcterms:W3CDTF">2021-09-12T03:01:13Z</dcterms:modified>
</cp:coreProperties>
</file>