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7"/>
  </p:notesMasterIdLst>
  <p:sldIdLst>
    <p:sldId id="515" r:id="rId2"/>
    <p:sldId id="273" r:id="rId3"/>
    <p:sldId id="321" r:id="rId4"/>
    <p:sldId id="325" r:id="rId5"/>
    <p:sldId id="2922" r:id="rId6"/>
    <p:sldId id="516" r:id="rId7"/>
    <p:sldId id="320" r:id="rId8"/>
    <p:sldId id="322" r:id="rId9"/>
    <p:sldId id="517" r:id="rId10"/>
    <p:sldId id="306" r:id="rId11"/>
    <p:sldId id="319" r:id="rId12"/>
    <p:sldId id="314" r:id="rId13"/>
    <p:sldId id="518" r:id="rId14"/>
    <p:sldId id="326" r:id="rId15"/>
    <p:sldId id="519" r:id="rId16"/>
  </p:sldIdLst>
  <p:sldSz cx="9144000" cy="5143500" type="screen16x9"/>
  <p:notesSz cx="6858000" cy="9144000"/>
  <p:embeddedFontLst>
    <p:embeddedFont>
      <p:font typeface="微软雅黑" panose="020B0503020204020204" pitchFamily="34" charset="-122"/>
      <p:regular r:id="rId18"/>
      <p:bold r:id="rId19"/>
    </p:embeddedFont>
    <p:embeddedFont>
      <p:font typeface="宋体" panose="02010600030101010101" pitchFamily="2" charset="-122"/>
      <p:regular r:id="rId20"/>
    </p:embeddedFont>
    <p:embeddedFont>
      <p:font typeface="Baloo 2" panose="020B0604020202020204" charset="0"/>
      <p:regular r:id="rId21"/>
      <p:bold r:id="rId22"/>
    </p:embeddedFont>
    <p:embeddedFont>
      <p:font typeface="Calibri" panose="020F0502020204030204" pitchFamily="34" charset="0"/>
      <p:regular r:id="rId23"/>
      <p:bold r:id="rId24"/>
      <p:italic r:id="rId25"/>
      <p:boldItalic r:id="rId26"/>
    </p:embeddedFont>
    <p:embeddedFont>
      <p:font typeface="HP001 4 hàng" panose="020B0603050302020204" pitchFamily="34" charset="0"/>
      <p:regular r:id="rId27"/>
      <p:bold r:id="rId28"/>
    </p:embeddedFont>
    <p:embeddedFont>
      <p:font typeface="HP001 5 hàng" panose="020B0603050302020204" pitchFamily="34" charset="0"/>
      <p:regular r:id="rId29"/>
      <p:bold r:id="rId30"/>
    </p:embeddedFont>
    <p:embeddedFont>
      <p:font typeface="Pangolin"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5E6"/>
    <a:srgbClr val="1A8C54"/>
    <a:srgbClr val="62BB47"/>
    <a:srgbClr val="AC98C9"/>
    <a:srgbClr val="E5E1EE"/>
    <a:srgbClr val="BDD646"/>
    <a:srgbClr val="FED9D0"/>
    <a:srgbClr val="00A651"/>
    <a:srgbClr val="A165AB"/>
    <a:srgbClr val="E8F0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0" d="100"/>
          <a:sy n="90" d="100"/>
        </p:scale>
        <p:origin x="84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249190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a:extLst>
              <a:ext uri="{FF2B5EF4-FFF2-40B4-BE49-F238E27FC236}">
                <a16:creationId xmlns:a16="http://schemas.microsoft.com/office/drawing/2014/main" id="{58125A13-AE01-43C9-9200-44C8552C014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a:extLst>
              <a:ext uri="{FF2B5EF4-FFF2-40B4-BE49-F238E27FC236}">
                <a16:creationId xmlns:a16="http://schemas.microsoft.com/office/drawing/2014/main" id="{379E3FC9-9A3D-472A-B352-68E08C2E1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
        <p:nvSpPr>
          <p:cNvPr id="4" name="灯片编号占位符 3">
            <a:extLst>
              <a:ext uri="{FF2B5EF4-FFF2-40B4-BE49-F238E27FC236}">
                <a16:creationId xmlns:a16="http://schemas.microsoft.com/office/drawing/2014/main" id="{D328B186-B04B-4045-8606-3539EF753885}"/>
              </a:ext>
            </a:extLst>
          </p:cNvPr>
          <p:cNvSpPr>
            <a:spLocks noGrp="1"/>
          </p:cNvSpPr>
          <p:nvPr>
            <p:ph type="sldNum" sz="quarter" idx="5"/>
          </p:nvPr>
        </p:nvSpPr>
        <p:spPr/>
        <p:txBody>
          <a:bodyPr/>
          <a:lstStyle/>
          <a:p>
            <a:pPr algn="l">
              <a:buClr>
                <a:srgbClr val="000000"/>
              </a:buClr>
              <a:buFont typeface="Arial"/>
              <a:buNone/>
              <a:defRPr/>
            </a:pPr>
            <a:fld id="{283A440A-AA6B-43A3-9D72-D56C85FD01AC}" type="slidenum">
              <a:rPr lang="zh-CN" altLang="en-US" sz="1400" kern="0">
                <a:solidFill>
                  <a:srgbClr val="000000"/>
                </a:solidFill>
                <a:latin typeface="Arial"/>
                <a:cs typeface="Arial"/>
                <a:sym typeface="Arial"/>
              </a:rPr>
              <a:pPr algn="l">
                <a:buClr>
                  <a:srgbClr val="000000"/>
                </a:buClr>
                <a:buFont typeface="Arial"/>
                <a:buNone/>
                <a:defRPr/>
              </a:pPr>
              <a:t>5</a:t>
            </a:fld>
            <a:endParaRPr lang="zh-CN" altLang="en-US" sz="1400" kern="0">
              <a:solidFill>
                <a:srgbClr val="000000"/>
              </a:solidFill>
              <a:latin typeface="Arial"/>
              <a:cs typeface="Arial"/>
              <a:sym typeface="Arial"/>
            </a:endParaRPr>
          </a:p>
        </p:txBody>
      </p:sp>
    </p:spTree>
    <p:extLst>
      <p:ext uri="{BB962C8B-B14F-4D97-AF65-F5344CB8AC3E}">
        <p14:creationId xmlns:p14="http://schemas.microsoft.com/office/powerpoint/2010/main" val="72728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2222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41562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TextBox 17"/>
          <p:cNvSpPr txBox="1"/>
          <p:nvPr userDrawn="1"/>
        </p:nvSpPr>
        <p:spPr>
          <a:xfrm>
            <a:off x="6922851" y="4876800"/>
            <a:ext cx="1605064" cy="215444"/>
          </a:xfrm>
          <a:prstGeom prst="rect">
            <a:avLst/>
          </a:prstGeom>
          <a:noFill/>
        </p:spPr>
        <p:txBody>
          <a:bodyPr wrap="square" rtlCol="0">
            <a:spAutoFit/>
          </a:bodyPr>
          <a:lstStyle/>
          <a:p>
            <a:r>
              <a:rPr lang="en-US" sz="800" dirty="0">
                <a:solidFill>
                  <a:srgbClr val="AC98C9"/>
                </a:solidFill>
              </a:rPr>
              <a:t>FeistyForwarders_0968120672</a:t>
            </a:r>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83758" y="551480"/>
            <a:ext cx="3269859" cy="1446550"/>
          </a:xfrm>
          <a:prstGeom prst="rect">
            <a:avLst/>
          </a:prstGeom>
          <a:noFill/>
        </p:spPr>
        <p:txBody>
          <a:bodyPr wrap="square" rtlCol="0">
            <a:spAutoFit/>
          </a:bodyPr>
          <a:lstStyle/>
          <a:p>
            <a:pPr algn="ctr"/>
            <a:r>
              <a:rPr lang="en-US" sz="4400" dirty="0">
                <a:ln w="9525" cmpd="thickThin">
                  <a:solidFill>
                    <a:srgbClr val="7030A0"/>
                  </a:solidFill>
                </a:ln>
                <a:solidFill>
                  <a:srgbClr val="FFC000"/>
                </a:solidFill>
                <a:latin typeface="UTM Cookies" panose="02040603050506020204" pitchFamily="18" charset="0"/>
              </a:rPr>
              <a:t>MÔI</a:t>
            </a:r>
            <a:r>
              <a:rPr lang="en-US" sz="4400" baseline="0" dirty="0">
                <a:ln w="9525" cmpd="thickThin">
                  <a:solidFill>
                    <a:srgbClr val="7030A0"/>
                  </a:solidFill>
                </a:ln>
                <a:solidFill>
                  <a:srgbClr val="FFC000"/>
                </a:solidFill>
                <a:latin typeface="UTM Cookies" panose="02040603050506020204" pitchFamily="18" charset="0"/>
              </a:rPr>
              <a:t> TRƯỜNG QUANH EM</a:t>
            </a:r>
            <a:endParaRPr lang="en-US" sz="4400" dirty="0">
              <a:ln w="9525" cmpd="thickThin">
                <a:solidFill>
                  <a:srgbClr val="7030A0"/>
                </a:solidFill>
              </a:ln>
              <a:solidFill>
                <a:srgbClr val="FFC000"/>
              </a:solidFill>
              <a:latin typeface="UTM Cookies" panose="02040603050506020204" pitchFamily="18" charset="0"/>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2" name="Google Shape;51;p8"/>
          <p:cNvSpPr/>
          <p:nvPr userDrawn="1"/>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52;p8"/>
          <p:cNvSpPr/>
          <p:nvPr userDrawn="1"/>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p8"/>
          <p:cNvSpPr/>
          <p:nvPr userDrawn="1"/>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lumMod val="20000"/>
                <a:lumOff val="8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7161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4/17/2022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9339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6A5A6F0-59F2-4F59-B8D8-7987C6C4BFA5}"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256D3-C16C-4697-A27B-0318EB9FC1FE}" type="slidenum">
              <a:rPr lang="en-US" smtClean="0"/>
              <a:t>‹#›</a:t>
            </a:fld>
            <a:endParaRPr lang="en-US"/>
          </a:p>
        </p:txBody>
      </p:sp>
    </p:spTree>
    <p:extLst>
      <p:ext uri="{BB962C8B-B14F-4D97-AF65-F5344CB8AC3E}">
        <p14:creationId xmlns:p14="http://schemas.microsoft.com/office/powerpoint/2010/main" val="171072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77" r:id="rId1"/>
    <p:sldLayoutId id="2147483685" r:id="rId2"/>
    <p:sldLayoutId id="2147483678" r:id="rId3"/>
    <p:sldLayoutId id="2147483686" r:id="rId4"/>
    <p:sldLayoutId id="2147483655"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DD026-6A70-4F05-B1B8-6634A3E2F505}"/>
              </a:ext>
            </a:extLst>
          </p:cNvPr>
          <p:cNvSpPr txBox="1"/>
          <p:nvPr/>
        </p:nvSpPr>
        <p:spPr>
          <a:xfrm>
            <a:off x="2037514" y="2179617"/>
            <a:ext cx="5252467" cy="1477328"/>
          </a:xfrm>
          <a:prstGeom prst="rect">
            <a:avLst/>
          </a:prstGeom>
          <a:noFill/>
        </p:spPr>
        <p:txBody>
          <a:bodyPr wrap="square" rtlCol="0">
            <a:spAutoFit/>
          </a:bodyPr>
          <a:lstStyle/>
          <a:p>
            <a:pPr algn="ctr"/>
            <a:r>
              <a:rPr lang="en-US" sz="4500" b="1">
                <a:solidFill>
                  <a:srgbClr val="FF0000"/>
                </a:solidFill>
                <a:latin typeface="HP001 4 hàng" panose="020B0603050302020204" pitchFamily="34" charset="0"/>
                <a:cs typeface="Calibri" panose="020F0502020204030204" pitchFamily="34" charset="0"/>
              </a:rPr>
              <a:t>Chào mừng các con đến với tiết học</a:t>
            </a:r>
            <a:endParaRPr lang="en-US" sz="45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62" y="122299"/>
            <a:ext cx="710478" cy="784830"/>
          </a:xfrm>
          <a:prstGeom prst="rect">
            <a:avLst/>
          </a:prstGeom>
        </p:spPr>
      </p:pic>
      <p:sp>
        <p:nvSpPr>
          <p:cNvPr id="4" name="TextBox 3"/>
          <p:cNvSpPr txBox="1"/>
          <p:nvPr/>
        </p:nvSpPr>
        <p:spPr>
          <a:xfrm>
            <a:off x="846740" y="5341"/>
            <a:ext cx="8906441" cy="830997"/>
          </a:xfrm>
          <a:prstGeom prst="rect">
            <a:avLst/>
          </a:prstGeom>
          <a:noFill/>
        </p:spPr>
        <p:txBody>
          <a:bodyPr wrap="square" rtlCol="0">
            <a:spAutoFit/>
          </a:bodyPr>
          <a:lstStyle/>
          <a:p>
            <a:endParaRPr lang="en-US" sz="2400" b="1" dirty="0">
              <a:solidFill>
                <a:srgbClr val="FF7C0A"/>
              </a:solidFill>
              <a:latin typeface="Times New Roman" panose="02020603050405020304" pitchFamily="18" charset="0"/>
              <a:cs typeface="Times New Roman" panose="02020603050405020304" pitchFamily="18" charset="0"/>
            </a:endParaRPr>
          </a:p>
          <a:p>
            <a:r>
              <a:rPr lang="en-US" sz="2400" dirty="0" err="1">
                <a:solidFill>
                  <a:schemeClr val="tx2">
                    <a:lumMod val="10000"/>
                  </a:schemeClr>
                </a:solidFill>
                <a:latin typeface="Times New Roman" panose="02020603050405020304" pitchFamily="18" charset="0"/>
                <a:cs typeface="Times New Roman" panose="02020603050405020304" pitchFamily="18" charset="0"/>
              </a:rPr>
              <a:t>Làm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tấm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biển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nhắc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nhở</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mọi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giữ</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vệ</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sinh</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môi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trường</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2" name="Picture 2" descr="20210409092710_wm_shs-hoat-dong-trai-nghiem-2"/>
          <p:cNvPicPr>
            <a:picLocks noChangeAspect="1" noChangeArrowheads="1"/>
          </p:cNvPicPr>
          <p:nvPr/>
        </p:nvPicPr>
        <p:blipFill rotWithShape="1">
          <a:blip r:embed="rId3">
            <a:extLst>
              <a:ext uri="{28A0092B-C50C-407E-A947-70E740481C1C}">
                <a14:useLocalDpi xmlns:a14="http://schemas.microsoft.com/office/drawing/2010/main" val="0"/>
              </a:ext>
            </a:extLst>
          </a:blip>
          <a:srcRect l="27514" t="63375" r="30731" b="15875"/>
          <a:stretch/>
        </p:blipFill>
        <p:spPr bwMode="auto">
          <a:xfrm>
            <a:off x="846740" y="2023239"/>
            <a:ext cx="3139644" cy="21898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14816" y="1896230"/>
            <a:ext cx="4221953" cy="2316845"/>
            <a:chOff x="3719516" y="1807480"/>
            <a:chExt cx="4221953" cy="2316845"/>
          </a:xfrm>
        </p:grpSpPr>
        <p:pic>
          <p:nvPicPr>
            <p:cNvPr id="1028" name="Picture 4" descr="8 cách đơn giản dạy trẻ lối sống xanh bền vững ba mẹ có biết - Little  Einsteins Academy - Phương pháp giáo dục sớm Glenn D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125" y="1807480"/>
              <a:ext cx="4213344" cy="16786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719516" y="3486150"/>
              <a:ext cx="4221953" cy="63817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a:solidFill>
                      <a:srgbClr val="1A8C54"/>
                    </a:solidFill>
                  </a:ln>
                  <a:solidFill>
                    <a:srgbClr val="62BB47"/>
                  </a:solidFill>
                  <a:latin typeface="UTM Cookies" panose="02040603050506020204" pitchFamily="18" charset="0"/>
                </a:rPr>
                <a:t>HÃY GIỮ LẤY MÀU XANH</a:t>
              </a:r>
            </a:p>
          </p:txBody>
        </p:sp>
      </p:grpSp>
    </p:spTree>
    <p:extLst>
      <p:ext uri="{BB962C8B-B14F-4D97-AF65-F5344CB8AC3E}">
        <p14:creationId xmlns:p14="http://schemas.microsoft.com/office/powerpoint/2010/main" val="37184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ăng rôn, khẩu hiệu poster bảo vệ môi trường xanh, sạch, đẹp"/>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511" b="4820"/>
          <a:stretch/>
        </p:blipFill>
        <p:spPr bwMode="auto">
          <a:xfrm>
            <a:off x="868219" y="187037"/>
            <a:ext cx="7620000" cy="456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316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oogle Shape;1020;p44"/>
          <p:cNvGrpSpPr/>
          <p:nvPr/>
        </p:nvGrpSpPr>
        <p:grpSpPr>
          <a:xfrm>
            <a:off x="1832898" y="479778"/>
            <a:ext cx="5801491" cy="4071484"/>
            <a:chOff x="1540350" y="826005"/>
            <a:chExt cx="6259025" cy="3378825"/>
          </a:xfrm>
        </p:grpSpPr>
        <p:sp>
          <p:nvSpPr>
            <p:cNvPr id="4"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024;p44"/>
          <p:cNvGrpSpPr/>
          <p:nvPr/>
        </p:nvGrpSpPr>
        <p:grpSpPr>
          <a:xfrm>
            <a:off x="6046891" y="2895022"/>
            <a:ext cx="1833889" cy="1559207"/>
            <a:chOff x="1168000" y="1750950"/>
            <a:chExt cx="405425" cy="344700"/>
          </a:xfrm>
        </p:grpSpPr>
        <p:sp>
          <p:nvSpPr>
            <p:cNvPr id="7"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042;p44"/>
          <p:cNvGrpSpPr/>
          <p:nvPr/>
        </p:nvGrpSpPr>
        <p:grpSpPr>
          <a:xfrm>
            <a:off x="7466920" y="3047467"/>
            <a:ext cx="653616" cy="895336"/>
            <a:chOff x="1731150" y="1748550"/>
            <a:chExt cx="228625" cy="313175"/>
          </a:xfrm>
        </p:grpSpPr>
        <p:sp>
          <p:nvSpPr>
            <p:cNvPr id="25"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rot="21439303">
            <a:off x="2223641" y="2620097"/>
            <a:ext cx="3727525" cy="1569660"/>
          </a:xfrm>
          <a:prstGeom prst="rect">
            <a:avLst/>
          </a:prstGeom>
        </p:spPr>
        <p:txBody>
          <a:bodyPr wrap="square">
            <a:spAutoFit/>
          </a:bodyPr>
          <a:lstStyle/>
          <a:p>
            <a:pPr algn="ctr"/>
            <a:r>
              <a:rPr lang="en-US" sz="2400" err="1">
                <a:solidFill>
                  <a:schemeClr val="accent4"/>
                </a:solidFill>
                <a:latin typeface="Times New Roman" pitchFamily="18" charset="0"/>
                <a:cs typeface="Times New Roman" pitchFamily="18" charset="0"/>
              </a:rPr>
              <a:t>Thông</a:t>
            </a:r>
            <a:r>
              <a:rPr lang="en-US" sz="2400">
                <a:solidFill>
                  <a:schemeClr val="accent4"/>
                </a:solidFill>
                <a:latin typeface="Times New Roman" pitchFamily="18" charset="0"/>
                <a:cs typeface="Times New Roman" pitchFamily="18" charset="0"/>
              </a:rPr>
              <a:t> điệp</a:t>
            </a:r>
          </a:p>
          <a:p>
            <a:pPr algn="ctr"/>
            <a:r>
              <a:rPr lang="en-US" sz="2400">
                <a:solidFill>
                  <a:schemeClr val="bg2">
                    <a:lumMod val="50000"/>
                  </a:schemeClr>
                </a:solidFill>
                <a:latin typeface="Times New Roman" pitchFamily="18" charset="0"/>
                <a:cs typeface="Times New Roman" pitchFamily="18" charset="0"/>
              </a:rPr>
              <a:t>Bảo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môi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trường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là</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bảo</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vệ</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chính</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cuộc</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sống</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của</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mỗi</a:t>
            </a:r>
            <a:r>
              <a:rPr lang="en-US" sz="2400" dirty="0">
                <a:solidFill>
                  <a:schemeClr val="bg2">
                    <a:lumMod val="50000"/>
                  </a:schemeClr>
                </a:solidFill>
                <a:latin typeface="Times New Roman" pitchFamily="18" charset="0"/>
                <a:cs typeface="Times New Roman" pitchFamily="18" charset="0"/>
              </a:rPr>
              <a:t> </a:t>
            </a:r>
            <a:r>
              <a:rPr lang="en-US" sz="2400" dirty="0" err="1">
                <a:solidFill>
                  <a:schemeClr val="bg2">
                    <a:lumMod val="50000"/>
                  </a:schemeClr>
                </a:solidFill>
                <a:latin typeface="Times New Roman" pitchFamily="18" charset="0"/>
                <a:cs typeface="Times New Roman" pitchFamily="18" charset="0"/>
              </a:rPr>
              <a:t>chúng</a:t>
            </a:r>
            <a:r>
              <a:rPr lang="en-US" sz="2400" dirty="0">
                <a:solidFill>
                  <a:schemeClr val="bg2">
                    <a:lumMod val="50000"/>
                  </a:schemeClr>
                </a:solidFill>
                <a:latin typeface="Times New Roman" pitchFamily="18" charset="0"/>
                <a:cs typeface="Times New Roman" pitchFamily="18" charset="0"/>
              </a:rPr>
              <a:t> ta.</a:t>
            </a:r>
          </a:p>
        </p:txBody>
      </p:sp>
      <p:pic>
        <p:nvPicPr>
          <p:cNvPr id="4098" name="Picture 2" descr="9 hành động nhỏ nhưng mang lại ý nghĩa lớn cho môi trường chúng 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37" b="98514" l="500" r="99500">
                        <a14:foregroundMark x1="25667" y1="8068" x2="39833" y2="10616"/>
                        <a14:foregroundMark x1="60833" y1="24628" x2="72000" y2="62633"/>
                        <a14:foregroundMark x1="83667" y1="52017" x2="91833" y2="53715"/>
                        <a14:backgroundMark x1="30167" y1="3609" x2="56667" y2="425"/>
                      </a14:backgroundRemoval>
                    </a14:imgEffect>
                  </a14:imgLayer>
                </a14:imgProps>
              </a:ext>
              <a:ext uri="{28A0092B-C50C-407E-A947-70E740481C1C}">
                <a14:useLocalDpi xmlns:a14="http://schemas.microsoft.com/office/drawing/2010/main" val="0"/>
              </a:ext>
            </a:extLst>
          </a:blip>
          <a:srcRect/>
          <a:stretch>
            <a:fillRect/>
          </a:stretch>
        </p:blipFill>
        <p:spPr bwMode="auto">
          <a:xfrm rot="21422913">
            <a:off x="4728944" y="569690"/>
            <a:ext cx="2496464" cy="1959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NTN Bảo Vệ Môi Trường TP Hà Nội - Home | Facebook"/>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47084">
            <a:off x="2745479" y="730633"/>
            <a:ext cx="1936945" cy="19455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oogle Shape;1032;p44"/>
          <p:cNvGrpSpPr/>
          <p:nvPr/>
        </p:nvGrpSpPr>
        <p:grpSpPr>
          <a:xfrm rot="21021658">
            <a:off x="1121012" y="240548"/>
            <a:ext cx="1730018" cy="1448960"/>
            <a:chOff x="2391350" y="3583000"/>
            <a:chExt cx="571525" cy="478675"/>
          </a:xfrm>
        </p:grpSpPr>
        <p:sp>
          <p:nvSpPr>
            <p:cNvPr id="15"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5661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VẬN DỤNG</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93232088"/>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444" y="235424"/>
            <a:ext cx="713294" cy="786452"/>
          </a:xfrm>
          <a:prstGeom prst="rect">
            <a:avLst/>
          </a:prstGeom>
        </p:spPr>
      </p:pic>
      <p:sp>
        <p:nvSpPr>
          <p:cNvPr id="4" name="Rectangle 3"/>
          <p:cNvSpPr/>
          <p:nvPr/>
        </p:nvSpPr>
        <p:spPr>
          <a:xfrm>
            <a:off x="2465493" y="560469"/>
            <a:ext cx="4213013"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Rounded Rectangle 4"/>
          <p:cNvSpPr/>
          <p:nvPr/>
        </p:nvSpPr>
        <p:spPr>
          <a:xfrm>
            <a:off x="548059" y="1596228"/>
            <a:ext cx="8202535" cy="26248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err="1">
                <a:solidFill>
                  <a:srgbClr val="FF0000"/>
                </a:solidFill>
                <a:latin typeface="Times New Roman" pitchFamily="18" charset="0"/>
                <a:cs typeface="Times New Roman" pitchFamily="18" charset="0"/>
              </a:rPr>
              <a:t>Lập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việc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biến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môi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trường</a:t>
            </a:r>
            <a:r>
              <a:rPr lang="en-US" sz="2400" dirty="0">
                <a:solidFill>
                  <a:srgbClr val="FF0000"/>
                </a:solidFill>
                <a:latin typeface="Times New Roman" pitchFamily="18" charset="0"/>
                <a:cs typeface="Times New Roman" pitchFamily="18" charset="0"/>
              </a:rPr>
              <a:t>.</a:t>
            </a: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Lựa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chọn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nội</a:t>
            </a:r>
            <a:r>
              <a:rPr lang="en-US" sz="2400" dirty="0">
                <a:solidFill>
                  <a:srgbClr val="FF0000"/>
                </a:solidFill>
                <a:latin typeface="Times New Roman" pitchFamily="18" charset="0"/>
                <a:cs typeface="Times New Roman" pitchFamily="18" charset="0"/>
              </a:rPr>
              <a:t> dung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endParaRPr lang="en-US" sz="2400" dirty="0">
              <a:solidFill>
                <a:srgbClr val="FF0000"/>
              </a:solidFill>
              <a:latin typeface="Times New Roman" pitchFamily="18" charset="0"/>
              <a:cs typeface="Times New Roman" pitchFamily="18" charset="0"/>
            </a:endParaRP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nhóm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endParaRPr lang="en-US" sz="2400" dirty="0">
              <a:solidFill>
                <a:srgbClr val="FF0000"/>
              </a:solidFill>
              <a:latin typeface="Times New Roman" pitchFamily="18" charset="0"/>
              <a:cs typeface="Times New Roman" pitchFamily="18" charset="0"/>
            </a:endParaRPr>
          </a:p>
          <a:p>
            <a:pPr lvl="0"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kế</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ngày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giờ</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phục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phương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thực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56018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3DD026-6A70-4F05-B1B8-6634A3E2F505}"/>
              </a:ext>
            </a:extLst>
          </p:cNvPr>
          <p:cNvSpPr txBox="1"/>
          <p:nvPr/>
        </p:nvSpPr>
        <p:spPr>
          <a:xfrm>
            <a:off x="2037514" y="2179617"/>
            <a:ext cx="5252467" cy="1477328"/>
          </a:xfrm>
          <a:prstGeom prst="rect">
            <a:avLst/>
          </a:prstGeom>
          <a:noFill/>
        </p:spPr>
        <p:txBody>
          <a:bodyPr wrap="square" rtlCol="0">
            <a:spAutoFit/>
          </a:bodyPr>
          <a:lstStyle/>
          <a:p>
            <a:pPr algn="ctr"/>
            <a:r>
              <a:rPr lang="en-US" sz="4500" b="1">
                <a:solidFill>
                  <a:srgbClr val="FF0000"/>
                </a:solidFill>
                <a:latin typeface="HP001 4 hàng" panose="020B0603050302020204" pitchFamily="34" charset="0"/>
                <a:cs typeface="Calibri" panose="020F0502020204030204" pitchFamily="34" charset="0"/>
              </a:rPr>
              <a:t>Xin chào và hẹn gặp lại</a:t>
            </a:r>
            <a:endParaRPr lang="en-US" sz="4500" b="1" dirty="0">
              <a:solidFill>
                <a:srgbClr val="FF0000"/>
              </a:solidFill>
              <a:latin typeface="HP001 4 hàng" panose="020B0603050302020204" pitchFamily="34" charset="0"/>
              <a:cs typeface="Calibri" panose="020F0502020204030204" pitchFamily="34" charset="0"/>
            </a:endParaRPr>
          </a:p>
        </p:txBody>
      </p:sp>
    </p:spTree>
    <p:extLst>
      <p:ext uri="{BB962C8B-B14F-4D97-AF65-F5344CB8AC3E}">
        <p14:creationId xmlns:p14="http://schemas.microsoft.com/office/powerpoint/2010/main" val="33326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KHỞI ĐỘNG</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855981814"/>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154" y="1479956"/>
            <a:ext cx="5881255" cy="1699662"/>
          </a:xfrm>
        </p:spPr>
        <p:txBody>
          <a:bodyPr/>
          <a:lstStyle/>
          <a:p>
            <a:r>
              <a:rPr lang="en-US" sz="3600" dirty="0" err="1">
                <a:latin typeface="Times New Roman" pitchFamily="18" charset="0"/>
                <a:cs typeface="Times New Roman" pitchFamily="18" charset="0"/>
              </a:rPr>
              <a:t>Hát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endParaRPr lang="en-US" sz="3600" dirty="0">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453844" y="151246"/>
            <a:ext cx="713294" cy="786452"/>
          </a:xfrm>
          <a:prstGeom prst="rect">
            <a:avLst/>
          </a:prstGeom>
        </p:spPr>
      </p:pic>
      <p:sp>
        <p:nvSpPr>
          <p:cNvPr id="7" name="TextBox 6"/>
          <p:cNvSpPr txBox="1"/>
          <p:nvPr/>
        </p:nvSpPr>
        <p:spPr>
          <a:xfrm>
            <a:off x="1277579" y="282862"/>
            <a:ext cx="1811714" cy="523220"/>
          </a:xfrm>
          <a:prstGeom prst="rect">
            <a:avLst/>
          </a:prstGeom>
          <a:noFill/>
        </p:spPr>
        <p:txBody>
          <a:bodyPr wrap="none" rtlCol="0">
            <a:spAutoFit/>
          </a:bodyPr>
          <a:lstStyle/>
          <a:p>
            <a:r>
              <a:rPr lang="en-US" sz="2800" b="1" dirty="0" err="1">
                <a:solidFill>
                  <a:schemeClr val="accent1">
                    <a:lumMod val="75000"/>
                  </a:schemeClr>
                </a:solidFill>
                <a:latin typeface="Times New Roman" pitchFamily="18" charset="0"/>
                <a:cs typeface="Times New Roman" pitchFamily="18" charset="0"/>
              </a:rPr>
              <a:t>Khởi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động</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7811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video HĐT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124100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16">
            <a:extLst>
              <a:ext uri="{FF2B5EF4-FFF2-40B4-BE49-F238E27FC236}">
                <a16:creationId xmlns:a16="http://schemas.microsoft.com/office/drawing/2014/main" id="{7C8DE12E-2CD9-4022-A8BD-779183438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4" y="-3572"/>
            <a:ext cx="9144000"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AABF4945-525B-4FA2-8B1B-355D065838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410766"/>
            <a:ext cx="9118997" cy="17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38DC992-5FE6-4FF2-9A3C-A50A100D28CF}"/>
              </a:ext>
            </a:extLst>
          </p:cNvPr>
          <p:cNvSpPr/>
          <p:nvPr/>
        </p:nvSpPr>
        <p:spPr>
          <a:xfrm>
            <a:off x="3836195" y="3332561"/>
            <a:ext cx="184731" cy="369332"/>
          </a:xfrm>
          <a:prstGeom prst="rect">
            <a:avLst/>
          </a:prstGeom>
        </p:spPr>
        <p:txBody>
          <a:bodyPr wrap="none">
            <a:spAutoFit/>
          </a:bodyPr>
          <a:lstStyle/>
          <a:p>
            <a:pPr defTabSz="914355">
              <a:defRPr/>
            </a:pPr>
            <a:endParaRPr lang="en-US" sz="1800"/>
          </a:p>
        </p:txBody>
      </p:sp>
      <p:sp>
        <p:nvSpPr>
          <p:cNvPr id="15" name="Rectangle 14">
            <a:extLst>
              <a:ext uri="{FF2B5EF4-FFF2-40B4-BE49-F238E27FC236}">
                <a16:creationId xmlns:a16="http://schemas.microsoft.com/office/drawing/2014/main" id="{6CA6F371-F31C-4FC7-A4CB-981ED2D92048}"/>
              </a:ext>
            </a:extLst>
          </p:cNvPr>
          <p:cNvSpPr/>
          <p:nvPr/>
        </p:nvSpPr>
        <p:spPr>
          <a:xfrm>
            <a:off x="7700539" y="5570254"/>
            <a:ext cx="1589809" cy="187036"/>
          </a:xfrm>
          <a:prstGeom prst="rect">
            <a:avLst/>
          </a:prstGeom>
          <a:solidFill>
            <a:srgbClr val="FA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90000"/>
                  <a:lumOff val="10000"/>
                </a:schemeClr>
              </a:solidFill>
            </a:endParaRPr>
          </a:p>
        </p:txBody>
      </p:sp>
      <p:pic>
        <p:nvPicPr>
          <p:cNvPr id="17" name="Picture 16">
            <a:extLst>
              <a:ext uri="{FF2B5EF4-FFF2-40B4-BE49-F238E27FC236}">
                <a16:creationId xmlns:a16="http://schemas.microsoft.com/office/drawing/2014/main" id="{96BF7D91-8888-4EDD-AB58-3FF7914826C6}"/>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r="11718" b="59539"/>
          <a:stretch/>
        </p:blipFill>
        <p:spPr>
          <a:xfrm>
            <a:off x="1037613" y="1315069"/>
            <a:ext cx="6425804" cy="2218135"/>
          </a:xfrm>
          <a:prstGeom prst="rect">
            <a:avLst/>
          </a:prstGeom>
        </p:spPr>
      </p:pic>
      <p:sp>
        <p:nvSpPr>
          <p:cNvPr id="18" name="TextBox 17">
            <a:extLst>
              <a:ext uri="{FF2B5EF4-FFF2-40B4-BE49-F238E27FC236}">
                <a16:creationId xmlns:a16="http://schemas.microsoft.com/office/drawing/2014/main" id="{2B89442D-E56D-4CBB-BDA9-755E0A2BB628}"/>
              </a:ext>
            </a:extLst>
          </p:cNvPr>
          <p:cNvSpPr txBox="1"/>
          <p:nvPr/>
        </p:nvSpPr>
        <p:spPr>
          <a:xfrm>
            <a:off x="1475168" y="1507950"/>
            <a:ext cx="5815332" cy="461665"/>
          </a:xfrm>
          <a:prstGeom prst="rect">
            <a:avLst/>
          </a:prstGeom>
          <a:noFill/>
        </p:spPr>
        <p:txBody>
          <a:bodyPr wrap="square" rtlCol="0">
            <a:spAutoFit/>
          </a:bodyPr>
          <a:lstStyle/>
          <a:p>
            <a:pPr defTabSz="685766">
              <a:defRPr/>
            </a:pPr>
            <a:r>
              <a:rPr lang="en-US" sz="2400" b="1">
                <a:solidFill>
                  <a:schemeClr val="tx1">
                    <a:lumMod val="90000"/>
                    <a:lumOff val="10000"/>
                  </a:schemeClr>
                </a:solidFill>
                <a:latin typeface="HP001 5 hàng" panose="020B0603050302020204" pitchFamily="34" charset="0"/>
              </a:rPr>
              <a:t>Thứ tư ngày 20 tháng 4 năm 2022</a:t>
            </a:r>
          </a:p>
        </p:txBody>
      </p:sp>
      <p:sp>
        <p:nvSpPr>
          <p:cNvPr id="20" name="TextBox 19">
            <a:extLst>
              <a:ext uri="{FF2B5EF4-FFF2-40B4-BE49-F238E27FC236}">
                <a16:creationId xmlns:a16="http://schemas.microsoft.com/office/drawing/2014/main" id="{F7FBF9CD-A488-4EC6-914B-4A0AFF48A735}"/>
              </a:ext>
            </a:extLst>
          </p:cNvPr>
          <p:cNvSpPr txBox="1"/>
          <p:nvPr/>
        </p:nvSpPr>
        <p:spPr>
          <a:xfrm>
            <a:off x="2379524" y="1996270"/>
            <a:ext cx="3711179" cy="461665"/>
          </a:xfrm>
          <a:prstGeom prst="rect">
            <a:avLst/>
          </a:prstGeom>
          <a:noFill/>
        </p:spPr>
        <p:txBody>
          <a:bodyPr wrap="square" rtlCol="0">
            <a:spAutoFit/>
          </a:bodyPr>
          <a:lstStyle/>
          <a:p>
            <a:pPr defTabSz="685766">
              <a:defRPr/>
            </a:pPr>
            <a:r>
              <a:rPr lang="en-US" sz="2400" b="1">
                <a:solidFill>
                  <a:schemeClr val="tx1">
                    <a:lumMod val="90000"/>
                    <a:lumOff val="10000"/>
                  </a:schemeClr>
                </a:solidFill>
                <a:latin typeface="HP001 5 hàng" panose="020B0603050302020204" pitchFamily="34" charset="0"/>
              </a:rPr>
              <a:t>Hoạt động trải nghiệm</a:t>
            </a:r>
          </a:p>
        </p:txBody>
      </p:sp>
      <p:sp>
        <p:nvSpPr>
          <p:cNvPr id="21" name="TextBox 20">
            <a:extLst>
              <a:ext uri="{FF2B5EF4-FFF2-40B4-BE49-F238E27FC236}">
                <a16:creationId xmlns:a16="http://schemas.microsoft.com/office/drawing/2014/main" id="{CEACB6D1-9A4D-4DE0-B4A5-38C6E55DF613}"/>
              </a:ext>
            </a:extLst>
          </p:cNvPr>
          <p:cNvSpPr txBox="1"/>
          <p:nvPr/>
        </p:nvSpPr>
        <p:spPr>
          <a:xfrm>
            <a:off x="1942555" y="2486145"/>
            <a:ext cx="5944349" cy="461665"/>
          </a:xfrm>
          <a:prstGeom prst="rect">
            <a:avLst/>
          </a:prstGeom>
          <a:noFill/>
        </p:spPr>
        <p:txBody>
          <a:bodyPr wrap="square" rtlCol="0">
            <a:spAutoFit/>
          </a:bodyPr>
          <a:lstStyle/>
          <a:p>
            <a:pPr defTabSz="685766">
              <a:defRPr/>
            </a:pPr>
            <a:r>
              <a:rPr lang="en-US" sz="2400" b="1">
                <a:solidFill>
                  <a:schemeClr val="tx1">
                    <a:lumMod val="90000"/>
                    <a:lumOff val="10000"/>
                  </a:schemeClr>
                </a:solidFill>
                <a:latin typeface="HP001 5 hàng" panose="020B0603050302020204" pitchFamily="34" charset="0"/>
              </a:rPr>
              <a:t>Bài 30: Giữ gìn vệ sinh môi tr</a:t>
            </a:r>
            <a:r>
              <a:rPr lang="vi-VN" sz="2400" b="1">
                <a:solidFill>
                  <a:schemeClr val="tx1">
                    <a:lumMod val="90000"/>
                    <a:lumOff val="10000"/>
                  </a:schemeClr>
                </a:solidFill>
                <a:latin typeface="HP001 5 hàng" panose="020B0603050302020204" pitchFamily="34" charset="0"/>
              </a:rPr>
              <a:t>ư</a:t>
            </a:r>
            <a:r>
              <a:rPr lang="en-US" sz="2400" b="1">
                <a:solidFill>
                  <a:schemeClr val="tx1">
                    <a:lumMod val="90000"/>
                    <a:lumOff val="10000"/>
                  </a:schemeClr>
                </a:solidFill>
                <a:latin typeface="HP001 5 hàng" panose="020B0603050302020204" pitchFamily="34" charset="0"/>
              </a:rPr>
              <a:t>ờng</a:t>
            </a:r>
          </a:p>
        </p:txBody>
      </p:sp>
      <p:pic>
        <p:nvPicPr>
          <p:cNvPr id="11" name="图片 4">
            <a:extLst>
              <a:ext uri="{FF2B5EF4-FFF2-40B4-BE49-F238E27FC236}">
                <a16:creationId xmlns:a16="http://schemas.microsoft.com/office/drawing/2014/main" id="{CCC49FC5-825D-40D0-B451-121BD72F2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10" y="3152732"/>
            <a:ext cx="8809795" cy="1935747"/>
          </a:xfrm>
          <a:prstGeom prst="rect">
            <a:avLst/>
          </a:prstGeom>
        </p:spPr>
      </p:pic>
    </p:spTree>
    <p:extLst>
      <p:ext uri="{BB962C8B-B14F-4D97-AF65-F5344CB8AC3E}">
        <p14:creationId xmlns:p14="http://schemas.microsoft.com/office/powerpoint/2010/main" val="50441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par>
                                <p:cTn id="8" presetID="53" presetClass="entr" presetSubtype="528" fill="hold" nodeType="withEffect">
                                  <p:stCondLst>
                                    <p:cond delay="1400"/>
                                  </p:stCondLst>
                                  <p:childTnLst>
                                    <p:set>
                                      <p:cBhvr>
                                        <p:cTn id="9" dur="1" fill="hold">
                                          <p:stCondLst>
                                            <p:cond delay="0"/>
                                          </p:stCondLst>
                                        </p:cTn>
                                        <p:tgtEl>
                                          <p:spTgt spid="11"/>
                                        </p:tgtEl>
                                        <p:attrNameLst>
                                          <p:attrName>style.visibility</p:attrName>
                                        </p:attrNameLst>
                                      </p:cBhvr>
                                      <p:to>
                                        <p:strVal val="visible"/>
                                      </p:to>
                                    </p:set>
                                    <p:anim calcmode="lin" valueType="num">
                                      <p:cBhvr>
                                        <p:cTn id="10" dur="3250" fill="hold"/>
                                        <p:tgtEl>
                                          <p:spTgt spid="11"/>
                                        </p:tgtEl>
                                        <p:attrNameLst>
                                          <p:attrName>ppt_w</p:attrName>
                                        </p:attrNameLst>
                                      </p:cBhvr>
                                      <p:tavLst>
                                        <p:tav tm="0">
                                          <p:val>
                                            <p:fltVal val="0"/>
                                          </p:val>
                                        </p:tav>
                                        <p:tav tm="100000">
                                          <p:val>
                                            <p:strVal val="#ppt_w"/>
                                          </p:val>
                                        </p:tav>
                                      </p:tavLst>
                                    </p:anim>
                                    <p:anim calcmode="lin" valueType="num">
                                      <p:cBhvr>
                                        <p:cTn id="11" dur="3250" fill="hold"/>
                                        <p:tgtEl>
                                          <p:spTgt spid="11"/>
                                        </p:tgtEl>
                                        <p:attrNameLst>
                                          <p:attrName>ppt_h</p:attrName>
                                        </p:attrNameLst>
                                      </p:cBhvr>
                                      <p:tavLst>
                                        <p:tav tm="0">
                                          <p:val>
                                            <p:fltVal val="0"/>
                                          </p:val>
                                        </p:tav>
                                        <p:tav tm="100000">
                                          <p:val>
                                            <p:strVal val="#ppt_h"/>
                                          </p:val>
                                        </p:tav>
                                      </p:tavLst>
                                    </p:anim>
                                    <p:animEffect transition="in" filter="fade">
                                      <p:cBhvr>
                                        <p:cTn id="12" dur="3250"/>
                                        <p:tgtEl>
                                          <p:spTgt spid="11"/>
                                        </p:tgtEl>
                                      </p:cBhvr>
                                    </p:animEffect>
                                    <p:anim calcmode="lin" valueType="num">
                                      <p:cBhvr>
                                        <p:cTn id="13" dur="3250" fill="hold"/>
                                        <p:tgtEl>
                                          <p:spTgt spid="11"/>
                                        </p:tgtEl>
                                        <p:attrNameLst>
                                          <p:attrName>ppt_x</p:attrName>
                                        </p:attrNameLst>
                                      </p:cBhvr>
                                      <p:tavLst>
                                        <p:tav tm="0">
                                          <p:val>
                                            <p:fltVal val="0.5"/>
                                          </p:val>
                                        </p:tav>
                                        <p:tav tm="100000">
                                          <p:val>
                                            <p:strVal val="#ppt_x"/>
                                          </p:val>
                                        </p:tav>
                                      </p:tavLst>
                                    </p:anim>
                                    <p:anim calcmode="lin" valueType="num">
                                      <p:cBhvr>
                                        <p:cTn id="14" dur="325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599" y="1153370"/>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KHÁM </a:t>
            </a:r>
            <a:r>
              <a:rPr lang="en-US" altLang="zh-CN" sz="3300" b="1" dirty="0">
                <a:solidFill>
                  <a:srgbClr val="FF0000"/>
                </a:solidFill>
                <a:latin typeface="Times New Roman" pitchFamily="18" charset="0"/>
                <a:ea typeface="微软雅黑" panose="020B0503020204020204" pitchFamily="34" charset="-122"/>
                <a:cs typeface="Times New Roman" pitchFamily="18" charset="0"/>
              </a:rPr>
              <a:t>PHÁ</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799498085"/>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ông điệp nâng cao ý thức bảo vệ môi trường từ Red Cat 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8464"/>
            <a:ext cx="9144000" cy="4665035"/>
          </a:xfrm>
          <a:prstGeom prst="rect">
            <a:avLst/>
          </a:prstGeom>
        </p:spPr>
      </p:pic>
      <p:sp>
        <p:nvSpPr>
          <p:cNvPr id="3" name="TextBox 2">
            <a:extLst>
              <a:ext uri="{FF2B5EF4-FFF2-40B4-BE49-F238E27FC236}">
                <a16:creationId xmlns:a16="http://schemas.microsoft.com/office/drawing/2014/main" id="{46341BA4-1172-4258-B6B5-870922F547EC}"/>
              </a:ext>
            </a:extLst>
          </p:cNvPr>
          <p:cNvSpPr txBox="1"/>
          <p:nvPr/>
        </p:nvSpPr>
        <p:spPr>
          <a:xfrm>
            <a:off x="250945" y="78354"/>
            <a:ext cx="8642109" cy="400110"/>
          </a:xfrm>
          <a:prstGeom prst="rect">
            <a:avLst/>
          </a:prstGeom>
          <a:noFill/>
        </p:spPr>
        <p:txBody>
          <a:bodyPr wrap="none" rtlCol="0">
            <a:spAutoFit/>
          </a:bodyPr>
          <a:lstStyle/>
          <a:p>
            <a:r>
              <a:rPr lang="en-US" sz="2000">
                <a:latin typeface="Times New Roman" panose="02020603050405020304" pitchFamily="18" charset="0"/>
                <a:cs typeface="Times New Roman" panose="02020603050405020304" pitchFamily="18" charset="0"/>
              </a:rPr>
              <a:t>Cùng xem video và kể tên những hành động để bảo vệ môi tr</a:t>
            </a:r>
            <a:r>
              <a:rPr lang="vi-VN" sz="2000">
                <a:latin typeface="Times New Roman" panose="02020603050405020304" pitchFamily="18" charset="0"/>
                <a:cs typeface="Times New Roman" panose="02020603050405020304" pitchFamily="18" charset="0"/>
              </a:rPr>
              <a:t>ư</a:t>
            </a:r>
            <a:r>
              <a:rPr lang="en-US" sz="2000">
                <a:latin typeface="Times New Roman" panose="02020603050405020304" pitchFamily="18" charset="0"/>
                <a:cs typeface="Times New Roman" panose="02020603050405020304" pitchFamily="18" charset="0"/>
              </a:rPr>
              <a:t>ờng có trong video?</a:t>
            </a:r>
          </a:p>
        </p:txBody>
      </p:sp>
    </p:spTree>
    <p:extLst>
      <p:ext uri="{BB962C8B-B14F-4D97-AF65-F5344CB8AC3E}">
        <p14:creationId xmlns:p14="http://schemas.microsoft.com/office/powerpoint/2010/main" val="12020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0688" y="1104817"/>
            <a:ext cx="8446586" cy="2478087"/>
          </a:xfrm>
        </p:spPr>
        <p:txBody>
          <a:bodyPr/>
          <a:lstStyle/>
          <a:p>
            <a:pPr algn="just"/>
            <a:r>
              <a:rPr lang="en-US" sz="3600" dirty="0" err="1">
                <a:solidFill>
                  <a:schemeClr val="accent1">
                    <a:lumMod val="75000"/>
                  </a:schemeClr>
                </a:solidFill>
                <a:latin typeface="Times New Roman" pitchFamily="18" charset="0"/>
                <a:cs typeface="Times New Roman" pitchFamily="18" charset="0"/>
              </a:rPr>
              <a:t>Kết</a:t>
            </a:r>
            <a:r>
              <a:rPr lang="en-US" sz="3600" dirty="0">
                <a:solidFill>
                  <a:schemeClr val="accent1">
                    <a:lumMod val="75000"/>
                  </a:schemeClr>
                </a:solidFill>
                <a:latin typeface="Times New Roman" pitchFamily="18" charset="0"/>
                <a:cs typeface="Times New Roman" pitchFamily="18" charset="0"/>
              </a:rPr>
              <a:t> </a:t>
            </a:r>
            <a:r>
              <a:rPr lang="en-US" sz="3600" dirty="0" err="1">
                <a:solidFill>
                  <a:schemeClr val="accent1">
                    <a:lumMod val="75000"/>
                  </a:schemeClr>
                </a:solidFill>
                <a:latin typeface="Times New Roman" pitchFamily="18" charset="0"/>
                <a:cs typeface="Times New Roman" pitchFamily="18" charset="0"/>
              </a:rPr>
              <a:t>luận</a:t>
            </a:r>
            <a:r>
              <a:rPr lang="en-US" sz="3600" dirty="0">
                <a:solidFill>
                  <a:schemeClr val="accent1">
                    <a:lumMod val="75000"/>
                  </a:schemeClr>
                </a:solidFill>
                <a:latin typeface="Times New Roman" pitchFamily="18" charset="0"/>
                <a:cs typeface="Times New Roman" pitchFamily="18" charset="0"/>
              </a:rPr>
              <a:t>:</a:t>
            </a:r>
            <a:r>
              <a:rPr lang="en-US" sz="36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3123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2888"/>
            <a:ext cx="9143244" cy="3230613"/>
          </a:xfrm>
          <a:prstGeom prst="rect">
            <a:avLst/>
          </a:prstGeom>
          <a:ln>
            <a:noFill/>
          </a:ln>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9"/>
            <a:ext cx="1231290" cy="1706739"/>
          </a:xfrm>
          <a:prstGeom prst="rect">
            <a:avLst/>
          </a:prstGeom>
        </p:spPr>
      </p:pic>
      <p:sp>
        <p:nvSpPr>
          <p:cNvPr id="6" name="Cloud Callout 5"/>
          <p:cNvSpPr/>
          <p:nvPr/>
        </p:nvSpPr>
        <p:spPr>
          <a:xfrm>
            <a:off x="1844600" y="1076419"/>
            <a:ext cx="4416137" cy="1672937"/>
          </a:xfrm>
          <a:prstGeom prst="cloudCallou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300" b="1">
                <a:solidFill>
                  <a:srgbClr val="FF0000"/>
                </a:solidFill>
                <a:latin typeface="Times New Roman" pitchFamily="18" charset="0"/>
                <a:ea typeface="微软雅黑" panose="020B0503020204020204" pitchFamily="34" charset="-122"/>
                <a:cs typeface="Times New Roman" pitchFamily="18" charset="0"/>
              </a:rPr>
              <a:t>LIÊN HỆ</a:t>
            </a:r>
            <a:endParaRPr lang="zh-CN" altLang="en-US" sz="33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36789100"/>
      </p:ext>
    </p:extLst>
  </p:cSld>
  <p:clrMapOvr>
    <a:masterClrMapping/>
  </p:clrMapOvr>
  <mc:AlternateContent xmlns:mc="http://schemas.openxmlformats.org/markup-compatibility/2006" xmlns:p14="http://schemas.microsoft.com/office/powerpoint/2010/main">
    <mc:Choice Requires="p14">
      <p:transition spd="slow" p14:dur="50000">
        <p:sndAc>
          <p:stSnd>
            <p:snd r:embed="rId3" name="CHIMES.WAV"/>
          </p:stSnd>
        </p:sndAc>
      </p:transition>
    </mc:Choice>
    <mc:Fallback xmlns="">
      <p:transition spd="slow">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253</Words>
  <Application>Microsoft Office PowerPoint</Application>
  <PresentationFormat>On-screen Show (16:9)</PresentationFormat>
  <Paragraphs>28</Paragraphs>
  <Slides>15</Slides>
  <Notes>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Times New Roman</vt:lpstr>
      <vt:lpstr>UTM Androgyne</vt:lpstr>
      <vt:lpstr>微软雅黑</vt:lpstr>
      <vt:lpstr>HP001 5 hàng</vt:lpstr>
      <vt:lpstr>Pangolin</vt:lpstr>
      <vt:lpstr>UTM Cookies</vt:lpstr>
      <vt:lpstr>Arial</vt:lpstr>
      <vt:lpstr>宋体</vt:lpstr>
      <vt:lpstr>Calibri</vt:lpstr>
      <vt:lpstr>HP001 4 hàng</vt:lpstr>
      <vt:lpstr>Baloo 2</vt:lpstr>
      <vt:lpstr>English Vocabulary Workshop by Slidesgo</vt:lpstr>
      <vt:lpstr>PowerPoint Presentation</vt:lpstr>
      <vt:lpstr>PowerPoint Presentation</vt:lpstr>
      <vt:lpstr>Hát bài: Trái đất này là của chúng mình</vt:lpstr>
      <vt:lpstr>PowerPoint Presentation</vt:lpstr>
      <vt:lpstr>PowerPoint Presentation</vt:lpstr>
      <vt:lpstr>PowerPoint Presentation</vt:lpstr>
      <vt:lpstr>PowerPoint Presentation</vt:lpstr>
      <vt:lpstr>Kết luận: Nhắc nhở, kêu gọi cộng đồng chung tay giữ gìn môi trường học đường là việc làm cần thiết và quan trọng vì một người, một nhóm, một lớp hành động đều là quá ít. Thông điệp về giữ gìn môi trường cần được lan tỏa.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Admin</cp:lastModifiedBy>
  <cp:revision>63</cp:revision>
  <dcterms:modified xsi:type="dcterms:W3CDTF">2022-04-17T03:35:13Z</dcterms:modified>
</cp:coreProperties>
</file>