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20"/>
  </p:notesMasterIdLst>
  <p:sldIdLst>
    <p:sldId id="272" r:id="rId3"/>
    <p:sldId id="275" r:id="rId4"/>
    <p:sldId id="274" r:id="rId5"/>
    <p:sldId id="273" r:id="rId6"/>
    <p:sldId id="276" r:id="rId7"/>
    <p:sldId id="267" r:id="rId8"/>
    <p:sldId id="262" r:id="rId9"/>
    <p:sldId id="278" r:id="rId10"/>
    <p:sldId id="280" r:id="rId11"/>
    <p:sldId id="268" r:id="rId12"/>
    <p:sldId id="279" r:id="rId13"/>
    <p:sldId id="260" r:id="rId14"/>
    <p:sldId id="281" r:id="rId15"/>
    <p:sldId id="269" r:id="rId16"/>
    <p:sldId id="261" r:id="rId17"/>
    <p:sldId id="271" r:id="rId18"/>
    <p:sldId id="270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00"/>
    <a:srgbClr val="0000FF"/>
    <a:srgbClr val="00FF00"/>
    <a:srgbClr val="FF0000"/>
    <a:srgbClr val="990000"/>
    <a:srgbClr val="FF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32" y="-4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AF25-FF5A-4107-8A62-B74DCFAE47CF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B5F26-DDB1-4405-ACCA-0E7BCD566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56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105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F04AFC-9D4B-40D1-A3A3-9E8C90C3411A}" type="slidenum">
              <a:rPr lang="zh-CN" altLang="en-US"/>
              <a:pPr eaLnBrk="1" hangingPunct="1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43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A01E2CC-5417-4FAB-B71F-4B787022C6F4}" type="slidenum">
              <a:rPr lang="en-US" altLang="en-US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A01E2CC-5417-4FAB-B71F-4B787022C6F4}" type="slidenum">
              <a:rPr lang="en-US" altLang="en-US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A01E2CC-5417-4FAB-B71F-4B787022C6F4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208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C349ED-F26C-48AB-A655-DBA835183569}" type="slidenum">
              <a:rPr lang="zh-CN" altLang="en-US"/>
              <a:pPr eaLnBrk="1" hangingPunct="1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90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B756A-697F-4391-81B1-51CA553057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01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1EB1C-53EA-4DD7-9463-8C56B5E4FE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6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DA814-8CDD-42B9-BE3B-B99F8B3C5E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2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41;p4"/>
          <p:cNvGrpSpPr>
            <a:grpSpLocks/>
          </p:cNvGrpSpPr>
          <p:nvPr/>
        </p:nvGrpSpPr>
        <p:grpSpPr bwMode="auto">
          <a:xfrm>
            <a:off x="-16933" y="414868"/>
            <a:ext cx="12240684" cy="6049433"/>
            <a:chOff x="-12452" y="310275"/>
            <a:chExt cx="9180800" cy="4538300"/>
          </a:xfrm>
        </p:grpSpPr>
        <p:cxnSp>
          <p:nvCxnSpPr>
            <p:cNvPr id="13" name="Google Shape;42;p4"/>
            <p:cNvCxnSpPr>
              <a:cxnSpLocks noChangeShapeType="1"/>
            </p:cNvCxnSpPr>
            <p:nvPr/>
          </p:nvCxnSpPr>
          <p:spPr bwMode="auto"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Google Shape;43;p4"/>
            <p:cNvCxnSpPr>
              <a:cxnSpLocks noChangeShapeType="1"/>
            </p:cNvCxnSpPr>
            <p:nvPr/>
          </p:nvCxnSpPr>
          <p:spPr bwMode="auto"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Google Shape;44;p4"/>
            <p:cNvCxnSpPr>
              <a:cxnSpLocks noChangeShapeType="1"/>
            </p:cNvCxnSpPr>
            <p:nvPr/>
          </p:nvCxnSpPr>
          <p:spPr bwMode="auto"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Google Shape;45;p4"/>
            <p:cNvCxnSpPr>
              <a:cxnSpLocks noChangeShapeType="1"/>
            </p:cNvCxnSpPr>
            <p:nvPr/>
          </p:nvCxnSpPr>
          <p:spPr bwMode="auto"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Google Shape;46;p4"/>
            <p:cNvCxnSpPr>
              <a:cxnSpLocks noChangeShapeType="1"/>
            </p:cNvCxnSpPr>
            <p:nvPr/>
          </p:nvCxnSpPr>
          <p:spPr bwMode="auto"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Google Shape;47;p4"/>
            <p:cNvCxnSpPr>
              <a:cxnSpLocks noChangeShapeType="1"/>
            </p:cNvCxnSpPr>
            <p:nvPr/>
          </p:nvCxnSpPr>
          <p:spPr bwMode="auto"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Google Shape;48;p4"/>
            <p:cNvCxnSpPr>
              <a:cxnSpLocks noChangeShapeType="1"/>
            </p:cNvCxnSpPr>
            <p:nvPr/>
          </p:nvCxnSpPr>
          <p:spPr bwMode="auto"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Google Shape;49;p4"/>
            <p:cNvCxnSpPr>
              <a:cxnSpLocks noChangeShapeType="1"/>
            </p:cNvCxnSpPr>
            <p:nvPr/>
          </p:nvCxnSpPr>
          <p:spPr bwMode="auto"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Google Shape;50;p4"/>
            <p:cNvCxnSpPr>
              <a:cxnSpLocks noChangeShapeType="1"/>
            </p:cNvCxnSpPr>
            <p:nvPr/>
          </p:nvCxnSpPr>
          <p:spPr bwMode="auto"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Google Shape;51;p4"/>
            <p:cNvCxnSpPr>
              <a:cxnSpLocks noChangeShapeType="1"/>
            </p:cNvCxnSpPr>
            <p:nvPr/>
          </p:nvCxnSpPr>
          <p:spPr bwMode="auto"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Google Shape;52;p4"/>
            <p:cNvCxnSpPr>
              <a:cxnSpLocks noChangeShapeType="1"/>
            </p:cNvCxnSpPr>
            <p:nvPr/>
          </p:nvCxnSpPr>
          <p:spPr bwMode="auto"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Google Shape;53;p4"/>
            <p:cNvCxnSpPr>
              <a:cxnSpLocks noChangeShapeType="1"/>
            </p:cNvCxnSpPr>
            <p:nvPr/>
          </p:nvCxnSpPr>
          <p:spPr bwMode="auto"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>
              <a:solidFill>
                <a:srgbClr val="FCE5C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/>
          </p:nvPr>
        </p:nvSpPr>
        <p:spPr>
          <a:xfrm>
            <a:off x="1895117" y="3121801"/>
            <a:ext cx="1245600" cy="769600"/>
          </a:xfrm>
          <a:prstGeom prst="rect">
            <a:avLst/>
          </a:prstGeom>
        </p:spPr>
        <p:txBody>
          <a:bodyPr spcFirstLastPara="1" lIns="76784" tIns="76784" rIns="76784" bIns="76784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/>
          </p:nvPr>
        </p:nvSpPr>
        <p:spPr>
          <a:xfrm>
            <a:off x="4280505" y="3121801"/>
            <a:ext cx="1245600" cy="769600"/>
          </a:xfrm>
          <a:prstGeom prst="rect">
            <a:avLst/>
          </a:prstGeom>
        </p:spPr>
        <p:txBody>
          <a:bodyPr spcFirstLastPara="1" lIns="76784" tIns="76784" rIns="76784" bIns="76784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/>
          </p:nvPr>
        </p:nvSpPr>
        <p:spPr>
          <a:xfrm>
            <a:off x="6665896" y="3121801"/>
            <a:ext cx="1245600" cy="769600"/>
          </a:xfrm>
          <a:prstGeom prst="rect">
            <a:avLst/>
          </a:prstGeom>
        </p:spPr>
        <p:txBody>
          <a:bodyPr spcFirstLastPara="1" lIns="76784" tIns="76784" rIns="76784" bIns="76784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/>
          </p:nvPr>
        </p:nvSpPr>
        <p:spPr>
          <a:xfrm>
            <a:off x="9051284" y="3121801"/>
            <a:ext cx="1245600" cy="769600"/>
          </a:xfrm>
          <a:prstGeom prst="rect">
            <a:avLst/>
          </a:prstGeom>
        </p:spPr>
        <p:txBody>
          <a:bodyPr spcFirstLastPara="1" lIns="76784" tIns="76784" rIns="76784" bIns="76784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415600" y="824767"/>
            <a:ext cx="11360800" cy="977200"/>
          </a:xfrm>
          <a:prstGeom prst="rect">
            <a:avLst/>
          </a:prstGeom>
        </p:spPr>
        <p:txBody>
          <a:bodyPr spcFirstLastPara="1" lIns="76784" tIns="76784" rIns="76784" bIns="76784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26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521932" y="4952735"/>
            <a:ext cx="1992000" cy="1056800"/>
          </a:xfrm>
          <a:prstGeom prst="rect">
            <a:avLst/>
          </a:prstGeom>
        </p:spPr>
        <p:txBody>
          <a:bodyPr spcFirstLastPara="1" lIns="76784" tIns="76784" rIns="76784" bIns="76784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3907300" y="4952735"/>
            <a:ext cx="1992000" cy="1056800"/>
          </a:xfrm>
          <a:prstGeom prst="rect">
            <a:avLst/>
          </a:prstGeom>
        </p:spPr>
        <p:txBody>
          <a:bodyPr spcFirstLastPara="1" lIns="76784" tIns="76784" rIns="76784" bIns="76784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6292667" y="4952735"/>
            <a:ext cx="1992000" cy="1056800"/>
          </a:xfrm>
          <a:prstGeom prst="rect">
            <a:avLst/>
          </a:prstGeom>
        </p:spPr>
        <p:txBody>
          <a:bodyPr spcFirstLastPara="1" lIns="76784" tIns="76784" rIns="76784" bIns="76784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8678100" y="4910135"/>
            <a:ext cx="1992000" cy="1056800"/>
          </a:xfrm>
          <a:prstGeom prst="rect">
            <a:avLst/>
          </a:prstGeom>
        </p:spPr>
        <p:txBody>
          <a:bodyPr spcFirstLastPara="1" lIns="76784" tIns="76784" rIns="76784" bIns="76784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6292700" y="4952735"/>
            <a:ext cx="1992000" cy="1056800"/>
          </a:xfrm>
          <a:prstGeom prst="rect">
            <a:avLst/>
          </a:prstGeom>
        </p:spPr>
        <p:txBody>
          <a:bodyPr spcFirstLastPara="1" lIns="76784" tIns="76784" rIns="76784" bIns="76784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7137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07233" y="2655767"/>
            <a:ext cx="6177600" cy="1546400"/>
          </a:xfrm>
          <a:prstGeom prst="rect">
            <a:avLst/>
          </a:prstGeom>
        </p:spPr>
        <p:txBody>
          <a:bodyPr spcFirstLastPara="1" lIns="68567" tIns="68567" rIns="68567" bIns="68567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4266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D5FFB-F96B-4887-9A03-922E16261D70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B3312-1C79-4AFC-9D98-824D956988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096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94597-BFCD-472B-BA6A-0D9B5D43BBCD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4734F-B260-4207-82EC-8289D4FFF1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625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3709C-B436-45B2-939A-FF709D6BDCE5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117F8-C522-4664-9207-3648B3D1D1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705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50E30-D8F5-4F61-B92D-1E665D093729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C3ED0-715A-4ECE-9B7A-36E26EF6DF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825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BD523-7FCC-4F7C-9415-FE0726DFA2FC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38DA8-FBDD-4C42-B15F-626E4FA600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524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910DA-2D11-4B33-9B75-EF37EA12385C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3BECE-0293-4427-8863-2153C23C14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97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5859A5-8F9E-4600-A3AA-8BC3AD8618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03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DAF43-8C6E-4496-8542-47220A707CE0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A9AAF-A63A-4DF0-B548-3B9321A6BC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365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688C2-BFFE-4650-BA8B-8B6B14E4834D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42157-9AEF-4AED-B4C0-FE4DEDE221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410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9FA1D-8D7E-437F-9397-F498914012F4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303B-A71C-4C63-BC9D-F119A81723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649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8C101-72B4-4209-B7C0-7C5B012967AE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4588-00CA-4F15-A23A-08BBD1DD77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703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B3C95-60A3-4BA3-B009-8CEA80759CEC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3A65-2E58-4A51-B99C-6D97433955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563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0ADFCC03-BA57-4366-831B-2EA01DE83868}" type="slidenum">
              <a:rPr lang="zh-CN" altLang="en-US" sz="2100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AEC35-8FB1-4C5F-8934-F6CB98205ADB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A525F-D427-4AB1-A9AB-2A6A75C1CC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882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D29AE20C-CE33-4349-9290-7062FD323D9E}" type="slidenum">
              <a:rPr lang="zh-CN" altLang="en-US" sz="2100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D907E-4C68-4187-924A-0123B88AC278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CEC6D-1F2E-49CE-9DA8-2F36DF31FF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149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76E7B056-C16D-4113-B227-F117D7A51EF8}" type="slidenum">
              <a:rPr lang="zh-CN" altLang="en-US" sz="2100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AA945-EBDD-4BBA-944E-212B3314C332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E9427-C643-4B39-9156-EBED19E0E9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695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C2846646-C706-4856-931F-C7ECA8F3659F}" type="slidenum">
              <a:rPr lang="zh-CN" altLang="en-US" sz="2100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A7687-E6E7-4DF9-90B9-222772C07EC7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CABBB-2D58-46BB-B4FD-777BBC652D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915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DDAA9633-2595-4F02-9F97-496B39682FFD}" type="slidenum">
              <a:rPr lang="zh-CN" altLang="en-US" sz="2100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D9126-B8A3-451B-BEC9-A853CDB0BD70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BA2D4-37F7-4698-BB10-32AA8D242C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99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C82CCD-D54D-4D8A-BF85-2431BF3A30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69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955FF242-1B21-4293-88EE-28951B6CEEB7}" type="slidenum">
              <a:rPr lang="zh-CN" altLang="en-US" sz="2100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B8C74-5F37-4657-A741-0DD48A572A71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04AE-64EE-4145-A83A-51C72A19D7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8122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CBC802E9-FB62-453D-A4AB-B06FA2929EFE}" type="slidenum">
              <a:rPr lang="zh-CN" altLang="en-US" sz="2100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E4AF6-AEF6-4063-A105-BB32978EA9A8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CAFDD-9C4C-491D-B3DF-A871CCA38F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5673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0C6072CE-5335-43C1-92EA-B840A2940A5E}" type="slidenum">
              <a:rPr lang="zh-CN" altLang="en-US" sz="2100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D0AEF-553C-43B9-BC62-BB8E4655CD9B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4FE5-8FBC-47FA-ADEB-F1ACCE056D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736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21A30CA1-0097-467F-8F84-6DF27852CAD7}" type="slidenum">
              <a:rPr lang="zh-CN" altLang="en-US" sz="2100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129C-B876-4456-B14E-84D51FDAA860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D4A50-FF24-499F-A796-400C8E4FAF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3787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FC80D00E-C27F-46CF-84EF-3B872E07F298}" type="slidenum">
              <a:rPr lang="zh-CN" altLang="en-US" sz="2100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BB719-A753-4FB6-AF57-8012A677AA19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11855-D205-4BC2-B69C-1ECB459F6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5373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68E28234-9F11-46EA-BB61-A882D1990096}" type="slidenum">
              <a:rPr lang="zh-CN" altLang="en-US" sz="2100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CC870-D6A4-4B47-B571-B552A6B29258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4F1C9-5BBD-43FC-93FE-F3F14818ED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455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4087CA62-EF3F-4EFD-9CBB-D425CE7F97AF}" type="slidenum">
              <a:rPr lang="zh-CN" altLang="en-US" sz="2100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B038-E754-49F9-BF4D-DCF88F688568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3B458-DC3E-4189-8B8F-2E4E0EC069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5125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FEF27A67-BCC2-4D0B-8DCF-B0A2DFD973D2}" type="slidenum">
              <a:rPr lang="zh-CN" altLang="en-US" sz="2100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3E603-58F6-403A-B0FA-7F4296C3C656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D6A8D-63E1-4E37-9B6D-6062D5B7CC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217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7DE0AB79-2924-4F2F-90CE-92A05987BB9E}" type="slidenum">
              <a:rPr lang="zh-CN" altLang="en-US" sz="2100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B3C3-FB97-494C-92D9-7A911037FC3D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A4EAF-D974-4EA2-94C7-C4E615CDAF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666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60280DC1-250E-4EC5-8F99-077D5553397D}" type="slidenum">
              <a:rPr lang="zh-CN" altLang="en-US" sz="2100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918D2-F15C-474D-B17C-6DDC5EE85187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E8337-4358-4F1F-8DF8-0FB6BE1D0F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43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D07E3-67AF-4C0C-A007-2012734D01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733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188B2936-B268-407C-883F-43494254D822}" type="slidenum">
              <a:rPr lang="zh-CN" altLang="en-US" sz="2100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7D035-E530-4408-BB7D-14945A2F90D2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D8058-829C-4796-A73C-C3C6695E14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9174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CD907EF0-0757-4055-926F-ACDCDDDDB9BD}" type="slidenum">
              <a:rPr lang="zh-CN" altLang="en-US" sz="2100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1A050-237D-4276-BB97-56E5C32F97A3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AC2C0-D097-42D1-9B6D-3F5FF92237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5527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D7212C09-FA50-41AE-9195-AED967B97696}" type="slidenum">
              <a:rPr lang="zh-CN" altLang="en-US" sz="2100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63F16-D817-408D-A0A1-076F0F4C8F66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15C1D-4940-4510-A437-D0AB774508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3092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E268F1B9-49EC-4798-B7F1-AD6DCBF71C74}" type="slidenum">
              <a:rPr lang="zh-CN" altLang="en-US" sz="2100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DFEDF-0018-43DF-B8B2-FCAAD116AFD6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4C651-8A6F-40FE-AF97-E5A4CDA35F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5012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2609D247-39FE-4F3B-8CE6-D66B147259CF}" type="slidenum">
              <a:rPr lang="zh-CN" altLang="en-US" sz="2100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BE7D6-36C0-4A2D-B5C1-C99BA67184B1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C223-2E3A-4E2B-BC70-82C6CF1EF8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9075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2FE2B897-D304-4011-A73B-69890C9BC566}" type="slidenum">
              <a:rPr lang="zh-CN" altLang="en-US" sz="2100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52494-59AF-45BD-8B1D-1055500D3624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A44DF-DA38-44B3-A4C5-196C1B7D82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3643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E3DA0D2E-0BE3-47BA-9F25-7FE475F0D5F3}" type="slidenum">
              <a:rPr lang="zh-CN" altLang="en-US" sz="2100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2A048-3562-4D5F-911C-0A02B7547D81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1BCDD-E1E1-4273-8E10-18290D58DF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8543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8438"/>
            <a:ext cx="118237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6" name="圆角矩形 8"/>
            <p:cNvSpPr/>
            <p:nvPr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矩形 9"/>
            <p:cNvSpPr/>
            <p:nvPr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11301413" y="6248400"/>
            <a:ext cx="519112" cy="4206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ED1AC961-44A5-41BD-9E77-783432C06B35}" type="slidenum">
              <a:rPr lang="zh-CN" altLang="en-US" sz="2100" smtClean="0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zh-CN" altLang="en-US" sz="2100" smtClean="0">
              <a:solidFill>
                <a:srgbClr val="595959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37FB7-6A5D-4E3B-84EF-DE2EF3EF76F6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81ABD-2901-468E-85BD-943F89C3AE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255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9616D-3AF5-453D-B287-0A9C92810B90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4003F-10F9-4EA9-B123-2F7B7CCF5E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7249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29015-15A9-4B1E-9744-B8A1D5F79C75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B41CB-F26F-49A7-8391-EEDCDE9A2E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34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3B340-1BD4-4780-A7EA-FA6FA3A40C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501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9BF79-EE91-4C41-999F-E93F18580A88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D3242-6D4D-4D02-80BE-1EFDF98EF8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2307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1BC31-4989-46C0-98F0-3E52898696D1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E5E22-9705-4C7F-A054-EAF407C352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281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795F5-A07D-4B7A-A1A9-9C6543323EE3}" type="datetimeFigureOut">
              <a:rPr lang="zh-CN" altLang="en-US"/>
              <a:pPr>
                <a:defRPr/>
              </a:pPr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4C9C9-4EEE-425F-9A8D-77C1E47E2E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4394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>
            <a:spLocks noChangeArrowheads="1"/>
          </p:cNvSpPr>
          <p:nvPr/>
        </p:nvSpPr>
        <p:spPr bwMode="auto">
          <a:xfrm>
            <a:off x="9612313" y="669925"/>
            <a:ext cx="274637" cy="274638"/>
          </a:xfrm>
          <a:prstGeom prst="ellipse">
            <a:avLst/>
          </a:prstGeom>
          <a:solidFill>
            <a:srgbClr val="00D1C6">
              <a:alpha val="870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4" name="Google Shape;11;p2"/>
          <p:cNvSpPr>
            <a:spLocks noChangeArrowheads="1"/>
          </p:cNvSpPr>
          <p:nvPr/>
        </p:nvSpPr>
        <p:spPr bwMode="auto">
          <a:xfrm>
            <a:off x="1597025" y="-1069975"/>
            <a:ext cx="8997950" cy="8997950"/>
          </a:xfrm>
          <a:prstGeom prst="ellipse">
            <a:avLst/>
          </a:prstGeom>
          <a:noFill/>
          <a:ln w="9525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5" name="Google Shape;13;p2"/>
          <p:cNvSpPr/>
          <p:nvPr/>
        </p:nvSpPr>
        <p:spPr>
          <a:xfrm>
            <a:off x="357188" y="-1182688"/>
            <a:ext cx="3128962" cy="3130551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Google Shape;14;p2"/>
          <p:cNvSpPr>
            <a:spLocks noChangeArrowheads="1"/>
          </p:cNvSpPr>
          <p:nvPr/>
        </p:nvSpPr>
        <p:spPr bwMode="auto">
          <a:xfrm>
            <a:off x="11131550" y="3843338"/>
            <a:ext cx="1304925" cy="1304925"/>
          </a:xfrm>
          <a:prstGeom prst="ellipse">
            <a:avLst/>
          </a:prstGeom>
          <a:solidFill>
            <a:srgbClr val="ED4A00">
              <a:alpha val="866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7" name="Google Shape;15;p2"/>
          <p:cNvSpPr>
            <a:spLocks noChangeArrowheads="1"/>
          </p:cNvSpPr>
          <p:nvPr/>
        </p:nvSpPr>
        <p:spPr bwMode="auto">
          <a:xfrm>
            <a:off x="3006725" y="722313"/>
            <a:ext cx="877888" cy="876300"/>
          </a:xfrm>
          <a:prstGeom prst="ellipse">
            <a:avLst/>
          </a:prstGeom>
          <a:solidFill>
            <a:srgbClr val="00ACC3">
              <a:alpha val="866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8" name="Google Shape;16;p2"/>
          <p:cNvSpPr/>
          <p:nvPr/>
        </p:nvSpPr>
        <p:spPr>
          <a:xfrm>
            <a:off x="9004300" y="4619625"/>
            <a:ext cx="3044825" cy="3046413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Google Shape;17;p2"/>
          <p:cNvSpPr>
            <a:spLocks noChangeArrowheads="1"/>
          </p:cNvSpPr>
          <p:nvPr/>
        </p:nvSpPr>
        <p:spPr bwMode="auto">
          <a:xfrm>
            <a:off x="184150" y="4257675"/>
            <a:ext cx="876300" cy="876300"/>
          </a:xfrm>
          <a:prstGeom prst="ellipse">
            <a:avLst/>
          </a:prstGeom>
          <a:solidFill>
            <a:srgbClr val="BBCD00">
              <a:alpha val="866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10" name="Google Shape;18;p2"/>
          <p:cNvSpPr/>
          <p:nvPr/>
        </p:nvSpPr>
        <p:spPr>
          <a:xfrm>
            <a:off x="501650" y="5622925"/>
            <a:ext cx="1611313" cy="1609725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24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" name="Google Shape;19;p2"/>
          <p:cNvSpPr>
            <a:spLocks noChangeArrowheads="1"/>
          </p:cNvSpPr>
          <p:nvPr/>
        </p:nvSpPr>
        <p:spPr bwMode="auto">
          <a:xfrm>
            <a:off x="10993438" y="3389313"/>
            <a:ext cx="406400" cy="406400"/>
          </a:xfrm>
          <a:prstGeom prst="ellipse">
            <a:avLst/>
          </a:prstGeom>
          <a:solidFill>
            <a:srgbClr val="E8004C">
              <a:alpha val="866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13" name="Google Shape;20;p2"/>
          <p:cNvSpPr>
            <a:spLocks noChangeArrowheads="1"/>
          </p:cNvSpPr>
          <p:nvPr/>
        </p:nvSpPr>
        <p:spPr bwMode="auto">
          <a:xfrm>
            <a:off x="10131425" y="-400050"/>
            <a:ext cx="1827213" cy="1827213"/>
          </a:xfrm>
          <a:prstGeom prst="ellipse">
            <a:avLst/>
          </a:prstGeom>
          <a:solidFill>
            <a:srgbClr val="BBCD00">
              <a:alpha val="866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14" name="Google Shape;21;p2"/>
          <p:cNvSpPr>
            <a:spLocks noChangeArrowheads="1"/>
          </p:cNvSpPr>
          <p:nvPr/>
        </p:nvSpPr>
        <p:spPr bwMode="auto">
          <a:xfrm>
            <a:off x="10993438" y="1069975"/>
            <a:ext cx="876300" cy="877888"/>
          </a:xfrm>
          <a:prstGeom prst="ellipse">
            <a:avLst/>
          </a:prstGeom>
          <a:solidFill>
            <a:srgbClr val="65BB48">
              <a:alpha val="866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15" name="Google Shape;22;p2"/>
          <p:cNvSpPr>
            <a:spLocks noChangeArrowheads="1"/>
          </p:cNvSpPr>
          <p:nvPr/>
        </p:nvSpPr>
        <p:spPr bwMode="auto">
          <a:xfrm>
            <a:off x="285750" y="927100"/>
            <a:ext cx="1162050" cy="1162050"/>
          </a:xfrm>
          <a:prstGeom prst="ellipse">
            <a:avLst/>
          </a:prstGeom>
          <a:noFill/>
          <a:ln w="9525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16" name="Google Shape;23;p2"/>
          <p:cNvSpPr>
            <a:spLocks noChangeArrowheads="1"/>
          </p:cNvSpPr>
          <p:nvPr/>
        </p:nvSpPr>
        <p:spPr bwMode="auto">
          <a:xfrm>
            <a:off x="-163513" y="3911600"/>
            <a:ext cx="1570038" cy="1570038"/>
          </a:xfrm>
          <a:prstGeom prst="ellipse">
            <a:avLst/>
          </a:prstGeom>
          <a:noFill/>
          <a:ln w="9525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17" name="Google Shape;24;p2"/>
          <p:cNvSpPr>
            <a:spLocks noChangeArrowheads="1"/>
          </p:cNvSpPr>
          <p:nvPr/>
        </p:nvSpPr>
        <p:spPr bwMode="auto">
          <a:xfrm>
            <a:off x="10866438" y="944563"/>
            <a:ext cx="1128712" cy="1128712"/>
          </a:xfrm>
          <a:prstGeom prst="ellipse">
            <a:avLst/>
          </a:prstGeom>
          <a:noFill/>
          <a:ln w="9525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18" name="Google Shape;25;p2"/>
          <p:cNvSpPr>
            <a:spLocks noChangeArrowheads="1"/>
          </p:cNvSpPr>
          <p:nvPr/>
        </p:nvSpPr>
        <p:spPr bwMode="auto">
          <a:xfrm>
            <a:off x="1406525" y="5205413"/>
            <a:ext cx="274638" cy="276225"/>
          </a:xfrm>
          <a:prstGeom prst="ellipse">
            <a:avLst/>
          </a:prstGeom>
          <a:solidFill>
            <a:srgbClr val="F8BB00">
              <a:alpha val="8666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07233" y="2655767"/>
            <a:ext cx="6177600" cy="1546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537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871AF-B265-4565-819B-8CCE683BB5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6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E004ED-C9CD-4857-B3C3-2BCC670B43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3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EDF78-C750-4DF4-823B-C8C17504C6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572000-B0F3-4728-9478-E0120FB4C4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4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43A6A7DB-7042-4CEF-8C07-01EA774D4C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93CC5FB-3B8A-469E-8F58-5C78E07B6B86}" type="datetimeFigureOut">
              <a:rPr lang="zh-CN" altLang="en-US">
                <a:latin typeface="Arial" pitchFamily="34" charset="0"/>
              </a:rPr>
              <a:pPr>
                <a:defRPr/>
              </a:pPr>
              <a:t>2021/10/21</a:t>
            </a:fld>
            <a:endParaRPr lang="zh-CN" altLang="en-US">
              <a:latin typeface="Arial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380C54B-DA6E-4329-A443-9824E610287F}" type="slidenum">
              <a:rPr lang="zh-CN" altLang="en-US">
                <a:latin typeface="Arial" pitchFamily="34" charset="0"/>
              </a:rPr>
              <a:pPr>
                <a:defRPr/>
              </a:pPr>
              <a:t>‹#›</a:t>
            </a:fld>
            <a:endParaRPr lang="zh-CN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39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</p:sldLayoutIdLst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25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25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25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1" y="903818"/>
            <a:ext cx="5803901" cy="580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3251200" y="1107018"/>
            <a:ext cx="8415867" cy="206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5" tIns="48547" rIns="97095" bIns="48547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zh-CN" sz="6400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Chào mừng các em đến với tiết học Toán</a:t>
            </a:r>
            <a:endParaRPr lang="zh-CN" altLang="en-US" sz="6400" b="1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3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1894418" y="3122084"/>
            <a:ext cx="1246716" cy="768349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95235" name="Title 2"/>
          <p:cNvSpPr>
            <a:spLocks noGrp="1"/>
          </p:cNvSpPr>
          <p:nvPr>
            <p:ph type="title" idx="2"/>
          </p:nvPr>
        </p:nvSpPr>
        <p:spPr>
          <a:xfrm>
            <a:off x="4279900" y="3122084"/>
            <a:ext cx="1246717" cy="768349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95236" name="Title 3"/>
          <p:cNvSpPr>
            <a:spLocks noGrp="1"/>
          </p:cNvSpPr>
          <p:nvPr>
            <p:ph type="title" idx="3"/>
          </p:nvPr>
        </p:nvSpPr>
        <p:spPr>
          <a:xfrm>
            <a:off x="6665385" y="3122084"/>
            <a:ext cx="1246716" cy="768349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95237" name="Title 4"/>
          <p:cNvSpPr>
            <a:spLocks noGrp="1"/>
          </p:cNvSpPr>
          <p:nvPr>
            <p:ph type="title" idx="4"/>
          </p:nvPr>
        </p:nvSpPr>
        <p:spPr>
          <a:xfrm>
            <a:off x="9050867" y="3122084"/>
            <a:ext cx="1246717" cy="768349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95238" name="Title 5"/>
          <p:cNvSpPr>
            <a:spLocks noGrp="1"/>
          </p:cNvSpPr>
          <p:nvPr>
            <p:ph type="ctrTitle" idx="5"/>
          </p:nvPr>
        </p:nvSpPr>
        <p:spPr>
          <a:xfrm>
            <a:off x="414867" y="825500"/>
            <a:ext cx="11362267" cy="975784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95239" name="Subtitle 6"/>
          <p:cNvSpPr>
            <a:spLocks noGrp="1"/>
          </p:cNvSpPr>
          <p:nvPr>
            <p:ph type="subTitle" idx="1"/>
          </p:nvPr>
        </p:nvSpPr>
        <p:spPr>
          <a:xfrm>
            <a:off x="1521885" y="4953000"/>
            <a:ext cx="1991783" cy="105833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95240" name="Subtitle 7"/>
          <p:cNvSpPr>
            <a:spLocks noGrp="1"/>
          </p:cNvSpPr>
          <p:nvPr>
            <p:ph type="subTitle" idx="6"/>
          </p:nvPr>
        </p:nvSpPr>
        <p:spPr>
          <a:xfrm>
            <a:off x="3907367" y="4953000"/>
            <a:ext cx="1991784" cy="105833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95241" name="Subtitle 8"/>
          <p:cNvSpPr>
            <a:spLocks noGrp="1"/>
          </p:cNvSpPr>
          <p:nvPr>
            <p:ph type="subTitle" idx="7"/>
          </p:nvPr>
        </p:nvSpPr>
        <p:spPr>
          <a:xfrm>
            <a:off x="6292851" y="4953000"/>
            <a:ext cx="1991783" cy="105833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95242" name="Subtitle 9"/>
          <p:cNvSpPr>
            <a:spLocks noGrp="1"/>
          </p:cNvSpPr>
          <p:nvPr>
            <p:ph type="subTitle" idx="8"/>
          </p:nvPr>
        </p:nvSpPr>
        <p:spPr>
          <a:xfrm>
            <a:off x="8678333" y="4910668"/>
            <a:ext cx="1991784" cy="105621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95243" name="Subtitle 10"/>
          <p:cNvSpPr>
            <a:spLocks noGrp="1"/>
          </p:cNvSpPr>
          <p:nvPr>
            <p:ph type="subTitle" idx="9"/>
          </p:nvPr>
        </p:nvSpPr>
        <p:spPr>
          <a:xfrm>
            <a:off x="6292851" y="4953000"/>
            <a:ext cx="1991783" cy="105833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pic>
        <p:nvPicPr>
          <p:cNvPr id="9524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85" y="3579284"/>
            <a:ext cx="2982383" cy="247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1" y="738717"/>
            <a:ext cx="91821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4903258" y="2230969"/>
            <a:ext cx="5670549" cy="1025984"/>
          </a:xfrm>
          <a:prstGeom prst="rect">
            <a:avLst/>
          </a:prstGeom>
          <a:noFill/>
        </p:spPr>
        <p:txBody>
          <a:bodyPr lIns="121917" tIns="60959" rIns="121917" bIns="60959">
            <a:spAutoFit/>
          </a:bodyPr>
          <a:lstStyle/>
          <a:p>
            <a:pPr algn="ctr" eaLnBrk="0" hangingPunct="0">
              <a:defRPr/>
            </a:pPr>
            <a:r>
              <a:rPr lang="en-US" sz="5867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+mn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1963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748" y="3657600"/>
            <a:ext cx="9753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9753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600200" y="616803"/>
            <a:ext cx="944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vi-VN" sz="2400" b="1" dirty="0">
                <a:latin typeface="+mn-lt"/>
              </a:rPr>
              <a:t>BÀI 1:</a:t>
            </a:r>
            <a:r>
              <a:rPr lang="vi-VN" sz="2400" dirty="0">
                <a:latin typeface="+mn-lt"/>
              </a:rPr>
              <a:t> </a:t>
            </a:r>
            <a:r>
              <a:rPr lang="vi-VN" sz="2400" b="1" i="1" dirty="0">
                <a:latin typeface="+mn-lt"/>
              </a:rPr>
              <a:t>Trong các góc sau đây, góc nào là: góc vuông, góc nhọn, góc tù, góc bẹt</a:t>
            </a:r>
            <a:r>
              <a:rPr lang="vi-VN" sz="2400" b="1" i="1" dirty="0" smtClean="0">
                <a:latin typeface="+mn-lt"/>
              </a:rPr>
              <a:t>?</a:t>
            </a:r>
            <a:endParaRPr lang="en-US" sz="2400" b="1" i="1" dirty="0">
              <a:solidFill>
                <a:srgbClr val="006600"/>
              </a:solidFill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986052" y="5486400"/>
            <a:ext cx="100629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Muốn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biết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góc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đã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cho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là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góc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vuông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,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góc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nhọn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,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góc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bẹt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,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góc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tù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ta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cần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làm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gì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?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4294" y="2819400"/>
            <a:ext cx="2094706" cy="43088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góc</a:t>
            </a:r>
            <a:r>
              <a:rPr lang="en-US" sz="2200" b="1" kern="0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kern="0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nhọn</a:t>
            </a:r>
            <a:endParaRPr kumimoji="0" lang="en-US" sz="2200" b="1" i="0" u="none" strike="noStrike" kern="0" cap="none" spc="0" normalizeH="0" baseline="0" noProof="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2869287"/>
            <a:ext cx="2094706" cy="43088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góc</a:t>
            </a:r>
            <a:r>
              <a:rPr lang="en-US" sz="2200" b="1" kern="0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kern="0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tù</a:t>
            </a:r>
            <a:endParaRPr kumimoji="0" lang="en-US" sz="2200" b="1" i="0" u="none" strike="noStrike" kern="0" cap="none" spc="0" normalizeH="0" baseline="0" noProof="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01894" y="2869287"/>
            <a:ext cx="2094706" cy="43088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góc</a:t>
            </a:r>
            <a:r>
              <a:rPr lang="en-US" sz="2200" b="1" kern="0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kern="0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vuông</a:t>
            </a:r>
            <a:endParaRPr kumimoji="0" lang="en-US" sz="2200" b="1" i="0" u="none" strike="noStrike" kern="0" cap="none" spc="0" normalizeH="0" baseline="0" noProof="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67694" y="5055513"/>
            <a:ext cx="2094706" cy="43088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góc</a:t>
            </a:r>
            <a:r>
              <a:rPr lang="en-US" sz="2200" b="1" kern="0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kern="0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bẹt</a:t>
            </a:r>
            <a:endParaRPr kumimoji="0" lang="en-US" sz="2200" b="1" i="0" u="none" strike="noStrike" kern="0" cap="none" spc="0" normalizeH="0" baseline="0" noProof="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4903113"/>
            <a:ext cx="2094706" cy="43088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góc</a:t>
            </a:r>
            <a:r>
              <a:rPr lang="en-US" sz="2200" b="1" kern="0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kern="0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nhọn</a:t>
            </a:r>
            <a:endParaRPr kumimoji="0" lang="en-US" sz="2200" b="1" i="0" u="none" strike="noStrike" kern="0" cap="none" spc="0" normalizeH="0" baseline="0" noProof="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68494" y="4979313"/>
            <a:ext cx="2094706" cy="43088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góc</a:t>
            </a:r>
            <a:r>
              <a:rPr lang="en-US" sz="2200" b="1" kern="0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kern="0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tù</a:t>
            </a:r>
            <a:endParaRPr kumimoji="0" lang="en-US" sz="2200" b="1" i="0" u="none" strike="noStrike" kern="0" cap="none" spc="0" normalizeH="0" baseline="0" noProof="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986052" y="5417403"/>
            <a:ext cx="100629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Muốn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biết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góc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đã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cho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là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góc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vuông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,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góc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nhọn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,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góc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bẹt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,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góc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tù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ta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cần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dùng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thước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để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kiểm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tra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.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138452" y="5562600"/>
            <a:ext cx="100629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Thế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nào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là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góc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vuông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,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góc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nhọn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,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góc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bẹt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,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góc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tù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?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25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/>
      <p:bldP spid="5" grpId="1"/>
      <p:bldP spid="6" grpId="0"/>
      <p:bldP spid="7" grpId="0"/>
      <p:bldP spid="8" grpId="0"/>
      <p:bldP spid="9" grpId="0"/>
      <p:bldP spid="10" grpId="0"/>
      <p:bldP spid="12" grpId="0"/>
      <p:bldP spid="13" grpId="0"/>
      <p:bldP spid="13" grpId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667000" y="-152400"/>
            <a:ext cx="693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4400" i="1">
              <a:solidFill>
                <a:schemeClr val="accent2"/>
              </a:solidFill>
              <a:latin typeface=".VnCommercial Script" panose="020B7200000000000000" pitchFamily="34" charset="0"/>
            </a:endParaRPr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2057400" y="43434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990000"/>
                </a:solidFill>
              </a:rPr>
              <a:t>- </a:t>
            </a:r>
            <a:r>
              <a:rPr lang="en-US" sz="2400" b="1" i="1" dirty="0" err="1" smtClean="0">
                <a:solidFill>
                  <a:srgbClr val="990000"/>
                </a:solidFill>
                <a:latin typeface="+mn-lt"/>
              </a:rPr>
              <a:t>Hình</a:t>
            </a:r>
            <a:r>
              <a:rPr lang="en-US" sz="2400" b="1" i="1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n-US" sz="2400" b="1" i="1" dirty="0">
                <a:solidFill>
                  <a:srgbClr val="990000"/>
                </a:solidFill>
                <a:latin typeface="+mn-lt"/>
              </a:rPr>
              <a:t>tam </a:t>
            </a:r>
            <a:r>
              <a:rPr lang="en-US" sz="2400" b="1" i="1" dirty="0" err="1" smtClean="0">
                <a:solidFill>
                  <a:srgbClr val="990000"/>
                </a:solidFill>
                <a:latin typeface="+mn-lt"/>
              </a:rPr>
              <a:t>giác</a:t>
            </a:r>
            <a:r>
              <a:rPr lang="en-US" sz="2400" b="1" i="1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n-US" sz="2400" b="1" i="1" dirty="0">
                <a:solidFill>
                  <a:srgbClr val="990000"/>
                </a:solidFill>
                <a:latin typeface="+mn-lt"/>
              </a:rPr>
              <a:t>ABC </a:t>
            </a:r>
            <a:r>
              <a:rPr lang="en-US" sz="2400" b="1" i="1" dirty="0" err="1" smtClean="0">
                <a:solidFill>
                  <a:srgbClr val="990000"/>
                </a:solidFill>
                <a:latin typeface="+mn-lt"/>
              </a:rPr>
              <a:t>có</a:t>
            </a:r>
            <a:r>
              <a:rPr lang="en-US" sz="2400" b="1" i="1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990000"/>
                </a:solidFill>
                <a:latin typeface="+mn-lt"/>
              </a:rPr>
              <a:t>ba</a:t>
            </a:r>
            <a:r>
              <a:rPr lang="en-US" sz="2400" b="1" i="1" dirty="0">
                <a:solidFill>
                  <a:srgbClr val="99000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990000"/>
                </a:solidFill>
                <a:latin typeface="+mn-lt"/>
              </a:rPr>
              <a:t>góc</a:t>
            </a:r>
            <a:r>
              <a:rPr lang="en-US" sz="2400" b="1" i="1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990000"/>
                </a:solidFill>
                <a:latin typeface="+mn-lt"/>
              </a:rPr>
              <a:t>nhọn</a:t>
            </a:r>
            <a:endParaRPr lang="en-US" sz="2400" b="1" i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2057400" y="48006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990000"/>
                </a:solidFill>
              </a:rPr>
              <a:t>- </a:t>
            </a:r>
            <a:r>
              <a:rPr lang="en-US" sz="2400" b="1" i="1" dirty="0" err="1" smtClean="0">
                <a:solidFill>
                  <a:srgbClr val="990000"/>
                </a:solidFill>
                <a:latin typeface="+mn-lt"/>
              </a:rPr>
              <a:t>Hình</a:t>
            </a:r>
            <a:r>
              <a:rPr lang="en-US" sz="2400" b="1" i="1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n-US" sz="2400" b="1" i="1" dirty="0">
                <a:solidFill>
                  <a:srgbClr val="990000"/>
                </a:solidFill>
                <a:latin typeface="+mn-lt"/>
              </a:rPr>
              <a:t>tam </a:t>
            </a:r>
            <a:r>
              <a:rPr lang="en-US" sz="2400" b="1" i="1" dirty="0" err="1" smtClean="0">
                <a:solidFill>
                  <a:srgbClr val="990000"/>
                </a:solidFill>
                <a:latin typeface="+mn-lt"/>
              </a:rPr>
              <a:t>giác</a:t>
            </a:r>
            <a:r>
              <a:rPr lang="en-US" sz="2400" b="1" i="1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n-US" sz="2400" b="1" i="1" dirty="0">
                <a:solidFill>
                  <a:srgbClr val="990000"/>
                </a:solidFill>
                <a:latin typeface="+mn-lt"/>
              </a:rPr>
              <a:t>DEG </a:t>
            </a:r>
            <a:r>
              <a:rPr lang="en-US" sz="2400" b="1" i="1" dirty="0" err="1" smtClean="0">
                <a:solidFill>
                  <a:srgbClr val="990000"/>
                </a:solidFill>
                <a:latin typeface="+mn-lt"/>
              </a:rPr>
              <a:t>có</a:t>
            </a:r>
            <a:r>
              <a:rPr lang="en-US" sz="2400" b="1" i="1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990000"/>
                </a:solidFill>
                <a:latin typeface="+mn-lt"/>
              </a:rPr>
              <a:t>một</a:t>
            </a:r>
            <a:r>
              <a:rPr lang="en-US" sz="2400" b="1" i="1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990000"/>
                </a:solidFill>
                <a:latin typeface="+mn-lt"/>
              </a:rPr>
              <a:t>góc</a:t>
            </a:r>
            <a:r>
              <a:rPr lang="en-US" sz="2400" b="1" i="1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990000"/>
                </a:solidFill>
                <a:latin typeface="+mn-lt"/>
              </a:rPr>
              <a:t>vuông</a:t>
            </a:r>
            <a:r>
              <a:rPr lang="en-US" sz="2400" b="1" i="1" dirty="0">
                <a:solidFill>
                  <a:srgbClr val="990000"/>
                </a:solidFill>
                <a:latin typeface="+mn-lt"/>
              </a:rPr>
              <a:t>.</a:t>
            </a:r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2057400" y="52578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990000"/>
                </a:solidFill>
              </a:rPr>
              <a:t>- </a:t>
            </a:r>
            <a:r>
              <a:rPr lang="en-US" sz="2400" b="1" i="1" dirty="0" err="1" smtClean="0">
                <a:solidFill>
                  <a:srgbClr val="990000"/>
                </a:solidFill>
                <a:latin typeface="+mn-lt"/>
              </a:rPr>
              <a:t>Hình</a:t>
            </a:r>
            <a:r>
              <a:rPr lang="en-US" sz="2400" b="1" i="1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n-US" sz="2400" b="1" i="1" dirty="0">
                <a:solidFill>
                  <a:srgbClr val="990000"/>
                </a:solidFill>
                <a:latin typeface="+mn-lt"/>
              </a:rPr>
              <a:t>tam </a:t>
            </a:r>
            <a:r>
              <a:rPr lang="en-US" sz="2400" b="1" i="1" dirty="0" err="1" smtClean="0">
                <a:solidFill>
                  <a:srgbClr val="990000"/>
                </a:solidFill>
                <a:latin typeface="+mn-lt"/>
              </a:rPr>
              <a:t>giác</a:t>
            </a:r>
            <a:r>
              <a:rPr lang="en-US" sz="2400" b="1" i="1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n-US" sz="2400" b="1" i="1" dirty="0">
                <a:solidFill>
                  <a:srgbClr val="990000"/>
                </a:solidFill>
                <a:latin typeface="+mn-lt"/>
              </a:rPr>
              <a:t>MNP </a:t>
            </a:r>
            <a:r>
              <a:rPr lang="en-US" sz="2400" b="1" i="1" dirty="0" err="1" smtClean="0">
                <a:solidFill>
                  <a:srgbClr val="990000"/>
                </a:solidFill>
                <a:latin typeface="+mn-lt"/>
              </a:rPr>
              <a:t>có</a:t>
            </a:r>
            <a:r>
              <a:rPr lang="en-US" sz="2400" b="1" i="1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990000"/>
                </a:solidFill>
                <a:latin typeface="+mn-lt"/>
              </a:rPr>
              <a:t>một</a:t>
            </a:r>
            <a:r>
              <a:rPr lang="en-US" sz="2400" b="1" i="1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990000"/>
                </a:solidFill>
                <a:latin typeface="+mn-lt"/>
              </a:rPr>
              <a:t>góc</a:t>
            </a:r>
            <a:r>
              <a:rPr lang="en-US" sz="2400" b="1" i="1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990000"/>
                </a:solidFill>
                <a:latin typeface="+mn-lt"/>
              </a:rPr>
              <a:t>tù</a:t>
            </a:r>
            <a:r>
              <a:rPr lang="en-US" sz="2400" b="1" i="1" dirty="0" smtClean="0">
                <a:solidFill>
                  <a:srgbClr val="990000"/>
                </a:solidFill>
                <a:latin typeface="+mn-lt"/>
              </a:rPr>
              <a:t>.  </a:t>
            </a:r>
            <a:endParaRPr lang="en-US" sz="2400" b="1" i="1" dirty="0">
              <a:solidFill>
                <a:srgbClr val="990000"/>
              </a:solidFill>
              <a:latin typeface="+mn-lt"/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1524000" y="685800"/>
            <a:ext cx="9144000" cy="3657600"/>
            <a:chOff x="144" y="912"/>
            <a:chExt cx="5760" cy="2304"/>
          </a:xfrm>
        </p:grpSpPr>
        <p:sp>
          <p:nvSpPr>
            <p:cNvPr id="7177" name="Text Box 5"/>
            <p:cNvSpPr txBox="1">
              <a:spLocks noChangeArrowheads="1"/>
            </p:cNvSpPr>
            <p:nvPr/>
          </p:nvSpPr>
          <p:spPr bwMode="auto">
            <a:xfrm>
              <a:off x="144" y="912"/>
              <a:ext cx="5088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 dirty="0">
                  <a:latin typeface="+mn-lt"/>
                </a:rPr>
                <a:t>BÀI 2</a:t>
              </a:r>
              <a:r>
                <a:rPr lang="en-US" dirty="0">
                  <a:latin typeface="+mn-lt"/>
                </a:rPr>
                <a:t>: </a:t>
              </a:r>
              <a:r>
                <a:rPr lang="en-US" b="1" i="1" dirty="0" err="1">
                  <a:latin typeface="+mn-lt"/>
                </a:rPr>
                <a:t>Trong</a:t>
              </a:r>
              <a:r>
                <a:rPr lang="en-US" b="1" i="1" dirty="0">
                  <a:latin typeface="+mn-lt"/>
                </a:rPr>
                <a:t> </a:t>
              </a:r>
              <a:r>
                <a:rPr lang="en-US" b="1" i="1" dirty="0" err="1">
                  <a:latin typeface="+mn-lt"/>
                </a:rPr>
                <a:t>các</a:t>
              </a:r>
              <a:r>
                <a:rPr lang="en-US" b="1" i="1" dirty="0">
                  <a:latin typeface="+mn-lt"/>
                </a:rPr>
                <a:t> </a:t>
              </a:r>
              <a:r>
                <a:rPr lang="en-US" b="1" i="1" dirty="0" err="1">
                  <a:latin typeface="+mn-lt"/>
                </a:rPr>
                <a:t>hình</a:t>
              </a:r>
              <a:r>
                <a:rPr lang="en-US" b="1" i="1" dirty="0">
                  <a:latin typeface="+mn-lt"/>
                </a:rPr>
                <a:t> tam </a:t>
              </a:r>
              <a:r>
                <a:rPr lang="en-US" b="1" i="1" dirty="0" err="1">
                  <a:latin typeface="+mn-lt"/>
                </a:rPr>
                <a:t>giác</a:t>
              </a:r>
              <a:r>
                <a:rPr lang="en-US" b="1" i="1" dirty="0">
                  <a:latin typeface="+mn-lt"/>
                </a:rPr>
                <a:t> </a:t>
              </a:r>
              <a:r>
                <a:rPr lang="en-US" b="1" i="1" dirty="0" err="1">
                  <a:latin typeface="+mn-lt"/>
                </a:rPr>
                <a:t>sau</a:t>
              </a:r>
              <a:r>
                <a:rPr lang="en-US" b="1" i="1" dirty="0">
                  <a:latin typeface="+mn-lt"/>
                </a:rPr>
                <a:t>:</a:t>
              </a:r>
              <a:endParaRPr lang="en-US" dirty="0">
                <a:latin typeface="+mn-lt"/>
              </a:endParaRPr>
            </a:p>
            <a:p>
              <a:pPr>
                <a:spcBef>
                  <a:spcPct val="50000"/>
                </a:spcBef>
              </a:pPr>
              <a:endParaRPr lang="en-US" dirty="0"/>
            </a:p>
          </p:txBody>
        </p:sp>
        <p:sp>
          <p:nvSpPr>
            <p:cNvPr id="7178" name="Text Box 23"/>
            <p:cNvSpPr txBox="1">
              <a:spLocks noChangeArrowheads="1"/>
            </p:cNvSpPr>
            <p:nvPr/>
          </p:nvSpPr>
          <p:spPr bwMode="auto">
            <a:xfrm>
              <a:off x="528" y="1248"/>
              <a:ext cx="38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 i="1" dirty="0">
                  <a:solidFill>
                    <a:srgbClr val="006600"/>
                  </a:solidFill>
                  <a:latin typeface="+mn-lt"/>
                </a:rPr>
                <a:t>- </a:t>
              </a:r>
              <a:r>
                <a:rPr lang="en-US" sz="2400" b="1" i="1" dirty="0" err="1" smtClean="0">
                  <a:solidFill>
                    <a:srgbClr val="006600"/>
                  </a:solidFill>
                  <a:latin typeface="+mn-lt"/>
                </a:rPr>
                <a:t>Hình</a:t>
              </a:r>
              <a:r>
                <a:rPr lang="en-US" sz="2400" b="1" i="1" dirty="0" smtClean="0">
                  <a:solidFill>
                    <a:srgbClr val="006600"/>
                  </a:solidFill>
                  <a:latin typeface="+mn-lt"/>
                </a:rPr>
                <a:t> </a:t>
              </a:r>
              <a:r>
                <a:rPr lang="en-US" sz="2400" b="1" i="1" dirty="0">
                  <a:solidFill>
                    <a:srgbClr val="006600"/>
                  </a:solidFill>
                  <a:latin typeface="+mn-lt"/>
                </a:rPr>
                <a:t>tam </a:t>
              </a:r>
              <a:r>
                <a:rPr lang="en-US" sz="2400" b="1" i="1" dirty="0" err="1" smtClean="0">
                  <a:solidFill>
                    <a:srgbClr val="006600"/>
                  </a:solidFill>
                  <a:latin typeface="+mn-lt"/>
                </a:rPr>
                <a:t>giác</a:t>
              </a:r>
              <a:r>
                <a:rPr lang="en-US" sz="2400" b="1" i="1" dirty="0" smtClean="0">
                  <a:solidFill>
                    <a:srgbClr val="006600"/>
                  </a:solidFill>
                  <a:latin typeface="+mn-lt"/>
                </a:rPr>
                <a:t> </a:t>
              </a:r>
              <a:r>
                <a:rPr lang="en-US" sz="2400" b="1" i="1" dirty="0" err="1" smtClean="0">
                  <a:solidFill>
                    <a:srgbClr val="006600"/>
                  </a:solidFill>
                  <a:latin typeface="+mn-lt"/>
                </a:rPr>
                <a:t>nào</a:t>
              </a:r>
              <a:r>
                <a:rPr lang="en-US" sz="2400" b="1" i="1" dirty="0" smtClean="0">
                  <a:solidFill>
                    <a:srgbClr val="006600"/>
                  </a:solidFill>
                  <a:latin typeface="+mn-lt"/>
                </a:rPr>
                <a:t> </a:t>
              </a:r>
              <a:r>
                <a:rPr lang="en-US" sz="2400" b="1" i="1" dirty="0" err="1" smtClean="0">
                  <a:solidFill>
                    <a:srgbClr val="006600"/>
                  </a:solidFill>
                  <a:latin typeface="+mn-lt"/>
                </a:rPr>
                <a:t>có</a:t>
              </a:r>
              <a:r>
                <a:rPr lang="en-US" sz="2400" b="1" i="1" dirty="0" smtClean="0">
                  <a:solidFill>
                    <a:srgbClr val="006600"/>
                  </a:solidFill>
                  <a:latin typeface="+mn-lt"/>
                </a:rPr>
                <a:t> </a:t>
              </a:r>
              <a:r>
                <a:rPr lang="en-US" sz="2400" b="1" i="1" dirty="0" err="1">
                  <a:solidFill>
                    <a:srgbClr val="006600"/>
                  </a:solidFill>
                  <a:latin typeface="+mn-lt"/>
                </a:rPr>
                <a:t>ba</a:t>
              </a:r>
              <a:r>
                <a:rPr lang="en-US" sz="2400" b="1" i="1" dirty="0">
                  <a:solidFill>
                    <a:srgbClr val="006600"/>
                  </a:solidFill>
                  <a:latin typeface="+mn-lt"/>
                </a:rPr>
                <a:t> </a:t>
              </a:r>
              <a:r>
                <a:rPr lang="en-US" sz="2400" b="1" i="1" dirty="0" err="1" smtClean="0">
                  <a:solidFill>
                    <a:srgbClr val="006600"/>
                  </a:solidFill>
                  <a:latin typeface="+mn-lt"/>
                </a:rPr>
                <a:t>góc</a:t>
              </a:r>
              <a:r>
                <a:rPr lang="en-US" sz="2400" b="1" i="1" dirty="0" smtClean="0">
                  <a:solidFill>
                    <a:srgbClr val="006600"/>
                  </a:solidFill>
                  <a:latin typeface="+mn-lt"/>
                </a:rPr>
                <a:t> </a:t>
              </a:r>
              <a:r>
                <a:rPr lang="en-US" sz="2400" b="1" i="1" dirty="0" err="1" smtClean="0">
                  <a:solidFill>
                    <a:srgbClr val="006600"/>
                  </a:solidFill>
                  <a:latin typeface="+mn-lt"/>
                </a:rPr>
                <a:t>nhọn</a:t>
              </a:r>
              <a:r>
                <a:rPr lang="en-US" sz="2400" b="1" i="1" dirty="0">
                  <a:solidFill>
                    <a:srgbClr val="006600"/>
                  </a:solidFill>
                  <a:latin typeface="+mn-lt"/>
                </a:rPr>
                <a:t>?</a:t>
              </a:r>
            </a:p>
          </p:txBody>
        </p:sp>
        <p:sp>
          <p:nvSpPr>
            <p:cNvPr id="7181" name="Line 26"/>
            <p:cNvSpPr>
              <a:spLocks noChangeShapeType="1"/>
            </p:cNvSpPr>
            <p:nvPr/>
          </p:nvSpPr>
          <p:spPr bwMode="auto">
            <a:xfrm>
              <a:off x="720" y="2976"/>
              <a:ext cx="120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Line 27"/>
            <p:cNvSpPr>
              <a:spLocks noChangeShapeType="1"/>
            </p:cNvSpPr>
            <p:nvPr/>
          </p:nvSpPr>
          <p:spPr bwMode="auto">
            <a:xfrm flipV="1">
              <a:off x="720" y="2352"/>
              <a:ext cx="432" cy="62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Line 28"/>
            <p:cNvSpPr>
              <a:spLocks noChangeShapeType="1"/>
            </p:cNvSpPr>
            <p:nvPr/>
          </p:nvSpPr>
          <p:spPr bwMode="auto">
            <a:xfrm>
              <a:off x="1152" y="2352"/>
              <a:ext cx="768" cy="62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Line 29"/>
            <p:cNvSpPr>
              <a:spLocks noChangeShapeType="1"/>
            </p:cNvSpPr>
            <p:nvPr/>
          </p:nvSpPr>
          <p:spPr bwMode="auto">
            <a:xfrm>
              <a:off x="2832" y="2928"/>
              <a:ext cx="864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Line 30"/>
            <p:cNvSpPr>
              <a:spLocks noChangeShapeType="1"/>
            </p:cNvSpPr>
            <p:nvPr/>
          </p:nvSpPr>
          <p:spPr bwMode="auto">
            <a:xfrm flipH="1" flipV="1">
              <a:off x="2160" y="2304"/>
              <a:ext cx="672" cy="62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Line 31"/>
            <p:cNvSpPr>
              <a:spLocks noChangeShapeType="1"/>
            </p:cNvSpPr>
            <p:nvPr/>
          </p:nvSpPr>
          <p:spPr bwMode="auto">
            <a:xfrm>
              <a:off x="2160" y="2304"/>
              <a:ext cx="1536" cy="62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Line 32"/>
            <p:cNvSpPr>
              <a:spLocks noChangeShapeType="1"/>
            </p:cNvSpPr>
            <p:nvPr/>
          </p:nvSpPr>
          <p:spPr bwMode="auto">
            <a:xfrm>
              <a:off x="4368" y="2304"/>
              <a:ext cx="0" cy="62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Line 33"/>
            <p:cNvSpPr>
              <a:spLocks noChangeShapeType="1"/>
            </p:cNvSpPr>
            <p:nvPr/>
          </p:nvSpPr>
          <p:spPr bwMode="auto">
            <a:xfrm>
              <a:off x="4368" y="2928"/>
              <a:ext cx="115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" name="Line 34"/>
            <p:cNvSpPr>
              <a:spLocks noChangeShapeType="1"/>
            </p:cNvSpPr>
            <p:nvPr/>
          </p:nvSpPr>
          <p:spPr bwMode="auto">
            <a:xfrm flipH="1" flipV="1">
              <a:off x="4368" y="2304"/>
              <a:ext cx="1152" cy="62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Text Box 38"/>
            <p:cNvSpPr txBox="1">
              <a:spLocks noChangeArrowheads="1"/>
            </p:cNvSpPr>
            <p:nvPr/>
          </p:nvSpPr>
          <p:spPr bwMode="auto">
            <a:xfrm>
              <a:off x="960" y="2112"/>
              <a:ext cx="43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200" b="1">
                  <a:solidFill>
                    <a:srgbClr val="6600CC"/>
                  </a:solidFill>
                </a:rPr>
                <a:t>A</a:t>
              </a:r>
            </a:p>
          </p:txBody>
        </p:sp>
        <p:sp>
          <p:nvSpPr>
            <p:cNvPr id="7191" name="Text Box 39"/>
            <p:cNvSpPr txBox="1">
              <a:spLocks noChangeArrowheads="1"/>
            </p:cNvSpPr>
            <p:nvPr/>
          </p:nvSpPr>
          <p:spPr bwMode="auto">
            <a:xfrm>
              <a:off x="480" y="2928"/>
              <a:ext cx="43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b="1">
                  <a:solidFill>
                    <a:srgbClr val="6600CC"/>
                  </a:solidFill>
                </a:rPr>
                <a:t>B</a:t>
              </a:r>
            </a:p>
          </p:txBody>
        </p:sp>
        <p:sp>
          <p:nvSpPr>
            <p:cNvPr id="7192" name="Text Box 40"/>
            <p:cNvSpPr txBox="1">
              <a:spLocks noChangeArrowheads="1"/>
            </p:cNvSpPr>
            <p:nvPr/>
          </p:nvSpPr>
          <p:spPr bwMode="auto">
            <a:xfrm>
              <a:off x="1872" y="2947"/>
              <a:ext cx="43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b="1">
                  <a:solidFill>
                    <a:srgbClr val="6600CC"/>
                  </a:solidFill>
                </a:rPr>
                <a:t>C</a:t>
              </a:r>
            </a:p>
          </p:txBody>
        </p:sp>
        <p:sp>
          <p:nvSpPr>
            <p:cNvPr id="7193" name="Text Box 41"/>
            <p:cNvSpPr txBox="1">
              <a:spLocks noChangeArrowheads="1"/>
            </p:cNvSpPr>
            <p:nvPr/>
          </p:nvSpPr>
          <p:spPr bwMode="auto">
            <a:xfrm>
              <a:off x="1872" y="2083"/>
              <a:ext cx="43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b="1">
                  <a:solidFill>
                    <a:srgbClr val="6600CC"/>
                  </a:solidFill>
                </a:rPr>
                <a:t>M</a:t>
              </a:r>
            </a:p>
          </p:txBody>
        </p:sp>
        <p:sp>
          <p:nvSpPr>
            <p:cNvPr id="7194" name="Text Box 42"/>
            <p:cNvSpPr txBox="1">
              <a:spLocks noChangeArrowheads="1"/>
            </p:cNvSpPr>
            <p:nvPr/>
          </p:nvSpPr>
          <p:spPr bwMode="auto">
            <a:xfrm>
              <a:off x="2688" y="2928"/>
              <a:ext cx="43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b="1">
                  <a:solidFill>
                    <a:srgbClr val="6600CC"/>
                  </a:solidFill>
                </a:rPr>
                <a:t>N</a:t>
              </a:r>
            </a:p>
          </p:txBody>
        </p:sp>
        <p:sp>
          <p:nvSpPr>
            <p:cNvPr id="7195" name="Text Box 43"/>
            <p:cNvSpPr txBox="1">
              <a:spLocks noChangeArrowheads="1"/>
            </p:cNvSpPr>
            <p:nvPr/>
          </p:nvSpPr>
          <p:spPr bwMode="auto">
            <a:xfrm>
              <a:off x="3648" y="2928"/>
              <a:ext cx="43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b="1">
                  <a:solidFill>
                    <a:srgbClr val="6600CC"/>
                  </a:solidFill>
                </a:rPr>
                <a:t>P</a:t>
              </a:r>
            </a:p>
          </p:txBody>
        </p:sp>
        <p:sp>
          <p:nvSpPr>
            <p:cNvPr id="7196" name="Text Box 44"/>
            <p:cNvSpPr txBox="1">
              <a:spLocks noChangeArrowheads="1"/>
            </p:cNvSpPr>
            <p:nvPr/>
          </p:nvSpPr>
          <p:spPr bwMode="auto">
            <a:xfrm>
              <a:off x="4224" y="2064"/>
              <a:ext cx="43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b="1">
                  <a:solidFill>
                    <a:srgbClr val="6600CC"/>
                  </a:solidFill>
                </a:rPr>
                <a:t>D</a:t>
              </a:r>
            </a:p>
          </p:txBody>
        </p:sp>
        <p:sp>
          <p:nvSpPr>
            <p:cNvPr id="7197" name="Text Box 45"/>
            <p:cNvSpPr txBox="1">
              <a:spLocks noChangeArrowheads="1"/>
            </p:cNvSpPr>
            <p:nvPr/>
          </p:nvSpPr>
          <p:spPr bwMode="auto">
            <a:xfrm>
              <a:off x="4176" y="2928"/>
              <a:ext cx="43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b="1">
                  <a:solidFill>
                    <a:srgbClr val="6600CC"/>
                  </a:solidFill>
                </a:rPr>
                <a:t>E</a:t>
              </a:r>
            </a:p>
          </p:txBody>
        </p:sp>
        <p:sp>
          <p:nvSpPr>
            <p:cNvPr id="7198" name="Text Box 46"/>
            <p:cNvSpPr txBox="1">
              <a:spLocks noChangeArrowheads="1"/>
            </p:cNvSpPr>
            <p:nvPr/>
          </p:nvSpPr>
          <p:spPr bwMode="auto">
            <a:xfrm>
              <a:off x="5472" y="2928"/>
              <a:ext cx="43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b="1">
                  <a:solidFill>
                    <a:srgbClr val="6600CC"/>
                  </a:solidFill>
                </a:rPr>
                <a:t>G</a:t>
              </a:r>
            </a:p>
          </p:txBody>
        </p:sp>
      </p:grp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2133600" y="16764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006600"/>
                </a:solidFill>
                <a:latin typeface="+mn-lt"/>
              </a:rPr>
              <a:t>- </a:t>
            </a:r>
            <a:r>
              <a:rPr lang="en-US" sz="2400" b="1" i="1" dirty="0" err="1" smtClean="0">
                <a:solidFill>
                  <a:srgbClr val="006600"/>
                </a:solidFill>
                <a:latin typeface="+mn-lt"/>
              </a:rPr>
              <a:t>Hình</a:t>
            </a:r>
            <a:r>
              <a:rPr lang="en-US" sz="2400" b="1" i="1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400" b="1" i="1" dirty="0">
                <a:solidFill>
                  <a:srgbClr val="006600"/>
                </a:solidFill>
                <a:latin typeface="+mn-lt"/>
              </a:rPr>
              <a:t>tam </a:t>
            </a:r>
            <a:r>
              <a:rPr lang="en-US" sz="2400" b="1" i="1" dirty="0" err="1" smtClean="0">
                <a:solidFill>
                  <a:srgbClr val="006600"/>
                </a:solidFill>
                <a:latin typeface="+mn-lt"/>
              </a:rPr>
              <a:t>giác</a:t>
            </a:r>
            <a:r>
              <a:rPr lang="en-US" sz="2400" b="1" i="1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006600"/>
                </a:solidFill>
                <a:latin typeface="+mn-lt"/>
              </a:rPr>
              <a:t>nào</a:t>
            </a:r>
            <a:r>
              <a:rPr lang="en-US" sz="2400" b="1" i="1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006600"/>
                </a:solidFill>
                <a:latin typeface="+mn-lt"/>
              </a:rPr>
              <a:t>có</a:t>
            </a:r>
            <a:r>
              <a:rPr lang="en-US" sz="2400" b="1" i="1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006600"/>
                </a:solidFill>
                <a:latin typeface="+mn-lt"/>
              </a:rPr>
              <a:t>góc</a:t>
            </a:r>
            <a:r>
              <a:rPr lang="en-US" sz="2400" b="1" i="1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006600"/>
                </a:solidFill>
                <a:latin typeface="+mn-lt"/>
              </a:rPr>
              <a:t>vuông</a:t>
            </a:r>
            <a:r>
              <a:rPr lang="en-US" sz="2400" b="1" i="1" dirty="0" smtClean="0">
                <a:solidFill>
                  <a:srgbClr val="006600"/>
                </a:solidFill>
                <a:latin typeface="+mn-lt"/>
              </a:rPr>
              <a:t>?</a:t>
            </a:r>
            <a:endParaRPr lang="en-US" sz="2400" b="1" i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2133600" y="21336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006600"/>
                </a:solidFill>
                <a:latin typeface="+mn-lt"/>
              </a:rPr>
              <a:t>- </a:t>
            </a:r>
            <a:r>
              <a:rPr lang="en-US" sz="2400" b="1" i="1" dirty="0" err="1" smtClean="0">
                <a:solidFill>
                  <a:srgbClr val="006600"/>
                </a:solidFill>
                <a:latin typeface="+mn-lt"/>
              </a:rPr>
              <a:t>Hình</a:t>
            </a:r>
            <a:r>
              <a:rPr lang="en-US" sz="2400" b="1" i="1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400" b="1" i="1" dirty="0">
                <a:solidFill>
                  <a:srgbClr val="006600"/>
                </a:solidFill>
                <a:latin typeface="+mn-lt"/>
              </a:rPr>
              <a:t>tam </a:t>
            </a:r>
            <a:r>
              <a:rPr lang="en-US" sz="2400" b="1" i="1" dirty="0" err="1" smtClean="0">
                <a:solidFill>
                  <a:srgbClr val="006600"/>
                </a:solidFill>
                <a:latin typeface="+mn-lt"/>
              </a:rPr>
              <a:t>giác</a:t>
            </a:r>
            <a:r>
              <a:rPr lang="en-US" sz="2400" b="1" i="1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006600"/>
                </a:solidFill>
                <a:latin typeface="+mn-lt"/>
              </a:rPr>
              <a:t>nào</a:t>
            </a:r>
            <a:r>
              <a:rPr lang="en-US" sz="2400" b="1" i="1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006600"/>
                </a:solidFill>
                <a:latin typeface="+mn-lt"/>
              </a:rPr>
              <a:t>có</a:t>
            </a:r>
            <a:r>
              <a:rPr lang="en-US" sz="2400" b="1" i="1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006600"/>
                </a:solidFill>
                <a:latin typeface="+mn-lt"/>
              </a:rPr>
              <a:t>góc</a:t>
            </a:r>
            <a:r>
              <a:rPr lang="en-US" sz="2400" b="1" i="1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006600"/>
                </a:solidFill>
                <a:latin typeface="+mn-lt"/>
              </a:rPr>
              <a:t>tù</a:t>
            </a:r>
            <a:r>
              <a:rPr lang="en-US" sz="2400" b="1" i="1" dirty="0" smtClean="0">
                <a:solidFill>
                  <a:srgbClr val="006600"/>
                </a:solidFill>
                <a:latin typeface="+mn-lt"/>
              </a:rPr>
              <a:t>?</a:t>
            </a:r>
            <a:endParaRPr lang="en-US" sz="2400" b="1" i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1824252" y="5177135"/>
            <a:ext cx="100629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Đọc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tên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góc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vuông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có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trong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tam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giác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DEG.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1748052" y="5710535"/>
            <a:ext cx="100629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Nêu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tên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góc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tù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có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trong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tam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giác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MNP.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1600200" y="5634335"/>
            <a:ext cx="100629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Trong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tam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giác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MNP,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góc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đỉnh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M;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cạnh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MN, MP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là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góc</a:t>
            </a:r>
            <a:r>
              <a:rPr lang="en-US" sz="240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+mn-lt"/>
              </a:rPr>
              <a:t>gì</a:t>
            </a:r>
            <a:r>
              <a:rPr lang="en-US" sz="2400" b="1" i="1" dirty="0">
                <a:solidFill>
                  <a:srgbClr val="7030A0"/>
                </a:solidFill>
                <a:latin typeface="+mn-lt"/>
              </a:rPr>
              <a:t>?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3" grpId="0" autoUpdateAnimBg="0"/>
      <p:bldP spid="12324" grpId="0" autoUpdateAnimBg="0"/>
      <p:bldP spid="12325" grpId="0" autoUpdateAnimBg="0"/>
      <p:bldP spid="29" grpId="0"/>
      <p:bldP spid="30" grpId="0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746250"/>
            <a:ext cx="407193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33"/>
          <p:cNvSpPr txBox="1"/>
          <p:nvPr/>
        </p:nvSpPr>
        <p:spPr>
          <a:xfrm rot="20124156">
            <a:off x="1228725" y="2287588"/>
            <a:ext cx="1244600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spc="-20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YCCĐ</a:t>
            </a:r>
            <a:endParaRPr lang="zh-CN" altLang="en-US" sz="3200" spc="-20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142" name="Freeform 5"/>
          <p:cNvSpPr>
            <a:spLocks/>
          </p:cNvSpPr>
          <p:nvPr/>
        </p:nvSpPr>
        <p:spPr bwMode="auto">
          <a:xfrm>
            <a:off x="5253038" y="827088"/>
            <a:ext cx="809625" cy="5578475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91416" tIns="45708" rIns="91416" bIns="45708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39941" name="组合 142"/>
          <p:cNvGrpSpPr>
            <a:grpSpLocks/>
          </p:cNvGrpSpPr>
          <p:nvPr/>
        </p:nvGrpSpPr>
        <p:grpSpPr bwMode="auto">
          <a:xfrm>
            <a:off x="5253038" y="1008063"/>
            <a:ext cx="6405563" cy="1314591"/>
            <a:chOff x="4441088" y="670090"/>
            <a:chExt cx="6339414" cy="1482378"/>
          </a:xfrm>
        </p:grpSpPr>
        <p:grpSp>
          <p:nvGrpSpPr>
            <p:cNvPr id="39966" name="组合 143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38016" y="762859"/>
                <a:ext cx="730369" cy="727422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74605" y="800768"/>
                <a:ext cx="479187" cy="64802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spc="30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36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39967" name="矩形 39"/>
            <p:cNvSpPr>
              <a:spLocks noChangeArrowheads="1"/>
            </p:cNvSpPr>
            <p:nvPr/>
          </p:nvSpPr>
          <p:spPr bwMode="auto">
            <a:xfrm>
              <a:off x="5293787" y="1423643"/>
              <a:ext cx="5486715" cy="7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1217613"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400" dirty="0" smtClean="0">
                  <a:solidFill>
                    <a:srgbClr val="262626"/>
                  </a:solidFill>
                  <a:latin typeface="Arial" pitchFamily="34" charset="0"/>
                  <a:ea typeface="Microsoft YaHei" pitchFamily="34" charset="-122"/>
                  <a:cs typeface="SimSun" pitchFamily="2" charset="-122"/>
                </a:rPr>
                <a:t>*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Củng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cố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về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góc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vuông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,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góc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không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vuông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.</a:t>
              </a:r>
              <a:endParaRPr lang="zh-CN" altLang="en-US" sz="2400" dirty="0" smtClean="0">
                <a:solidFill>
                  <a:srgbClr val="262626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endParaRPr>
            </a:p>
          </p:txBody>
        </p:sp>
        <p:sp>
          <p:nvSpPr>
            <p:cNvPr id="39968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92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7613"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3600" b="1" smtClean="0">
                  <a:solidFill>
                    <a:srgbClr val="FC6E5B"/>
                  </a:solidFill>
                  <a:latin typeface="Arial" pitchFamily="34" charset="0"/>
                  <a:ea typeface="Microsoft YaHei" pitchFamily="34" charset="-122"/>
                  <a:cs typeface="SimSun" pitchFamily="2" charset="-122"/>
                </a:rPr>
                <a:t>Khởi động</a:t>
              </a:r>
              <a:endParaRPr lang="zh-CN" altLang="en-US" sz="3600" b="1" smtClean="0">
                <a:solidFill>
                  <a:srgbClr val="FC6E5B"/>
                </a:solidFill>
                <a:latin typeface="Arial" pitchFamily="34" charset="0"/>
                <a:ea typeface="Microsoft YaHei" pitchFamily="34" charset="-122"/>
                <a:cs typeface="SimSun" pitchFamily="2" charset="-122"/>
              </a:endParaRPr>
            </a:p>
          </p:txBody>
        </p:sp>
      </p:grpSp>
      <p:grpSp>
        <p:nvGrpSpPr>
          <p:cNvPr id="39942" name="组合 148"/>
          <p:cNvGrpSpPr>
            <a:grpSpLocks/>
          </p:cNvGrpSpPr>
          <p:nvPr/>
        </p:nvGrpSpPr>
        <p:grpSpPr bwMode="auto">
          <a:xfrm>
            <a:off x="5616575" y="2093913"/>
            <a:ext cx="4473575" cy="1189037"/>
            <a:chOff x="4441088" y="302494"/>
            <a:chExt cx="4474160" cy="1188490"/>
          </a:xfrm>
        </p:grpSpPr>
        <p:grpSp>
          <p:nvGrpSpPr>
            <p:cNvPr id="39962" name="组合 149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119" y="762442"/>
                <a:ext cx="729914" cy="72717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446" y="800740"/>
                <a:ext cx="449321" cy="5855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39963" name="矩形 39"/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7613"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3600" b="1" dirty="0" err="1" smtClean="0">
                  <a:solidFill>
                    <a:srgbClr val="FBC75D"/>
                  </a:solidFill>
                  <a:latin typeface="Arial" pitchFamily="34" charset="0"/>
                  <a:ea typeface="Microsoft YaHei" pitchFamily="34" charset="-122"/>
                  <a:cs typeface="SimSun" pitchFamily="2" charset="-122"/>
                </a:rPr>
                <a:t>Thực</a:t>
              </a:r>
              <a:r>
                <a:rPr lang="en-US" altLang="zh-CN" sz="3200" b="1" dirty="0" smtClean="0">
                  <a:solidFill>
                    <a:srgbClr val="FBC75D"/>
                  </a:solidFill>
                  <a:latin typeface="Arial" pitchFamily="34" charset="0"/>
                  <a:ea typeface="Microsoft YaHei" pitchFamily="34" charset="-122"/>
                  <a:cs typeface="SimSun" pitchFamily="2" charset="-122"/>
                </a:rPr>
                <a:t> </a:t>
              </a:r>
              <a:r>
                <a:rPr lang="en-US" altLang="zh-CN" sz="3200" b="1" dirty="0" err="1" smtClean="0">
                  <a:solidFill>
                    <a:srgbClr val="FBC75D"/>
                  </a:solidFill>
                  <a:latin typeface="Arial" pitchFamily="34" charset="0"/>
                  <a:ea typeface="Microsoft YaHei" pitchFamily="34" charset="-122"/>
                  <a:cs typeface="SimSun" pitchFamily="2" charset="-122"/>
                </a:rPr>
                <a:t>hành</a:t>
              </a:r>
              <a:endParaRPr lang="zh-CN" altLang="en-US" sz="3200" b="1" dirty="0" smtClean="0">
                <a:solidFill>
                  <a:srgbClr val="FBC75D"/>
                </a:solidFill>
                <a:latin typeface="Arial" pitchFamily="34" charset="0"/>
                <a:ea typeface="Microsoft YaHei" pitchFamily="34" charset="-122"/>
                <a:cs typeface="SimSun" pitchFamily="2" charset="-122"/>
              </a:endParaRPr>
            </a:p>
          </p:txBody>
        </p:sp>
      </p:grpSp>
      <p:grpSp>
        <p:nvGrpSpPr>
          <p:cNvPr id="39943" name="组合 160"/>
          <p:cNvGrpSpPr>
            <a:grpSpLocks/>
          </p:cNvGrpSpPr>
          <p:nvPr/>
        </p:nvGrpSpPr>
        <p:grpSpPr bwMode="auto">
          <a:xfrm>
            <a:off x="5393674" y="4953000"/>
            <a:ext cx="4909200" cy="1377950"/>
            <a:chOff x="4457903" y="276668"/>
            <a:chExt cx="4910214" cy="1378429"/>
          </a:xfrm>
        </p:grpSpPr>
        <p:grpSp>
          <p:nvGrpSpPr>
            <p:cNvPr id="39957" name="组合 161"/>
            <p:cNvGrpSpPr>
              <a:grpSpLocks/>
            </p:cNvGrpSpPr>
            <p:nvPr/>
          </p:nvGrpSpPr>
          <p:grpSpPr bwMode="auto">
            <a:xfrm>
              <a:off x="4457903" y="403904"/>
              <a:ext cx="727225" cy="728916"/>
              <a:chOff x="4356305" y="403904"/>
              <a:chExt cx="727225" cy="728916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 rot="3738964">
                <a:off x="4355460" y="404749"/>
                <a:ext cx="72891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523678" y="486291"/>
                <a:ext cx="450943" cy="58440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39958" name="矩形 39"/>
            <p:cNvSpPr>
              <a:spLocks noChangeArrowheads="1"/>
            </p:cNvSpPr>
            <p:nvPr/>
          </p:nvSpPr>
          <p:spPr bwMode="auto">
            <a:xfrm>
              <a:off x="5280831" y="1008639"/>
              <a:ext cx="4087286" cy="646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227013" indent="-227013" defTabSz="1217613" eaLnBrk="1" hangingPunct="1">
                <a:lnSpc>
                  <a:spcPct val="150000"/>
                </a:lnSpc>
                <a:spcBef>
                  <a:spcPts val="1000"/>
                </a:spcBef>
                <a:buFont typeface="Arial" pitchFamily="34" charset="0"/>
                <a:buChar char="•"/>
              </a:pPr>
              <a:r>
                <a:rPr lang="en-US" altLang="zh-CN" sz="2400" smtClean="0">
                  <a:solidFill>
                    <a:srgbClr val="262626"/>
                  </a:solidFill>
                  <a:latin typeface="Arial" pitchFamily="34" charset="0"/>
                  <a:ea typeface="Microsoft YaHei" pitchFamily="34" charset="-122"/>
                  <a:cs typeface="SimSun" pitchFamily="2" charset="-122"/>
                </a:rPr>
                <a:t>Thực tế</a:t>
              </a:r>
              <a:endParaRPr lang="zh-CN" altLang="en-US" sz="2400" smtClean="0">
                <a:solidFill>
                  <a:srgbClr val="262626"/>
                </a:solidFill>
                <a:latin typeface="Arial" pitchFamily="34" charset="0"/>
                <a:ea typeface="Microsoft YaHei" pitchFamily="34" charset="-122"/>
                <a:cs typeface="SimSun" pitchFamily="2" charset="-122"/>
              </a:endParaRPr>
            </a:p>
          </p:txBody>
        </p:sp>
        <p:sp>
          <p:nvSpPr>
            <p:cNvPr id="39959" name="矩形 39"/>
            <p:cNvSpPr>
              <a:spLocks noChangeArrowheads="1"/>
            </p:cNvSpPr>
            <p:nvPr/>
          </p:nvSpPr>
          <p:spPr bwMode="auto">
            <a:xfrm>
              <a:off x="5201642" y="276668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7613"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3600" b="1" smtClean="0">
                  <a:solidFill>
                    <a:srgbClr val="8CC066"/>
                  </a:solidFill>
                  <a:latin typeface="Arial" pitchFamily="34" charset="0"/>
                  <a:ea typeface="Microsoft YaHei" pitchFamily="34" charset="-122"/>
                  <a:cs typeface="SimSun" pitchFamily="2" charset="-122"/>
                </a:rPr>
                <a:t>Vận dụng</a:t>
              </a:r>
              <a:endParaRPr lang="zh-CN" altLang="en-US" sz="3600" b="1" smtClean="0">
                <a:solidFill>
                  <a:srgbClr val="8CC066"/>
                </a:solidFill>
                <a:latin typeface="Arial" pitchFamily="34" charset="0"/>
                <a:ea typeface="Microsoft YaHei" pitchFamily="34" charset="-122"/>
                <a:cs typeface="SimSun" pitchFamily="2" charset="-122"/>
              </a:endParaRPr>
            </a:p>
          </p:txBody>
        </p:sp>
      </p:grpSp>
      <p:pic>
        <p:nvPicPr>
          <p:cNvPr id="2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74675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58" descr="200712419435657_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238" y="4649788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59" descr="1000401543874607298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0" y="5924550"/>
            <a:ext cx="13223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60" descr="200712419435657_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19188" y="3124200"/>
            <a:ext cx="71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044575" y="4500563"/>
            <a:ext cx="1277938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514350" y="3756025"/>
            <a:ext cx="1279525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58" descr="200712419435657_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688" y="5551488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58" descr="200712419435657_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0088" y="2214563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59" descr="1000401543874607298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17425" y="6742113"/>
            <a:ext cx="1323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reeform 31"/>
          <p:cNvSpPr/>
          <p:nvPr/>
        </p:nvSpPr>
        <p:spPr>
          <a:xfrm>
            <a:off x="5367338" y="1801813"/>
            <a:ext cx="619125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7400" y="2868204"/>
            <a:ext cx="555893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biểu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tượng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góc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nhọn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góc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tù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góc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bẹt</a:t>
            </a:r>
            <a:r>
              <a:rPr lang="es-ES" sz="2400" kern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kern="1400" dirty="0">
              <a:solidFill>
                <a:srgbClr val="000000"/>
              </a:solidFill>
              <a:latin typeface=".VnTime"/>
              <a:ea typeface="Times New Roman"/>
              <a:cs typeface="Times New Roman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00800" y="3935413"/>
            <a:ext cx="5530850" cy="9417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</a:rPr>
              <a:t>Biết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</a:rPr>
              <a:t>dùng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</a:rPr>
              <a:t> ê -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</a:rPr>
              <a:t>kê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</a:rPr>
              <a:t>nhận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</a:rPr>
              <a:t>dạng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</a:rPr>
              <a:t>góc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</a:rPr>
              <a:t>nhọn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</a:rPr>
              <a:t>góc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</a:rPr>
              <a:t>tù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</a:rPr>
              <a:t>góc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s-ES" sz="2400" kern="1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bẹt</a:t>
            </a:r>
            <a:r>
              <a:rPr lang="es-ES" sz="2400" kern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5478463" y="2994025"/>
            <a:ext cx="619125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5553076" y="3980872"/>
            <a:ext cx="619125" cy="624802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0000FF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7386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C 0.04115 -0.01504 0.07565 -0.06088 0.11966 -0.07523 C 0.16445 -0.08935 0.20651 -0.08796 0.26771 -0.08634 C 0.3293 -0.08495 0.41367 -0.06018 0.48789 -0.06666 C 0.5625 -0.07268 0.6513 -0.08865 0.7138 -0.12384 C 0.77643 -0.15902 0.81797 -0.20602 0.86341 -0.27708 C 0.90886 -0.34814 0.96081 -0.49305 0.98659 -0.54953 " pathEditMode="relative" rAng="0" ptsTypes="AAAAAAA">
                                      <p:cBhvr>
                                        <p:cTn id="9" dur="4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23" y="-2747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30911 -0.34699 C 0.28255 -0.36297 0.20781 -0.42547 0.15039 -0.44329 C 0.09297 -0.46111 0.03841 -0.45625 -0.0345 -0.4544 C -0.10755 -0.45255 -0.20391 -0.46088 -0.28711 -0.43218 C -0.37005 -0.40347 -0.42292 -0.30625 -0.53398 -0.28148 C -0.64505 -0.25695 -0.86615 -0.28334 -0.95339 -0.28403 " pathEditMode="relative" rAng="0" ptsTypes="AAAAAA">
                                      <p:cBhvr>
                                        <p:cTn id="11" dur="49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69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1367 0.53796 C 0.10442 0.53727 0.07591 0.53773 0.05911 0.53449 C 0.04218 0.53125 0.04192 0.55486 0.01185 0.51875 C -0.0181 0.4824 -0.0793 0.39375 -0.12097 0.31736 C -0.16276 0.24051 -0.20782 0.14884 -0.23946 0.05879 C -0.27097 -0.03125 -0.29571 -0.16412 -0.31042 -0.22246 " pathEditMode="relative" rAng="0" ptsTypes="AAAAAA">
                                      <p:cBhvr>
                                        <p:cTn id="13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3796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 0.22199 -0.06979 0.20903 -0.04857 0.20162 C -0.04088 0.19584 -0.03385 0.19237 -0.02669 0.18496 C -0.02318 0.18125 -0.01628 0.17385 -0.01628 0.17408 C -0.01354 0.13519 -0.00599 0.12778 0.00872 0.10162 C 0.02162 0.07871 0.03672 0.06158 0.05039 0.04051 C 0.05729 0.02963 0.06615 0.02315 0.07331 0.01274 C 0.08386 -0.00301 0.09818 -0.01782 0.11185 -0.02245 C 0.12487 -0.03634 0.13841 -0.05 0.15247 -0.05949 C 0.15833 -0.06388 0.16094 -0.06851 0.16706 -0.07083 C 0.18672 -0.09444 0.21341 -0.11574 0.23685 -0.12245 C 0.24271 -0.12801 0.24792 -0.13009 0.25456 -0.13194 C 0.27227 -0.14375 0.29193 -0.15208 0.31081 -0.15763 C 0.32435 -0.1699 0.34037 -0.17338 0.3556 -0.17824 C 0.36537 -0.18657 0.37656 -0.18912 0.38685 -0.19652 C 0.39714 -0.2037 0.40625 -0.21689 0.41706 -0.2206 C 0.42787 -0.23194 0.44531 -0.25393 0.45352 -0.27245 C 0.45859 -0.28379 0.46341 -0.2956 0.46914 -0.30578 C 0.47136 -0.31805 0.46849 -0.30486 0.47331 -0.31689 C 0.47839 -0.32963 0.48359 -0.35949 0.48997 -0.36689 C 0.49193 -0.37615 0.49271 -0.38009 0.49714 -0.38541 C 0.50208 -0.41157 0.51966 -0.44097 0.5306 -0.45763 C 0.53646 -0.46666 0.53854 -0.47453 0.54622 -0.47986 C 0.5556 -0.50185 0.54323 -0.47615 0.55352 -0.48912 C 0.55495 -0.49097 0.55521 -0.49444 0.55664 -0.49652 C 0.55938 -0.50115 0.56328 -0.5037 0.56602 -0.50763 C 0.57227 -0.51713 0.578 -0.5287 0.58477 -0.53726 C 0.59167 -0.54583 0.59466 -0.54537 0.60143 -0.55208 C 0.60729 -0.55787 0.61289 -0.56504 0.61914 -0.5706 C 0.62136 -0.57685 0.62747 -0.58726 0.62747 -0.58703 C 0.63099 -0.60578 0.6362 -0.60324 0.63997 -0.61689 " pathEditMode="relative" rAng="0" ptsTypes="AAAAAAAAAAAAAAAAAAAAAAAAAAAAAAAAAA">
                                      <p:cBhvr>
                                        <p:cTn id="20" dur="5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0278 C 0.04388 -0.01412 0.07864 -0.06504 0.12331 -0.08101 C 0.16862 -0.09652 0.21107 -0.0949 0.27305 -0.09328 C 0.33529 -0.09166 0.4207 -0.06412 0.49557 -0.07129 C 0.57109 -0.078 0.66107 -0.09583 0.72422 -0.13495 C 0.78737 -0.17407 0.82956 -0.22615 0.87552 -0.30509 C 0.92135 -0.38425 0.97396 -0.54537 1 -0.6081 " pathEditMode="relative" rAng="0" ptsTypes="AAAAAAA">
                                      <p:cBhvr>
                                        <p:cTn id="27" dur="4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83" y="-3055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33 0.02127 C 0.08714 -0.00047 0.12466 -0.06591 0.17285 -0.08603 C 0.22183 -0.10639 0.26768 -0.1043 0.33451 -0.10176 C 0.40172 -0.10014 0.49342 -0.06453 0.57483 -0.07401 C 0.65625 -0.08303 0.75316 -0.10569 0.82128 -0.15565 C 0.88954 -0.20583 0.93487 -0.27313 0.98424 -0.37466 C 1.03413 -0.47618 1.0904 -0.68363 1.11893 -0.76457 " pathEditMode="relative" rAng="0" ptsTypes="aaaaaaa">
                                      <p:cBhvr>
                                        <p:cTn id="29" dur="4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23" y="-3929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0.00351 0.25717 C -0.02435 0.25601 -0.08893 0.25694 -0.12721 0.25208 C -0.16562 0.24722 -0.16627 0.2824 -0.2345 0.22824 C -0.3026 0.17384 -0.44141 0.04097 -0.5362 -0.07362 C -0.63125 -0.18843 -0.73333 -0.32593 -0.80521 -0.46088 C -0.87695 -0.59584 -0.93294 -0.79491 -0.96667 -0.88264 " pathEditMode="relative" rAng="0" ptsTypes="AAAAAA">
                                      <p:cBhvr>
                                        <p:cTn id="31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64" y="-5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1894418" y="3122084"/>
            <a:ext cx="1246716" cy="768349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95235" name="Title 2"/>
          <p:cNvSpPr>
            <a:spLocks noGrp="1"/>
          </p:cNvSpPr>
          <p:nvPr>
            <p:ph type="title" idx="2"/>
          </p:nvPr>
        </p:nvSpPr>
        <p:spPr>
          <a:xfrm>
            <a:off x="4279900" y="3122084"/>
            <a:ext cx="1246717" cy="768349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95236" name="Title 3"/>
          <p:cNvSpPr>
            <a:spLocks noGrp="1"/>
          </p:cNvSpPr>
          <p:nvPr>
            <p:ph type="title" idx="3"/>
          </p:nvPr>
        </p:nvSpPr>
        <p:spPr>
          <a:xfrm>
            <a:off x="6665385" y="3122084"/>
            <a:ext cx="1246716" cy="768349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95237" name="Title 4"/>
          <p:cNvSpPr>
            <a:spLocks noGrp="1"/>
          </p:cNvSpPr>
          <p:nvPr>
            <p:ph type="title" idx="4"/>
          </p:nvPr>
        </p:nvSpPr>
        <p:spPr>
          <a:xfrm>
            <a:off x="9050867" y="3122084"/>
            <a:ext cx="1246717" cy="768349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95238" name="Title 5"/>
          <p:cNvSpPr>
            <a:spLocks noGrp="1"/>
          </p:cNvSpPr>
          <p:nvPr>
            <p:ph type="ctrTitle" idx="5"/>
          </p:nvPr>
        </p:nvSpPr>
        <p:spPr>
          <a:xfrm>
            <a:off x="414867" y="825500"/>
            <a:ext cx="11362267" cy="975784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95239" name="Subtitle 6"/>
          <p:cNvSpPr>
            <a:spLocks noGrp="1"/>
          </p:cNvSpPr>
          <p:nvPr>
            <p:ph type="subTitle" idx="1"/>
          </p:nvPr>
        </p:nvSpPr>
        <p:spPr>
          <a:xfrm>
            <a:off x="1521885" y="4953000"/>
            <a:ext cx="1991783" cy="105833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95240" name="Subtitle 7"/>
          <p:cNvSpPr>
            <a:spLocks noGrp="1"/>
          </p:cNvSpPr>
          <p:nvPr>
            <p:ph type="subTitle" idx="6"/>
          </p:nvPr>
        </p:nvSpPr>
        <p:spPr>
          <a:xfrm>
            <a:off x="3907367" y="4953000"/>
            <a:ext cx="1991784" cy="105833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95241" name="Subtitle 8"/>
          <p:cNvSpPr>
            <a:spLocks noGrp="1"/>
          </p:cNvSpPr>
          <p:nvPr>
            <p:ph type="subTitle" idx="7"/>
          </p:nvPr>
        </p:nvSpPr>
        <p:spPr>
          <a:xfrm>
            <a:off x="6292851" y="4953000"/>
            <a:ext cx="1991783" cy="105833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95242" name="Subtitle 9"/>
          <p:cNvSpPr>
            <a:spLocks noGrp="1"/>
          </p:cNvSpPr>
          <p:nvPr>
            <p:ph type="subTitle" idx="8"/>
          </p:nvPr>
        </p:nvSpPr>
        <p:spPr>
          <a:xfrm>
            <a:off x="8678333" y="4910668"/>
            <a:ext cx="1991784" cy="105621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95243" name="Subtitle 10"/>
          <p:cNvSpPr>
            <a:spLocks noGrp="1"/>
          </p:cNvSpPr>
          <p:nvPr>
            <p:ph type="subTitle" idx="9"/>
          </p:nvPr>
        </p:nvSpPr>
        <p:spPr>
          <a:xfrm>
            <a:off x="6292851" y="4953000"/>
            <a:ext cx="1991783" cy="105833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pic>
        <p:nvPicPr>
          <p:cNvPr id="9524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85" y="3579284"/>
            <a:ext cx="2982383" cy="247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1" y="738717"/>
            <a:ext cx="91821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4895852" y="2459879"/>
            <a:ext cx="5670549" cy="1025984"/>
          </a:xfrm>
          <a:prstGeom prst="rect">
            <a:avLst/>
          </a:prstGeom>
          <a:noFill/>
        </p:spPr>
        <p:txBody>
          <a:bodyPr lIns="121917" tIns="60959" rIns="121917" bIns="60959">
            <a:spAutoFit/>
          </a:bodyPr>
          <a:lstStyle/>
          <a:p>
            <a:pPr algn="ctr" eaLnBrk="0" hangingPunct="0">
              <a:defRPr/>
            </a:pPr>
            <a:r>
              <a:rPr lang="en-US" sz="5867" b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+mn-lt"/>
              </a:rPr>
              <a:t>VẬN DỤNG</a:t>
            </a:r>
            <a:endParaRPr lang="en-US" sz="5867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818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667000" y="-152400"/>
            <a:ext cx="693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4400" i="1">
              <a:solidFill>
                <a:schemeClr val="accent2"/>
              </a:solidFill>
              <a:latin typeface=".VnCommercial Script" panose="020B7200000000000000" pitchFamily="34" charset="0"/>
            </a:endParaRP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1638300" y="381000"/>
            <a:ext cx="8991600" cy="5257800"/>
            <a:chOff x="48" y="912"/>
            <a:chExt cx="5664" cy="3312"/>
          </a:xfrm>
        </p:grpSpPr>
        <p:grpSp>
          <p:nvGrpSpPr>
            <p:cNvPr id="8198" name="Group 30"/>
            <p:cNvGrpSpPr>
              <a:grpSpLocks/>
            </p:cNvGrpSpPr>
            <p:nvPr/>
          </p:nvGrpSpPr>
          <p:grpSpPr bwMode="auto">
            <a:xfrm>
              <a:off x="1392" y="2304"/>
              <a:ext cx="336" cy="624"/>
              <a:chOff x="3504" y="2832"/>
              <a:chExt cx="480" cy="1008"/>
            </a:xfrm>
          </p:grpSpPr>
          <p:sp>
            <p:nvSpPr>
              <p:cNvPr id="8230" name="AutoShape 31"/>
              <p:cNvSpPr>
                <a:spLocks noChangeArrowheads="1"/>
              </p:cNvSpPr>
              <p:nvPr/>
            </p:nvSpPr>
            <p:spPr bwMode="auto">
              <a:xfrm>
                <a:off x="3504" y="2832"/>
                <a:ext cx="480" cy="1008"/>
              </a:xfrm>
              <a:prstGeom prst="rtTriangle">
                <a:avLst/>
              </a:prstGeom>
              <a:solidFill>
                <a:srgbClr val="00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231" name="AutoShape 32"/>
              <p:cNvSpPr>
                <a:spLocks noChangeArrowheads="1"/>
              </p:cNvSpPr>
              <p:nvPr/>
            </p:nvSpPr>
            <p:spPr bwMode="auto">
              <a:xfrm>
                <a:off x="3600" y="3312"/>
                <a:ext cx="240" cy="432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8199" name="Group 33"/>
            <p:cNvGrpSpPr>
              <a:grpSpLocks/>
            </p:cNvGrpSpPr>
            <p:nvPr/>
          </p:nvGrpSpPr>
          <p:grpSpPr bwMode="auto">
            <a:xfrm>
              <a:off x="1104" y="1152"/>
              <a:ext cx="336" cy="624"/>
              <a:chOff x="3504" y="2832"/>
              <a:chExt cx="480" cy="1008"/>
            </a:xfrm>
          </p:grpSpPr>
          <p:sp>
            <p:nvSpPr>
              <p:cNvPr id="8228" name="AutoShape 34"/>
              <p:cNvSpPr>
                <a:spLocks noChangeArrowheads="1"/>
              </p:cNvSpPr>
              <p:nvPr/>
            </p:nvSpPr>
            <p:spPr bwMode="auto">
              <a:xfrm>
                <a:off x="3504" y="2832"/>
                <a:ext cx="480" cy="1008"/>
              </a:xfrm>
              <a:prstGeom prst="rtTriangle">
                <a:avLst/>
              </a:prstGeom>
              <a:solidFill>
                <a:srgbClr val="00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229" name="AutoShape 35"/>
              <p:cNvSpPr>
                <a:spLocks noChangeArrowheads="1"/>
              </p:cNvSpPr>
              <p:nvPr/>
            </p:nvSpPr>
            <p:spPr bwMode="auto">
              <a:xfrm>
                <a:off x="3600" y="3312"/>
                <a:ext cx="240" cy="432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8200" name="Group 36"/>
            <p:cNvGrpSpPr>
              <a:grpSpLocks/>
            </p:cNvGrpSpPr>
            <p:nvPr/>
          </p:nvGrpSpPr>
          <p:grpSpPr bwMode="auto">
            <a:xfrm>
              <a:off x="1632" y="3312"/>
              <a:ext cx="336" cy="624"/>
              <a:chOff x="3504" y="2832"/>
              <a:chExt cx="480" cy="1008"/>
            </a:xfrm>
          </p:grpSpPr>
          <p:sp>
            <p:nvSpPr>
              <p:cNvPr id="8226" name="AutoShape 37"/>
              <p:cNvSpPr>
                <a:spLocks noChangeArrowheads="1"/>
              </p:cNvSpPr>
              <p:nvPr/>
            </p:nvSpPr>
            <p:spPr bwMode="auto">
              <a:xfrm>
                <a:off x="3504" y="2832"/>
                <a:ext cx="480" cy="1008"/>
              </a:xfrm>
              <a:prstGeom prst="rtTriangle">
                <a:avLst/>
              </a:prstGeom>
              <a:solidFill>
                <a:srgbClr val="00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227" name="AutoShape 38"/>
              <p:cNvSpPr>
                <a:spLocks noChangeArrowheads="1"/>
              </p:cNvSpPr>
              <p:nvPr/>
            </p:nvSpPr>
            <p:spPr bwMode="auto">
              <a:xfrm>
                <a:off x="3600" y="3312"/>
                <a:ext cx="240" cy="432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8201" name="Group 39"/>
            <p:cNvGrpSpPr>
              <a:grpSpLocks/>
            </p:cNvGrpSpPr>
            <p:nvPr/>
          </p:nvGrpSpPr>
          <p:grpSpPr bwMode="auto">
            <a:xfrm rot="-5384630">
              <a:off x="1152" y="3456"/>
              <a:ext cx="336" cy="624"/>
              <a:chOff x="3504" y="2832"/>
              <a:chExt cx="480" cy="1008"/>
            </a:xfrm>
          </p:grpSpPr>
          <p:sp>
            <p:nvSpPr>
              <p:cNvPr id="8224" name="AutoShape 40"/>
              <p:cNvSpPr>
                <a:spLocks noChangeArrowheads="1"/>
              </p:cNvSpPr>
              <p:nvPr/>
            </p:nvSpPr>
            <p:spPr bwMode="auto">
              <a:xfrm>
                <a:off x="3504" y="2832"/>
                <a:ext cx="480" cy="1008"/>
              </a:xfrm>
              <a:prstGeom prst="rtTriangle">
                <a:avLst/>
              </a:prstGeom>
              <a:solidFill>
                <a:srgbClr val="00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225" name="AutoShape 41"/>
              <p:cNvSpPr>
                <a:spLocks noChangeArrowheads="1"/>
              </p:cNvSpPr>
              <p:nvPr/>
            </p:nvSpPr>
            <p:spPr bwMode="auto">
              <a:xfrm>
                <a:off x="3600" y="3312"/>
                <a:ext cx="240" cy="432"/>
              </a:xfrm>
              <a:prstGeom prst="rtTriangle">
                <a:avLst/>
              </a:prstGeom>
              <a:solidFill>
                <a:schemeClr val="bg1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8202" name="Line 42"/>
            <p:cNvSpPr>
              <a:spLocks noChangeShapeType="1"/>
            </p:cNvSpPr>
            <p:nvPr/>
          </p:nvSpPr>
          <p:spPr bwMode="auto">
            <a:xfrm>
              <a:off x="1104" y="1776"/>
              <a:ext cx="100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" name="Text Box 43"/>
            <p:cNvSpPr txBox="1">
              <a:spLocks noChangeArrowheads="1"/>
            </p:cNvSpPr>
            <p:nvPr/>
          </p:nvSpPr>
          <p:spPr bwMode="auto">
            <a:xfrm>
              <a:off x="48" y="912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6600"/>
                  </a:solidFill>
                </a:rPr>
                <a:t>a,</a:t>
              </a:r>
            </a:p>
          </p:txBody>
        </p:sp>
        <p:sp>
          <p:nvSpPr>
            <p:cNvPr id="8204" name="Line 44"/>
            <p:cNvSpPr>
              <a:spLocks noChangeShapeType="1"/>
            </p:cNvSpPr>
            <p:nvPr/>
          </p:nvSpPr>
          <p:spPr bwMode="auto">
            <a:xfrm flipV="1">
              <a:off x="1104" y="1248"/>
              <a:ext cx="912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Text Box 46"/>
            <p:cNvSpPr txBox="1">
              <a:spLocks noChangeArrowheads="1"/>
            </p:cNvSpPr>
            <p:nvPr/>
          </p:nvSpPr>
          <p:spPr bwMode="auto">
            <a:xfrm>
              <a:off x="2928" y="1488"/>
              <a:ext cx="27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rgbClr val="006600"/>
                  </a:solidFill>
                </a:rPr>
                <a:t>Gãc </a:t>
              </a:r>
              <a:r>
                <a:rPr lang="en-US" sz="2400" b="1" i="1">
                  <a:solidFill>
                    <a:srgbClr val="FF6600"/>
                  </a:solidFill>
                </a:rPr>
                <a:t>nhän</a:t>
              </a:r>
              <a:r>
                <a:rPr lang="en-US" sz="2400" b="1" i="1">
                  <a:solidFill>
                    <a:srgbClr val="006600"/>
                  </a:solidFill>
                </a:rPr>
                <a:t> bÐ h¬n gãc vu«ng.</a:t>
              </a:r>
            </a:p>
          </p:txBody>
        </p:sp>
        <p:sp>
          <p:nvSpPr>
            <p:cNvPr id="8206" name="Text Box 47"/>
            <p:cNvSpPr txBox="1">
              <a:spLocks noChangeArrowheads="1"/>
            </p:cNvSpPr>
            <p:nvPr/>
          </p:nvSpPr>
          <p:spPr bwMode="auto">
            <a:xfrm>
              <a:off x="1920" y="1008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6600CC"/>
                  </a:solidFill>
                </a:rPr>
                <a:t>A</a:t>
              </a:r>
            </a:p>
          </p:txBody>
        </p:sp>
        <p:sp>
          <p:nvSpPr>
            <p:cNvPr id="8207" name="Text Box 48"/>
            <p:cNvSpPr txBox="1">
              <a:spLocks noChangeArrowheads="1"/>
            </p:cNvSpPr>
            <p:nvPr/>
          </p:nvSpPr>
          <p:spPr bwMode="auto">
            <a:xfrm>
              <a:off x="864" y="1680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6600CC"/>
                  </a:solidFill>
                </a:rPr>
                <a:t>O</a:t>
              </a:r>
            </a:p>
          </p:txBody>
        </p:sp>
        <p:sp>
          <p:nvSpPr>
            <p:cNvPr id="8208" name="Text Box 49"/>
            <p:cNvSpPr txBox="1">
              <a:spLocks noChangeArrowheads="1"/>
            </p:cNvSpPr>
            <p:nvPr/>
          </p:nvSpPr>
          <p:spPr bwMode="auto">
            <a:xfrm>
              <a:off x="1968" y="177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6600CC"/>
                  </a:solidFill>
                </a:rPr>
                <a:t>B</a:t>
              </a:r>
            </a:p>
          </p:txBody>
        </p:sp>
        <p:sp>
          <p:nvSpPr>
            <p:cNvPr id="8209" name="Text Box 50"/>
            <p:cNvSpPr txBox="1">
              <a:spLocks noChangeArrowheads="1"/>
            </p:cNvSpPr>
            <p:nvPr/>
          </p:nvSpPr>
          <p:spPr bwMode="auto">
            <a:xfrm>
              <a:off x="48" y="2064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6600"/>
                  </a:solidFill>
                </a:rPr>
                <a:t>b, </a:t>
              </a:r>
            </a:p>
          </p:txBody>
        </p:sp>
        <p:sp>
          <p:nvSpPr>
            <p:cNvPr id="8210" name="Line 51"/>
            <p:cNvSpPr>
              <a:spLocks noChangeShapeType="1"/>
            </p:cNvSpPr>
            <p:nvPr/>
          </p:nvSpPr>
          <p:spPr bwMode="auto">
            <a:xfrm>
              <a:off x="1392" y="2928"/>
              <a:ext cx="105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Line 52"/>
            <p:cNvSpPr>
              <a:spLocks noChangeShapeType="1"/>
            </p:cNvSpPr>
            <p:nvPr/>
          </p:nvSpPr>
          <p:spPr bwMode="auto">
            <a:xfrm flipH="1" flipV="1">
              <a:off x="816" y="2352"/>
              <a:ext cx="576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Text Box 54"/>
            <p:cNvSpPr txBox="1">
              <a:spLocks noChangeArrowheads="1"/>
            </p:cNvSpPr>
            <p:nvPr/>
          </p:nvSpPr>
          <p:spPr bwMode="auto">
            <a:xfrm>
              <a:off x="2928" y="2544"/>
              <a:ext cx="27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 i="1">
                  <a:solidFill>
                    <a:srgbClr val="006600"/>
                  </a:solidFill>
                </a:rPr>
                <a:t>Gãc </a:t>
              </a:r>
              <a:r>
                <a:rPr lang="en-US" sz="2400" b="1" i="1">
                  <a:solidFill>
                    <a:srgbClr val="FF6600"/>
                  </a:solidFill>
                </a:rPr>
                <a:t>tï</a:t>
              </a:r>
              <a:r>
                <a:rPr lang="en-US" sz="2400" b="1" i="1">
                  <a:solidFill>
                    <a:srgbClr val="006600"/>
                  </a:solidFill>
                </a:rPr>
                <a:t> lín h¬n gãc vu«ng.</a:t>
              </a:r>
            </a:p>
          </p:txBody>
        </p:sp>
        <p:sp>
          <p:nvSpPr>
            <p:cNvPr id="8213" name="Text Box 55"/>
            <p:cNvSpPr txBox="1">
              <a:spLocks noChangeArrowheads="1"/>
            </p:cNvSpPr>
            <p:nvPr/>
          </p:nvSpPr>
          <p:spPr bwMode="auto">
            <a:xfrm>
              <a:off x="48" y="3120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6600"/>
                  </a:solidFill>
                </a:rPr>
                <a:t>c, </a:t>
              </a:r>
            </a:p>
          </p:txBody>
        </p:sp>
        <p:sp>
          <p:nvSpPr>
            <p:cNvPr id="8214" name="Text Box 56"/>
            <p:cNvSpPr txBox="1">
              <a:spLocks noChangeArrowheads="1"/>
            </p:cNvSpPr>
            <p:nvPr/>
          </p:nvSpPr>
          <p:spPr bwMode="auto">
            <a:xfrm>
              <a:off x="1200" y="292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6600CC"/>
                  </a:solidFill>
                </a:rPr>
                <a:t>O</a:t>
              </a:r>
            </a:p>
          </p:txBody>
        </p:sp>
        <p:sp>
          <p:nvSpPr>
            <p:cNvPr id="8215" name="Text Box 57"/>
            <p:cNvSpPr txBox="1">
              <a:spLocks noChangeArrowheads="1"/>
            </p:cNvSpPr>
            <p:nvPr/>
          </p:nvSpPr>
          <p:spPr bwMode="auto">
            <a:xfrm>
              <a:off x="2256" y="2928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6600CC"/>
                  </a:solidFill>
                </a:rPr>
                <a:t>N</a:t>
              </a:r>
            </a:p>
          </p:txBody>
        </p:sp>
        <p:sp>
          <p:nvSpPr>
            <p:cNvPr id="8216" name="Text Box 58"/>
            <p:cNvSpPr txBox="1">
              <a:spLocks noChangeArrowheads="1"/>
            </p:cNvSpPr>
            <p:nvPr/>
          </p:nvSpPr>
          <p:spPr bwMode="auto">
            <a:xfrm>
              <a:off x="528" y="211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6600CC"/>
                  </a:solidFill>
                </a:rPr>
                <a:t>M</a:t>
              </a:r>
            </a:p>
          </p:txBody>
        </p:sp>
        <p:sp>
          <p:nvSpPr>
            <p:cNvPr id="8217" name="Text Box 60"/>
            <p:cNvSpPr txBox="1">
              <a:spLocks noChangeArrowheads="1"/>
            </p:cNvSpPr>
            <p:nvPr/>
          </p:nvSpPr>
          <p:spPr bwMode="auto">
            <a:xfrm>
              <a:off x="2928" y="3744"/>
              <a:ext cx="27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 i="1" dirty="0" err="1">
                  <a:solidFill>
                    <a:srgbClr val="006600"/>
                  </a:solidFill>
                </a:rPr>
                <a:t>Gãc</a:t>
              </a:r>
              <a:r>
                <a:rPr lang="en-US" sz="2400" b="1" i="1" dirty="0">
                  <a:solidFill>
                    <a:srgbClr val="006600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00"/>
                  </a:solidFill>
                </a:rPr>
                <a:t>bÑt</a:t>
              </a:r>
              <a:r>
                <a:rPr lang="en-US" sz="2400" b="1" i="1" dirty="0">
                  <a:solidFill>
                    <a:srgbClr val="006600"/>
                  </a:solidFill>
                </a:rPr>
                <a:t> </a:t>
              </a:r>
              <a:r>
                <a:rPr lang="en-US" sz="2400" b="1" i="1" dirty="0" err="1">
                  <a:solidFill>
                    <a:srgbClr val="006600"/>
                  </a:solidFill>
                </a:rPr>
                <a:t>b»ng</a:t>
              </a:r>
              <a:r>
                <a:rPr lang="en-US" sz="2400" b="1" i="1" dirty="0">
                  <a:solidFill>
                    <a:srgbClr val="006600"/>
                  </a:solidFill>
                </a:rPr>
                <a:t> </a:t>
              </a:r>
              <a:r>
                <a:rPr lang="en-US" sz="2400" b="1" i="1" dirty="0" err="1">
                  <a:solidFill>
                    <a:srgbClr val="006600"/>
                  </a:solidFill>
                </a:rPr>
                <a:t>hai</a:t>
              </a:r>
              <a:r>
                <a:rPr lang="en-US" sz="2400" b="1" i="1" dirty="0">
                  <a:solidFill>
                    <a:srgbClr val="006600"/>
                  </a:solidFill>
                </a:rPr>
                <a:t> </a:t>
              </a:r>
              <a:r>
                <a:rPr lang="en-US" sz="2400" b="1" i="1" dirty="0" err="1">
                  <a:solidFill>
                    <a:srgbClr val="006600"/>
                  </a:solidFill>
                </a:rPr>
                <a:t>gãc</a:t>
              </a:r>
              <a:r>
                <a:rPr lang="en-US" sz="2400" b="1" i="1" dirty="0">
                  <a:solidFill>
                    <a:srgbClr val="006600"/>
                  </a:solidFill>
                </a:rPr>
                <a:t> </a:t>
              </a:r>
              <a:r>
                <a:rPr lang="en-US" sz="2400" b="1" i="1" dirty="0" err="1">
                  <a:solidFill>
                    <a:srgbClr val="006600"/>
                  </a:solidFill>
                </a:rPr>
                <a:t>vu«ng</a:t>
              </a:r>
              <a:r>
                <a:rPr lang="en-US" sz="2400" b="1" i="1" dirty="0">
                  <a:solidFill>
                    <a:srgbClr val="006600"/>
                  </a:solidFill>
                </a:rPr>
                <a:t>.</a:t>
              </a:r>
            </a:p>
          </p:txBody>
        </p:sp>
        <p:sp>
          <p:nvSpPr>
            <p:cNvPr id="8218" name="Text Box 61"/>
            <p:cNvSpPr txBox="1">
              <a:spLocks noChangeArrowheads="1"/>
            </p:cNvSpPr>
            <p:nvPr/>
          </p:nvSpPr>
          <p:spPr bwMode="auto">
            <a:xfrm>
              <a:off x="1488" y="393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6600CC"/>
                  </a:solidFill>
                </a:rPr>
                <a:t>O</a:t>
              </a:r>
            </a:p>
          </p:txBody>
        </p:sp>
        <p:sp>
          <p:nvSpPr>
            <p:cNvPr id="8219" name="Text Box 62"/>
            <p:cNvSpPr txBox="1">
              <a:spLocks noChangeArrowheads="1"/>
            </p:cNvSpPr>
            <p:nvPr/>
          </p:nvSpPr>
          <p:spPr bwMode="auto">
            <a:xfrm>
              <a:off x="2400" y="393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6600CC"/>
                  </a:solidFill>
                </a:rPr>
                <a:t>D</a:t>
              </a:r>
            </a:p>
          </p:txBody>
        </p:sp>
        <p:sp>
          <p:nvSpPr>
            <p:cNvPr id="8220" name="Text Box 63"/>
            <p:cNvSpPr txBox="1">
              <a:spLocks noChangeArrowheads="1"/>
            </p:cNvSpPr>
            <p:nvPr/>
          </p:nvSpPr>
          <p:spPr bwMode="auto">
            <a:xfrm>
              <a:off x="384" y="393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6600CC"/>
                  </a:solidFill>
                </a:rPr>
                <a:t>C</a:t>
              </a:r>
            </a:p>
          </p:txBody>
        </p:sp>
        <p:grpSp>
          <p:nvGrpSpPr>
            <p:cNvPr id="8221" name="Group 64"/>
            <p:cNvGrpSpPr>
              <a:grpSpLocks/>
            </p:cNvGrpSpPr>
            <p:nvPr/>
          </p:nvGrpSpPr>
          <p:grpSpPr bwMode="auto">
            <a:xfrm>
              <a:off x="480" y="3744"/>
              <a:ext cx="2064" cy="288"/>
              <a:chOff x="480" y="3744"/>
              <a:chExt cx="2064" cy="288"/>
            </a:xfrm>
          </p:grpSpPr>
          <p:sp>
            <p:nvSpPr>
              <p:cNvPr id="8222" name="Line 65"/>
              <p:cNvSpPr>
                <a:spLocks noChangeShapeType="1"/>
              </p:cNvSpPr>
              <p:nvPr/>
            </p:nvSpPr>
            <p:spPr bwMode="auto">
              <a:xfrm>
                <a:off x="480" y="3936"/>
                <a:ext cx="206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3" name="Text Box 66"/>
              <p:cNvSpPr txBox="1">
                <a:spLocks noChangeArrowheads="1"/>
              </p:cNvSpPr>
              <p:nvPr/>
            </p:nvSpPr>
            <p:spPr bwMode="auto">
              <a:xfrm>
                <a:off x="1296" y="3744"/>
                <a:ext cx="67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400" b="1">
                    <a:solidFill>
                      <a:srgbClr val="6600CC"/>
                    </a:solidFill>
                  </a:rPr>
                  <a:t>.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752600" y="838200"/>
            <a:ext cx="3276600" cy="88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4" tIns="25718" rIns="51434" bIns="2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1066800" y="1981200"/>
            <a:ext cx="100629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7030A0"/>
                </a:solidFill>
                <a:latin typeface="+mn-lt"/>
              </a:rPr>
              <a:t>*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Dùng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ê –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ke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vẽ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góc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vuông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nhọn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góc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từ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góc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bẹt</a:t>
            </a:r>
            <a:r>
              <a:rPr lang="en-US" b="1" dirty="0">
                <a:solidFill>
                  <a:srgbClr val="7030A0"/>
                </a:solidFill>
                <a:latin typeface="+mn-lt"/>
              </a:rPr>
              <a:t>.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1066800" y="2600980"/>
            <a:ext cx="100629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7030A0"/>
                </a:solidFill>
                <a:latin typeface="+mn-lt"/>
              </a:rPr>
              <a:t>*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Quan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sát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các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vật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trong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nhà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xem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các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vật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đó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có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góc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gì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? (VD: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cửa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sổ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có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4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góc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vuông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…)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066800" y="3667780"/>
            <a:ext cx="100629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7030A0"/>
                </a:solidFill>
                <a:latin typeface="+mn-lt"/>
              </a:rPr>
              <a:t>*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Xêm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trước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bài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sau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: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Hai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đường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thẳng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vuông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góc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.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3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3184"/>
            <a:ext cx="6364817" cy="636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898901" y="698500"/>
            <a:ext cx="7920567" cy="243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95" tIns="48547" rIns="97095" bIns="48547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zh-CN" sz="7600" b="1">
                <a:solidFill>
                  <a:srgbClr val="444242"/>
                </a:solidFill>
                <a:latin typeface="HP001" panose="020B0603050302020204" pitchFamily="34" charset="0"/>
                <a:ea typeface="Microsoft YaHei" panose="020B0503020204020204" pitchFamily="34" charset="-122"/>
              </a:rPr>
              <a:t>Chúc các em chăm ngoan, học giỏi!</a:t>
            </a:r>
            <a:endParaRPr lang="zh-CN" altLang="en-US" sz="7600" b="1">
              <a:solidFill>
                <a:srgbClr val="444242"/>
              </a:solidFill>
              <a:latin typeface="HP001" panose="020B06030503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1879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1894418" y="3122084"/>
            <a:ext cx="1246716" cy="768349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95235" name="Title 2"/>
          <p:cNvSpPr>
            <a:spLocks noGrp="1"/>
          </p:cNvSpPr>
          <p:nvPr>
            <p:ph type="title" idx="2"/>
          </p:nvPr>
        </p:nvSpPr>
        <p:spPr>
          <a:xfrm>
            <a:off x="4279900" y="3122084"/>
            <a:ext cx="1246717" cy="768349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95236" name="Title 3"/>
          <p:cNvSpPr>
            <a:spLocks noGrp="1"/>
          </p:cNvSpPr>
          <p:nvPr>
            <p:ph type="title" idx="3"/>
          </p:nvPr>
        </p:nvSpPr>
        <p:spPr>
          <a:xfrm>
            <a:off x="6665385" y="3122084"/>
            <a:ext cx="1246716" cy="768349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95237" name="Title 4"/>
          <p:cNvSpPr>
            <a:spLocks noGrp="1"/>
          </p:cNvSpPr>
          <p:nvPr>
            <p:ph type="title" idx="4"/>
          </p:nvPr>
        </p:nvSpPr>
        <p:spPr>
          <a:xfrm>
            <a:off x="9050867" y="3122084"/>
            <a:ext cx="1246717" cy="768349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95238" name="Title 5"/>
          <p:cNvSpPr>
            <a:spLocks noGrp="1"/>
          </p:cNvSpPr>
          <p:nvPr>
            <p:ph type="ctrTitle" idx="5"/>
          </p:nvPr>
        </p:nvSpPr>
        <p:spPr>
          <a:xfrm>
            <a:off x="414867" y="825500"/>
            <a:ext cx="11362267" cy="975784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95239" name="Subtitle 6"/>
          <p:cNvSpPr>
            <a:spLocks noGrp="1"/>
          </p:cNvSpPr>
          <p:nvPr>
            <p:ph type="subTitle" idx="1"/>
          </p:nvPr>
        </p:nvSpPr>
        <p:spPr>
          <a:xfrm>
            <a:off x="1521885" y="4953000"/>
            <a:ext cx="1991783" cy="105833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95240" name="Subtitle 7"/>
          <p:cNvSpPr>
            <a:spLocks noGrp="1"/>
          </p:cNvSpPr>
          <p:nvPr>
            <p:ph type="subTitle" idx="6"/>
          </p:nvPr>
        </p:nvSpPr>
        <p:spPr>
          <a:xfrm>
            <a:off x="3907367" y="4953000"/>
            <a:ext cx="1991784" cy="105833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95241" name="Subtitle 8"/>
          <p:cNvSpPr>
            <a:spLocks noGrp="1"/>
          </p:cNvSpPr>
          <p:nvPr>
            <p:ph type="subTitle" idx="7"/>
          </p:nvPr>
        </p:nvSpPr>
        <p:spPr>
          <a:xfrm>
            <a:off x="6292851" y="4953000"/>
            <a:ext cx="1991783" cy="105833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95242" name="Subtitle 9"/>
          <p:cNvSpPr>
            <a:spLocks noGrp="1"/>
          </p:cNvSpPr>
          <p:nvPr>
            <p:ph type="subTitle" idx="8"/>
          </p:nvPr>
        </p:nvSpPr>
        <p:spPr>
          <a:xfrm>
            <a:off x="8678333" y="4910668"/>
            <a:ext cx="1991784" cy="105621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95243" name="Subtitle 10"/>
          <p:cNvSpPr>
            <a:spLocks noGrp="1"/>
          </p:cNvSpPr>
          <p:nvPr>
            <p:ph type="subTitle" idx="9"/>
          </p:nvPr>
        </p:nvSpPr>
        <p:spPr>
          <a:xfrm>
            <a:off x="6292851" y="4953000"/>
            <a:ext cx="1991783" cy="105833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pic>
        <p:nvPicPr>
          <p:cNvPr id="9524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85" y="3579284"/>
            <a:ext cx="2982383" cy="247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1" y="738717"/>
            <a:ext cx="91821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4895852" y="2459879"/>
            <a:ext cx="5670549" cy="1025984"/>
          </a:xfrm>
          <a:prstGeom prst="rect">
            <a:avLst/>
          </a:prstGeom>
          <a:noFill/>
        </p:spPr>
        <p:txBody>
          <a:bodyPr lIns="121917" tIns="60959" rIns="121917" bIns="60959">
            <a:spAutoFit/>
          </a:bodyPr>
          <a:lstStyle/>
          <a:p>
            <a:pPr algn="ctr" eaLnBrk="0" hangingPunct="0">
              <a:defRPr/>
            </a:pPr>
            <a:r>
              <a:rPr lang="en-US" sz="5867" b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+mj-lt"/>
              </a:rPr>
              <a:t>KHỞI ĐỘNG</a:t>
            </a:r>
            <a:endParaRPr lang="en-US" sz="5867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446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873456" y="936008"/>
            <a:ext cx="10464800" cy="74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67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2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2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2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42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42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267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2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2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2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838200" y="2057400"/>
            <a:ext cx="10464800" cy="74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67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4267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267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267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4267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267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4267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12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ctrTitle"/>
          </p:nvPr>
        </p:nvSpPr>
        <p:spPr>
          <a:xfrm>
            <a:off x="1007533" y="2656418"/>
            <a:ext cx="9992784" cy="154516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75" name="TextBox 2"/>
          <p:cNvSpPr txBox="1">
            <a:spLocks noChangeArrowheads="1"/>
          </p:cNvSpPr>
          <p:nvPr/>
        </p:nvSpPr>
        <p:spPr bwMode="auto">
          <a:xfrm>
            <a:off x="4500034" y="1498601"/>
            <a:ext cx="3090333" cy="101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812800" y="2599267"/>
            <a:ext cx="10464800" cy="74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67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42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altLang="en-US" sz="42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267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42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altLang="en-US" sz="42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267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42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bẹt</a:t>
            </a:r>
            <a:r>
              <a:rPr lang="en-US" altLang="en-US" sz="4267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(49)</a:t>
            </a:r>
            <a:endParaRPr lang="en-US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77" name="TextBox 4"/>
          <p:cNvSpPr txBox="1">
            <a:spLocks noChangeArrowheads="1"/>
          </p:cNvSpPr>
          <p:nvPr/>
        </p:nvSpPr>
        <p:spPr bwMode="auto">
          <a:xfrm>
            <a:off x="2482851" y="766234"/>
            <a:ext cx="8134349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42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 err="1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sz="3600" b="1" dirty="0" err="1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56244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746250"/>
            <a:ext cx="407193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33"/>
          <p:cNvSpPr txBox="1"/>
          <p:nvPr/>
        </p:nvSpPr>
        <p:spPr>
          <a:xfrm rot="20124156">
            <a:off x="1228725" y="2287588"/>
            <a:ext cx="1244600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spc="-20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YCCĐ</a:t>
            </a:r>
            <a:endParaRPr lang="zh-CN" altLang="en-US" sz="3200" spc="-20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142" name="Freeform 5"/>
          <p:cNvSpPr>
            <a:spLocks/>
          </p:cNvSpPr>
          <p:nvPr/>
        </p:nvSpPr>
        <p:spPr bwMode="auto">
          <a:xfrm>
            <a:off x="5253038" y="827088"/>
            <a:ext cx="809625" cy="5578475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91416" tIns="45708" rIns="91416" bIns="45708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39941" name="组合 142"/>
          <p:cNvGrpSpPr>
            <a:grpSpLocks/>
          </p:cNvGrpSpPr>
          <p:nvPr/>
        </p:nvGrpSpPr>
        <p:grpSpPr bwMode="auto">
          <a:xfrm>
            <a:off x="5253038" y="1008063"/>
            <a:ext cx="6405563" cy="1314591"/>
            <a:chOff x="4441088" y="670090"/>
            <a:chExt cx="6339414" cy="1482378"/>
          </a:xfrm>
        </p:grpSpPr>
        <p:grpSp>
          <p:nvGrpSpPr>
            <p:cNvPr id="39966" name="组合 143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38016" y="762859"/>
                <a:ext cx="730369" cy="727422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74605" y="800768"/>
                <a:ext cx="479187" cy="64802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spc="30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36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39967" name="矩形 39"/>
            <p:cNvSpPr>
              <a:spLocks noChangeArrowheads="1"/>
            </p:cNvSpPr>
            <p:nvPr/>
          </p:nvSpPr>
          <p:spPr bwMode="auto">
            <a:xfrm>
              <a:off x="5293787" y="1423643"/>
              <a:ext cx="5486715" cy="7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1217613"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400" dirty="0" smtClean="0">
                  <a:solidFill>
                    <a:srgbClr val="262626"/>
                  </a:solidFill>
                  <a:latin typeface="Arial" pitchFamily="34" charset="0"/>
                  <a:ea typeface="Microsoft YaHei" pitchFamily="34" charset="-122"/>
                  <a:cs typeface="SimSun" pitchFamily="2" charset="-122"/>
                </a:rPr>
                <a:t>*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Củng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cố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về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góc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vuông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,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góc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không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vuông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.</a:t>
              </a:r>
              <a:endParaRPr lang="zh-CN" altLang="en-US" sz="2400" dirty="0" smtClean="0">
                <a:solidFill>
                  <a:srgbClr val="262626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endParaRPr>
            </a:p>
          </p:txBody>
        </p:sp>
        <p:sp>
          <p:nvSpPr>
            <p:cNvPr id="39968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92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7613"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3600" b="1" smtClean="0">
                  <a:solidFill>
                    <a:srgbClr val="FC6E5B"/>
                  </a:solidFill>
                  <a:latin typeface="Arial" pitchFamily="34" charset="0"/>
                  <a:ea typeface="Microsoft YaHei" pitchFamily="34" charset="-122"/>
                  <a:cs typeface="SimSun" pitchFamily="2" charset="-122"/>
                </a:rPr>
                <a:t>Khởi động</a:t>
              </a:r>
              <a:endParaRPr lang="zh-CN" altLang="en-US" sz="3600" b="1" smtClean="0">
                <a:solidFill>
                  <a:srgbClr val="FC6E5B"/>
                </a:solidFill>
                <a:latin typeface="Arial" pitchFamily="34" charset="0"/>
                <a:ea typeface="Microsoft YaHei" pitchFamily="34" charset="-122"/>
                <a:cs typeface="SimSun" pitchFamily="2" charset="-122"/>
              </a:endParaRPr>
            </a:p>
          </p:txBody>
        </p:sp>
      </p:grpSp>
      <p:grpSp>
        <p:nvGrpSpPr>
          <p:cNvPr id="39942" name="组合 148"/>
          <p:cNvGrpSpPr>
            <a:grpSpLocks/>
          </p:cNvGrpSpPr>
          <p:nvPr/>
        </p:nvGrpSpPr>
        <p:grpSpPr bwMode="auto">
          <a:xfrm>
            <a:off x="5616575" y="2093913"/>
            <a:ext cx="4473575" cy="1189037"/>
            <a:chOff x="4441088" y="302494"/>
            <a:chExt cx="4474160" cy="1188490"/>
          </a:xfrm>
        </p:grpSpPr>
        <p:grpSp>
          <p:nvGrpSpPr>
            <p:cNvPr id="39962" name="组合 149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119" y="762442"/>
                <a:ext cx="729914" cy="72717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446" y="800740"/>
                <a:ext cx="449321" cy="5855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39963" name="矩形 39"/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7613"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3600" b="1" dirty="0" err="1" smtClean="0">
                  <a:solidFill>
                    <a:srgbClr val="FBC75D"/>
                  </a:solidFill>
                  <a:latin typeface="Arial" pitchFamily="34" charset="0"/>
                  <a:ea typeface="Microsoft YaHei" pitchFamily="34" charset="-122"/>
                  <a:cs typeface="SimSun" pitchFamily="2" charset="-122"/>
                </a:rPr>
                <a:t>Thực</a:t>
              </a:r>
              <a:r>
                <a:rPr lang="en-US" altLang="zh-CN" sz="3200" b="1" dirty="0" smtClean="0">
                  <a:solidFill>
                    <a:srgbClr val="FBC75D"/>
                  </a:solidFill>
                  <a:latin typeface="Arial" pitchFamily="34" charset="0"/>
                  <a:ea typeface="Microsoft YaHei" pitchFamily="34" charset="-122"/>
                  <a:cs typeface="SimSun" pitchFamily="2" charset="-122"/>
                </a:rPr>
                <a:t> </a:t>
              </a:r>
              <a:r>
                <a:rPr lang="en-US" altLang="zh-CN" sz="3200" b="1" dirty="0" err="1" smtClean="0">
                  <a:solidFill>
                    <a:srgbClr val="FBC75D"/>
                  </a:solidFill>
                  <a:latin typeface="Arial" pitchFamily="34" charset="0"/>
                  <a:ea typeface="Microsoft YaHei" pitchFamily="34" charset="-122"/>
                  <a:cs typeface="SimSun" pitchFamily="2" charset="-122"/>
                </a:rPr>
                <a:t>hành</a:t>
              </a:r>
              <a:endParaRPr lang="zh-CN" altLang="en-US" sz="3200" b="1" dirty="0" smtClean="0">
                <a:solidFill>
                  <a:srgbClr val="FBC75D"/>
                </a:solidFill>
                <a:latin typeface="Arial" pitchFamily="34" charset="0"/>
                <a:ea typeface="Microsoft YaHei" pitchFamily="34" charset="-122"/>
                <a:cs typeface="SimSun" pitchFamily="2" charset="-122"/>
              </a:endParaRPr>
            </a:p>
          </p:txBody>
        </p:sp>
      </p:grpSp>
      <p:grpSp>
        <p:nvGrpSpPr>
          <p:cNvPr id="39943" name="组合 160"/>
          <p:cNvGrpSpPr>
            <a:grpSpLocks/>
          </p:cNvGrpSpPr>
          <p:nvPr/>
        </p:nvGrpSpPr>
        <p:grpSpPr bwMode="auto">
          <a:xfrm>
            <a:off x="5393674" y="4953000"/>
            <a:ext cx="4909200" cy="1377950"/>
            <a:chOff x="4457903" y="276668"/>
            <a:chExt cx="4910214" cy="1378429"/>
          </a:xfrm>
        </p:grpSpPr>
        <p:grpSp>
          <p:nvGrpSpPr>
            <p:cNvPr id="39957" name="组合 161"/>
            <p:cNvGrpSpPr>
              <a:grpSpLocks/>
            </p:cNvGrpSpPr>
            <p:nvPr/>
          </p:nvGrpSpPr>
          <p:grpSpPr bwMode="auto">
            <a:xfrm>
              <a:off x="4457903" y="403904"/>
              <a:ext cx="727225" cy="728916"/>
              <a:chOff x="4356305" y="403904"/>
              <a:chExt cx="727225" cy="728916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 rot="3738964">
                <a:off x="4355460" y="404749"/>
                <a:ext cx="72891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523678" y="486291"/>
                <a:ext cx="450943" cy="58440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39958" name="矩形 39"/>
            <p:cNvSpPr>
              <a:spLocks noChangeArrowheads="1"/>
            </p:cNvSpPr>
            <p:nvPr/>
          </p:nvSpPr>
          <p:spPr bwMode="auto">
            <a:xfrm>
              <a:off x="5280831" y="1008639"/>
              <a:ext cx="4087286" cy="646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227013" indent="-227013" defTabSz="1217613" eaLnBrk="1" hangingPunct="1">
                <a:lnSpc>
                  <a:spcPct val="150000"/>
                </a:lnSpc>
                <a:spcBef>
                  <a:spcPts val="1000"/>
                </a:spcBef>
                <a:buFont typeface="Arial" pitchFamily="34" charset="0"/>
                <a:buChar char="•"/>
              </a:pPr>
              <a:r>
                <a:rPr lang="en-US" altLang="zh-CN" sz="2400" smtClean="0">
                  <a:solidFill>
                    <a:srgbClr val="262626"/>
                  </a:solidFill>
                  <a:latin typeface="Arial" pitchFamily="34" charset="0"/>
                  <a:ea typeface="Microsoft YaHei" pitchFamily="34" charset="-122"/>
                  <a:cs typeface="SimSun" pitchFamily="2" charset="-122"/>
                </a:rPr>
                <a:t>Thực tế</a:t>
              </a:r>
              <a:endParaRPr lang="zh-CN" altLang="en-US" sz="2400" smtClean="0">
                <a:solidFill>
                  <a:srgbClr val="262626"/>
                </a:solidFill>
                <a:latin typeface="Arial" pitchFamily="34" charset="0"/>
                <a:ea typeface="Microsoft YaHei" pitchFamily="34" charset="-122"/>
                <a:cs typeface="SimSun" pitchFamily="2" charset="-122"/>
              </a:endParaRPr>
            </a:p>
          </p:txBody>
        </p:sp>
        <p:sp>
          <p:nvSpPr>
            <p:cNvPr id="39959" name="矩形 39"/>
            <p:cNvSpPr>
              <a:spLocks noChangeArrowheads="1"/>
            </p:cNvSpPr>
            <p:nvPr/>
          </p:nvSpPr>
          <p:spPr bwMode="auto">
            <a:xfrm>
              <a:off x="5201642" y="276668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7613"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3600" b="1" smtClean="0">
                  <a:solidFill>
                    <a:srgbClr val="8CC066"/>
                  </a:solidFill>
                  <a:latin typeface="Arial" pitchFamily="34" charset="0"/>
                  <a:ea typeface="Microsoft YaHei" pitchFamily="34" charset="-122"/>
                  <a:cs typeface="SimSun" pitchFamily="2" charset="-122"/>
                </a:rPr>
                <a:t>Vận dụng</a:t>
              </a:r>
              <a:endParaRPr lang="zh-CN" altLang="en-US" sz="3600" b="1" smtClean="0">
                <a:solidFill>
                  <a:srgbClr val="8CC066"/>
                </a:solidFill>
                <a:latin typeface="Arial" pitchFamily="34" charset="0"/>
                <a:ea typeface="Microsoft YaHei" pitchFamily="34" charset="-122"/>
                <a:cs typeface="SimSun" pitchFamily="2" charset="-122"/>
              </a:endParaRPr>
            </a:p>
          </p:txBody>
        </p:sp>
      </p:grpSp>
      <p:pic>
        <p:nvPicPr>
          <p:cNvPr id="2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74675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58" descr="200712419435657_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238" y="4649788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59" descr="1000401543874607298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0" y="5924550"/>
            <a:ext cx="13223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60" descr="200712419435657_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19188" y="3124200"/>
            <a:ext cx="71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044575" y="4500563"/>
            <a:ext cx="1277938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514350" y="3756025"/>
            <a:ext cx="1279525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58" descr="200712419435657_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688" y="5551488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58" descr="200712419435657_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0088" y="2214563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59" descr="1000401543874607298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17425" y="6742113"/>
            <a:ext cx="1323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reeform 31"/>
          <p:cNvSpPr/>
          <p:nvPr/>
        </p:nvSpPr>
        <p:spPr>
          <a:xfrm>
            <a:off x="5367338" y="1801813"/>
            <a:ext cx="619125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7400" y="2868204"/>
            <a:ext cx="555893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biểu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tượng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góc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nhọn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góc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tù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góc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bẹt</a:t>
            </a:r>
            <a:r>
              <a:rPr lang="es-ES" sz="2400" kern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kern="1400" dirty="0">
              <a:solidFill>
                <a:srgbClr val="000000"/>
              </a:solidFill>
              <a:latin typeface=".VnTime"/>
              <a:ea typeface="Times New Roman"/>
              <a:cs typeface="Times New Roman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00800" y="3935413"/>
            <a:ext cx="5530850" cy="9417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</a:rPr>
              <a:t>Biết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</a:rPr>
              <a:t>dùng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</a:rPr>
              <a:t> ê -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</a:rPr>
              <a:t>kê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</a:rPr>
              <a:t>nhận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</a:rPr>
              <a:t>dạng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</a:rPr>
              <a:t>góc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</a:rPr>
              <a:t>nhọn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</a:rPr>
              <a:t>góc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</a:rPr>
              <a:t>tù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</a:rPr>
              <a:t>góc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s-ES" sz="2400" kern="1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bẹt</a:t>
            </a:r>
            <a:r>
              <a:rPr lang="es-ES" sz="2400" kern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895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C 0.04115 -0.01504 0.07565 -0.06088 0.11966 -0.07523 C 0.16445 -0.08935 0.20651 -0.08796 0.26771 -0.08634 C 0.3293 -0.08495 0.41367 -0.06018 0.48789 -0.06666 C 0.5625 -0.07268 0.6513 -0.08865 0.7138 -0.12384 C 0.77643 -0.15902 0.81797 -0.20602 0.86341 -0.27708 C 0.90886 -0.34814 0.96081 -0.49305 0.98659 -0.54953 " pathEditMode="relative" rAng="0" ptsTypes="AAAAAAA">
                                      <p:cBhvr>
                                        <p:cTn id="9" dur="4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23" y="-2747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30911 -0.34699 C 0.28255 -0.36297 0.20781 -0.42547 0.15039 -0.44329 C 0.09297 -0.46111 0.03841 -0.45625 -0.0345 -0.4544 C -0.10755 -0.45255 -0.20391 -0.46088 -0.28711 -0.43218 C -0.37005 -0.40347 -0.42292 -0.30625 -0.53398 -0.28148 C -0.64505 -0.25695 -0.86615 -0.28334 -0.95339 -0.28403 " pathEditMode="relative" rAng="0" ptsTypes="AAAAAA">
                                      <p:cBhvr>
                                        <p:cTn id="11" dur="49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69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1367 0.53796 C 0.10442 0.53727 0.07591 0.53773 0.05911 0.53449 C 0.04218 0.53125 0.04192 0.55486 0.01185 0.51875 C -0.0181 0.4824 -0.0793 0.39375 -0.12097 0.31736 C -0.16276 0.24051 -0.20782 0.14884 -0.23946 0.05879 C -0.27097 -0.03125 -0.29571 -0.16412 -0.31042 -0.22246 " pathEditMode="relative" rAng="0" ptsTypes="AAAAAA">
                                      <p:cBhvr>
                                        <p:cTn id="13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3796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 0.22199 -0.06979 0.20903 -0.04857 0.20162 C -0.04088 0.19584 -0.03385 0.19237 -0.02669 0.18496 C -0.02318 0.18125 -0.01628 0.17385 -0.01628 0.17408 C -0.01354 0.13519 -0.00599 0.12778 0.00872 0.10162 C 0.02162 0.07871 0.03672 0.06158 0.05039 0.04051 C 0.05729 0.02963 0.06615 0.02315 0.07331 0.01274 C 0.08386 -0.00301 0.09818 -0.01782 0.11185 -0.02245 C 0.12487 -0.03634 0.13841 -0.05 0.15247 -0.05949 C 0.15833 -0.06388 0.16094 -0.06851 0.16706 -0.07083 C 0.18672 -0.09444 0.21341 -0.11574 0.23685 -0.12245 C 0.24271 -0.12801 0.24792 -0.13009 0.25456 -0.13194 C 0.27227 -0.14375 0.29193 -0.15208 0.31081 -0.15763 C 0.32435 -0.1699 0.34037 -0.17338 0.3556 -0.17824 C 0.36537 -0.18657 0.37656 -0.18912 0.38685 -0.19652 C 0.39714 -0.2037 0.40625 -0.21689 0.41706 -0.2206 C 0.42787 -0.23194 0.44531 -0.25393 0.45352 -0.27245 C 0.45859 -0.28379 0.46341 -0.2956 0.46914 -0.30578 C 0.47136 -0.31805 0.46849 -0.30486 0.47331 -0.31689 C 0.47839 -0.32963 0.48359 -0.35949 0.48997 -0.36689 C 0.49193 -0.37615 0.49271 -0.38009 0.49714 -0.38541 C 0.50208 -0.41157 0.51966 -0.44097 0.5306 -0.45763 C 0.53646 -0.46666 0.53854 -0.47453 0.54622 -0.47986 C 0.5556 -0.50185 0.54323 -0.47615 0.55352 -0.48912 C 0.55495 -0.49097 0.55521 -0.49444 0.55664 -0.49652 C 0.55938 -0.50115 0.56328 -0.5037 0.56602 -0.50763 C 0.57227 -0.51713 0.578 -0.5287 0.58477 -0.53726 C 0.59167 -0.54583 0.59466 -0.54537 0.60143 -0.55208 C 0.60729 -0.55787 0.61289 -0.56504 0.61914 -0.5706 C 0.62136 -0.57685 0.62747 -0.58726 0.62747 -0.58703 C 0.63099 -0.60578 0.6362 -0.60324 0.63997 -0.61689 " pathEditMode="relative" rAng="0" ptsTypes="AAAAAAAAAAAAAAAAAAAAAAAAAAAAAAAAAA">
                                      <p:cBhvr>
                                        <p:cTn id="20" dur="5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0278 C 0.04388 -0.01412 0.07864 -0.06504 0.12331 -0.08101 C 0.16862 -0.09652 0.21107 -0.0949 0.27305 -0.09328 C 0.33529 -0.09166 0.4207 -0.06412 0.49557 -0.07129 C 0.57109 -0.078 0.66107 -0.09583 0.72422 -0.13495 C 0.78737 -0.17407 0.82956 -0.22615 0.87552 -0.30509 C 0.92135 -0.38425 0.97396 -0.54537 1 -0.6081 " pathEditMode="relative" rAng="0" ptsTypes="AAAAAAA">
                                      <p:cBhvr>
                                        <p:cTn id="27" dur="4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83" y="-3055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33 0.02127 C 0.08714 -0.00047 0.12466 -0.06591 0.17285 -0.08603 C 0.22183 -0.10639 0.26768 -0.1043 0.33451 -0.10176 C 0.40172 -0.10014 0.49342 -0.06453 0.57483 -0.07401 C 0.65625 -0.08303 0.75316 -0.10569 0.82128 -0.15565 C 0.88954 -0.20583 0.93487 -0.27313 0.98424 -0.37466 C 1.03413 -0.47618 1.0904 -0.68363 1.11893 -0.76457 " pathEditMode="relative" rAng="0" ptsTypes="aaaaaaa">
                                      <p:cBhvr>
                                        <p:cTn id="29" dur="4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23" y="-3929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0.00351 0.25717 C -0.02435 0.25601 -0.08893 0.25694 -0.12721 0.25208 C -0.16562 0.24722 -0.16627 0.2824 -0.2345 0.22824 C -0.3026 0.17384 -0.44141 0.04097 -0.5362 -0.07362 C -0.63125 -0.18843 -0.73333 -0.32593 -0.80521 -0.46088 C -0.87695 -0.59584 -0.93294 -0.79491 -0.96667 -0.88264 " pathEditMode="relative" rAng="0" ptsTypes="AAAAAA">
                                      <p:cBhvr>
                                        <p:cTn id="31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64" y="-5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1894418" y="3122084"/>
            <a:ext cx="1246716" cy="768349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95235" name="Title 2"/>
          <p:cNvSpPr>
            <a:spLocks noGrp="1"/>
          </p:cNvSpPr>
          <p:nvPr>
            <p:ph type="title" idx="2"/>
          </p:nvPr>
        </p:nvSpPr>
        <p:spPr>
          <a:xfrm>
            <a:off x="4279900" y="3122084"/>
            <a:ext cx="1246717" cy="768349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95236" name="Title 3"/>
          <p:cNvSpPr>
            <a:spLocks noGrp="1"/>
          </p:cNvSpPr>
          <p:nvPr>
            <p:ph type="title" idx="3"/>
          </p:nvPr>
        </p:nvSpPr>
        <p:spPr>
          <a:xfrm>
            <a:off x="6665385" y="3122084"/>
            <a:ext cx="1246716" cy="768349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95237" name="Title 4"/>
          <p:cNvSpPr>
            <a:spLocks noGrp="1"/>
          </p:cNvSpPr>
          <p:nvPr>
            <p:ph type="title" idx="4"/>
          </p:nvPr>
        </p:nvSpPr>
        <p:spPr>
          <a:xfrm>
            <a:off x="9050867" y="3122084"/>
            <a:ext cx="1246717" cy="768349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95238" name="Title 5"/>
          <p:cNvSpPr>
            <a:spLocks noGrp="1"/>
          </p:cNvSpPr>
          <p:nvPr>
            <p:ph type="ctrTitle" idx="5"/>
          </p:nvPr>
        </p:nvSpPr>
        <p:spPr>
          <a:xfrm>
            <a:off x="414867" y="825500"/>
            <a:ext cx="11362267" cy="975784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95239" name="Subtitle 6"/>
          <p:cNvSpPr>
            <a:spLocks noGrp="1"/>
          </p:cNvSpPr>
          <p:nvPr>
            <p:ph type="subTitle" idx="1"/>
          </p:nvPr>
        </p:nvSpPr>
        <p:spPr>
          <a:xfrm>
            <a:off x="1521885" y="4953000"/>
            <a:ext cx="1991783" cy="105833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95240" name="Subtitle 7"/>
          <p:cNvSpPr>
            <a:spLocks noGrp="1"/>
          </p:cNvSpPr>
          <p:nvPr>
            <p:ph type="subTitle" idx="6"/>
          </p:nvPr>
        </p:nvSpPr>
        <p:spPr>
          <a:xfrm>
            <a:off x="3907367" y="4953000"/>
            <a:ext cx="1991784" cy="105833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95241" name="Subtitle 8"/>
          <p:cNvSpPr>
            <a:spLocks noGrp="1"/>
          </p:cNvSpPr>
          <p:nvPr>
            <p:ph type="subTitle" idx="7"/>
          </p:nvPr>
        </p:nvSpPr>
        <p:spPr>
          <a:xfrm>
            <a:off x="6292851" y="4953000"/>
            <a:ext cx="1991783" cy="105833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95242" name="Subtitle 9"/>
          <p:cNvSpPr>
            <a:spLocks noGrp="1"/>
          </p:cNvSpPr>
          <p:nvPr>
            <p:ph type="subTitle" idx="8"/>
          </p:nvPr>
        </p:nvSpPr>
        <p:spPr>
          <a:xfrm>
            <a:off x="8678333" y="4910668"/>
            <a:ext cx="1991784" cy="105621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95243" name="Subtitle 10"/>
          <p:cNvSpPr>
            <a:spLocks noGrp="1"/>
          </p:cNvSpPr>
          <p:nvPr>
            <p:ph type="subTitle" idx="9"/>
          </p:nvPr>
        </p:nvSpPr>
        <p:spPr>
          <a:xfrm>
            <a:off x="6292851" y="4953000"/>
            <a:ext cx="1991783" cy="105833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pic>
        <p:nvPicPr>
          <p:cNvPr id="9524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85" y="3579284"/>
            <a:ext cx="2982383" cy="247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689" y="747185"/>
            <a:ext cx="91821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5334000" y="2275417"/>
            <a:ext cx="5670549" cy="1025984"/>
          </a:xfrm>
          <a:prstGeom prst="rect">
            <a:avLst/>
          </a:prstGeom>
          <a:noFill/>
        </p:spPr>
        <p:txBody>
          <a:bodyPr lIns="121917" tIns="60959" rIns="121917" bIns="60959">
            <a:spAutoFit/>
          </a:bodyPr>
          <a:lstStyle/>
          <a:p>
            <a:pPr algn="ctr" eaLnBrk="0" hangingPunct="0">
              <a:defRPr/>
            </a:pPr>
            <a:r>
              <a:rPr lang="en-US" sz="5867" b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+mn-lt"/>
              </a:rPr>
              <a:t>KHÁM PHÁ</a:t>
            </a:r>
            <a:endParaRPr lang="en-US" sz="5867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291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29000" y="2666999"/>
            <a:ext cx="533400" cy="990600"/>
            <a:chOff x="3504" y="2832"/>
            <a:chExt cx="480" cy="1008"/>
          </a:xfrm>
        </p:grpSpPr>
        <p:sp>
          <p:nvSpPr>
            <p:cNvPr id="4136" name="AutoShape 3"/>
            <p:cNvSpPr>
              <a:spLocks noChangeArrowheads="1"/>
            </p:cNvSpPr>
            <p:nvPr/>
          </p:nvSpPr>
          <p:spPr bwMode="auto">
            <a:xfrm>
              <a:off x="3504" y="2832"/>
              <a:ext cx="480" cy="1008"/>
            </a:xfrm>
            <a:prstGeom prst="rtTriangle">
              <a:avLst/>
            </a:prstGeom>
            <a:solidFill>
              <a:srgbClr val="00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4137" name="AutoShape 4"/>
            <p:cNvSpPr>
              <a:spLocks noChangeArrowheads="1"/>
            </p:cNvSpPr>
            <p:nvPr/>
          </p:nvSpPr>
          <p:spPr bwMode="auto">
            <a:xfrm>
              <a:off x="3600" y="3312"/>
              <a:ext cx="240" cy="432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971800" y="1142999"/>
            <a:ext cx="533400" cy="990600"/>
            <a:chOff x="3504" y="2832"/>
            <a:chExt cx="480" cy="1008"/>
          </a:xfrm>
        </p:grpSpPr>
        <p:sp>
          <p:nvSpPr>
            <p:cNvPr id="4134" name="AutoShape 6"/>
            <p:cNvSpPr>
              <a:spLocks noChangeArrowheads="1"/>
            </p:cNvSpPr>
            <p:nvPr/>
          </p:nvSpPr>
          <p:spPr bwMode="auto">
            <a:xfrm>
              <a:off x="3504" y="2832"/>
              <a:ext cx="480" cy="1008"/>
            </a:xfrm>
            <a:prstGeom prst="rtTriangle">
              <a:avLst/>
            </a:prstGeom>
            <a:solidFill>
              <a:srgbClr val="00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4135" name="AutoShape 7"/>
            <p:cNvSpPr>
              <a:spLocks noChangeArrowheads="1"/>
            </p:cNvSpPr>
            <p:nvPr/>
          </p:nvSpPr>
          <p:spPr bwMode="auto">
            <a:xfrm>
              <a:off x="3600" y="3312"/>
              <a:ext cx="240" cy="432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810000" y="4267199"/>
            <a:ext cx="533400" cy="990600"/>
            <a:chOff x="3504" y="2832"/>
            <a:chExt cx="480" cy="1008"/>
          </a:xfrm>
        </p:grpSpPr>
        <p:sp>
          <p:nvSpPr>
            <p:cNvPr id="4132" name="AutoShape 9"/>
            <p:cNvSpPr>
              <a:spLocks noChangeArrowheads="1"/>
            </p:cNvSpPr>
            <p:nvPr/>
          </p:nvSpPr>
          <p:spPr bwMode="auto">
            <a:xfrm>
              <a:off x="3504" y="2832"/>
              <a:ext cx="480" cy="1008"/>
            </a:xfrm>
            <a:prstGeom prst="rtTriangle">
              <a:avLst/>
            </a:prstGeom>
            <a:solidFill>
              <a:srgbClr val="00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4133" name="AutoShape 10"/>
            <p:cNvSpPr>
              <a:spLocks noChangeArrowheads="1"/>
            </p:cNvSpPr>
            <p:nvPr/>
          </p:nvSpPr>
          <p:spPr bwMode="auto">
            <a:xfrm>
              <a:off x="3600" y="3312"/>
              <a:ext cx="240" cy="432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 rot="-5384630">
            <a:off x="3048000" y="4495799"/>
            <a:ext cx="533400" cy="990600"/>
            <a:chOff x="3504" y="2832"/>
            <a:chExt cx="480" cy="1008"/>
          </a:xfrm>
        </p:grpSpPr>
        <p:sp>
          <p:nvSpPr>
            <p:cNvPr id="4130" name="AutoShape 12"/>
            <p:cNvSpPr>
              <a:spLocks noChangeArrowheads="1"/>
            </p:cNvSpPr>
            <p:nvPr/>
          </p:nvSpPr>
          <p:spPr bwMode="auto">
            <a:xfrm>
              <a:off x="3504" y="2832"/>
              <a:ext cx="480" cy="1008"/>
            </a:xfrm>
            <a:prstGeom prst="rtTriangle">
              <a:avLst/>
            </a:prstGeom>
            <a:solidFill>
              <a:srgbClr val="00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4131" name="AutoShape 13"/>
            <p:cNvSpPr>
              <a:spLocks noChangeArrowheads="1"/>
            </p:cNvSpPr>
            <p:nvPr/>
          </p:nvSpPr>
          <p:spPr bwMode="auto">
            <a:xfrm>
              <a:off x="3600" y="3312"/>
              <a:ext cx="240" cy="432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2971800" y="2133599"/>
            <a:ext cx="160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1295400" y="7620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a,</a:t>
            </a:r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 flipV="1">
            <a:off x="2971800" y="1295399"/>
            <a:ext cx="14478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5334000" y="1143000"/>
            <a:ext cx="5714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err="1" smtClean="0">
                <a:solidFill>
                  <a:srgbClr val="006600"/>
                </a:solidFill>
                <a:latin typeface="+mn-lt"/>
              </a:rPr>
              <a:t>Góc</a:t>
            </a:r>
            <a:r>
              <a:rPr lang="en-US" sz="2400" b="1" i="1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006600"/>
                </a:solidFill>
                <a:latin typeface="+mn-lt"/>
              </a:rPr>
              <a:t>đỉnh</a:t>
            </a:r>
            <a:r>
              <a:rPr lang="en-US" sz="2400" b="1" i="1" dirty="0" smtClean="0">
                <a:solidFill>
                  <a:srgbClr val="006600"/>
                </a:solidFill>
                <a:latin typeface="+mn-lt"/>
              </a:rPr>
              <a:t> O; </a:t>
            </a:r>
            <a:r>
              <a:rPr lang="en-US" sz="2400" b="1" i="1" dirty="0" err="1" smtClean="0">
                <a:solidFill>
                  <a:srgbClr val="006600"/>
                </a:solidFill>
                <a:latin typeface="+mn-lt"/>
              </a:rPr>
              <a:t>cạnh</a:t>
            </a:r>
            <a:r>
              <a:rPr lang="en-US" sz="2400" b="1" i="1" dirty="0" smtClean="0">
                <a:solidFill>
                  <a:srgbClr val="006600"/>
                </a:solidFill>
                <a:latin typeface="+mn-lt"/>
              </a:rPr>
              <a:t> OA, OB </a:t>
            </a:r>
            <a:r>
              <a:rPr lang="en-US" sz="2400" b="1" i="1" dirty="0" err="1" smtClean="0">
                <a:solidFill>
                  <a:srgbClr val="FF0000"/>
                </a:solidFill>
                <a:latin typeface="+mn-lt"/>
              </a:rPr>
              <a:t>bé</a:t>
            </a:r>
            <a:r>
              <a:rPr lang="en-US" sz="24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+mn-lt"/>
              </a:rPr>
              <a:t>hơn</a:t>
            </a:r>
            <a:r>
              <a:rPr lang="en-US" sz="24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+mn-lt"/>
              </a:rPr>
              <a:t>góc</a:t>
            </a:r>
            <a:r>
              <a:rPr lang="en-US" sz="24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+mn-lt"/>
              </a:rPr>
              <a:t>vuông</a:t>
            </a:r>
            <a:r>
              <a:rPr lang="en-US" sz="2400" b="1" i="1" dirty="0" smtClean="0">
                <a:solidFill>
                  <a:srgbClr val="006600"/>
                </a:solidFill>
                <a:latin typeface="+mn-lt"/>
              </a:rPr>
              <a:t> =&gt; </a:t>
            </a:r>
            <a:r>
              <a:rPr lang="vi-VN" sz="2400" b="1" i="1" dirty="0" smtClean="0">
                <a:solidFill>
                  <a:srgbClr val="006600"/>
                </a:solidFill>
                <a:latin typeface="+mn-lt"/>
              </a:rPr>
              <a:t>Góc </a:t>
            </a:r>
            <a:r>
              <a:rPr lang="vi-VN" sz="2400" b="1" i="1" dirty="0">
                <a:solidFill>
                  <a:srgbClr val="FF3300"/>
                </a:solidFill>
                <a:latin typeface="+mn-lt"/>
              </a:rPr>
              <a:t>nhọn </a:t>
            </a:r>
            <a:r>
              <a:rPr lang="vi-VN" sz="2400" b="1" i="1" dirty="0">
                <a:solidFill>
                  <a:srgbClr val="006600"/>
                </a:solidFill>
                <a:latin typeface="+mn-lt"/>
              </a:rPr>
              <a:t>đỉnh O; cạnh OA, </a:t>
            </a:r>
            <a:r>
              <a:rPr lang="vi-VN" sz="2400" b="1" i="1" dirty="0" smtClean="0">
                <a:solidFill>
                  <a:srgbClr val="006600"/>
                </a:solidFill>
                <a:latin typeface="+mn-lt"/>
              </a:rPr>
              <a:t>OB</a:t>
            </a:r>
            <a:endParaRPr lang="en-US" sz="2400" b="1" i="1" dirty="0">
              <a:solidFill>
                <a:srgbClr val="006600"/>
              </a:solidFill>
            </a:endParaRP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267200" y="914399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00CC"/>
                </a:solidFill>
              </a:rPr>
              <a:t>A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2590800" y="1981199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00CC"/>
                </a:solidFill>
              </a:rPr>
              <a:t>O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4343400" y="2133599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00CC"/>
                </a:solidFill>
              </a:rPr>
              <a:t>B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1295400" y="22860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b, </a:t>
            </a:r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3429000" y="3657599"/>
            <a:ext cx="167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 flipH="1" flipV="1">
            <a:off x="2514600" y="2743199"/>
            <a:ext cx="9144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1295400" y="39624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c, 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3124200" y="3657599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00CC"/>
                </a:solidFill>
              </a:rPr>
              <a:t>O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4800600" y="3657599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00CC"/>
                </a:solidFill>
              </a:rPr>
              <a:t>N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057400" y="2362199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00CC"/>
                </a:solidFill>
              </a:rPr>
              <a:t>M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3581400" y="5257799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6600CC"/>
                </a:solidFill>
              </a:rPr>
              <a:t>O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5029200" y="5257799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00CC"/>
                </a:solidFill>
              </a:rPr>
              <a:t>D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1828800" y="5257799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00CC"/>
                </a:solidFill>
              </a:rPr>
              <a:t>C</a:t>
            </a:r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1981200" y="4952999"/>
            <a:ext cx="3276600" cy="457200"/>
            <a:chOff x="480" y="3744"/>
            <a:chExt cx="2064" cy="288"/>
          </a:xfrm>
        </p:grpSpPr>
        <p:sp>
          <p:nvSpPr>
            <p:cNvPr id="4128" name="Line 40"/>
            <p:cNvSpPr>
              <a:spLocks noChangeShapeType="1"/>
            </p:cNvSpPr>
            <p:nvPr/>
          </p:nvSpPr>
          <p:spPr bwMode="auto">
            <a:xfrm>
              <a:off x="480" y="3936"/>
              <a:ext cx="20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Text Box 41"/>
            <p:cNvSpPr txBox="1">
              <a:spLocks noChangeArrowheads="1"/>
            </p:cNvSpPr>
            <p:nvPr/>
          </p:nvSpPr>
          <p:spPr bwMode="auto">
            <a:xfrm>
              <a:off x="1296" y="3744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6600CC"/>
                  </a:solidFill>
                </a:rPr>
                <a:t>.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5713622" y="1142999"/>
            <a:ext cx="5014514" cy="76944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Góc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đỉnh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O;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cạnh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OA, OB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góc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vuông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hay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vuông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  <a:endParaRPr kumimoji="0" lang="en-US" sz="2200" b="1" i="0" u="none" strike="noStrike" kern="0" cap="none" spc="0" normalizeH="0" baseline="0" noProof="0" dirty="0">
              <a:ln w="0"/>
              <a:solidFill>
                <a:srgbClr val="80008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715000" y="1143000"/>
            <a:ext cx="4440639" cy="76944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Góc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đỉnh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O;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cạnh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OA, OB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lớn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hơn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hay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bé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hơn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góc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vuông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  <a:endParaRPr kumimoji="0" lang="en-US" sz="2200" b="1" i="0" u="none" strike="noStrike" kern="0" cap="none" spc="0" normalizeH="0" baseline="0" noProof="0" dirty="0">
              <a:ln w="0"/>
              <a:solidFill>
                <a:srgbClr val="80008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36142" y="2964359"/>
            <a:ext cx="4503156" cy="76944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Góc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đỉnh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O;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cạnh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OM, ON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lớn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hơn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hay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bé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hơn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góc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vuông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  <a:endParaRPr kumimoji="0" lang="en-US" sz="2200" b="1" i="0" u="none" strike="noStrike" kern="0" cap="none" spc="0" normalizeH="0" baseline="0" noProof="0" dirty="0">
              <a:ln w="0"/>
              <a:solidFill>
                <a:srgbClr val="80008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5486400" y="2819400"/>
            <a:ext cx="5714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err="1" smtClean="0">
                <a:solidFill>
                  <a:srgbClr val="006600"/>
                </a:solidFill>
                <a:latin typeface="+mn-lt"/>
              </a:rPr>
              <a:t>Góc</a:t>
            </a:r>
            <a:r>
              <a:rPr lang="en-US" sz="2400" b="1" i="1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006600"/>
                </a:solidFill>
                <a:latin typeface="+mn-lt"/>
              </a:rPr>
              <a:t>đỉnh</a:t>
            </a:r>
            <a:r>
              <a:rPr lang="en-US" sz="2400" b="1" i="1" dirty="0" smtClean="0">
                <a:solidFill>
                  <a:srgbClr val="006600"/>
                </a:solidFill>
                <a:latin typeface="+mn-lt"/>
              </a:rPr>
              <a:t> O; </a:t>
            </a:r>
            <a:r>
              <a:rPr lang="en-US" sz="2400" b="1" i="1" dirty="0" err="1" smtClean="0">
                <a:solidFill>
                  <a:srgbClr val="006600"/>
                </a:solidFill>
                <a:latin typeface="+mn-lt"/>
              </a:rPr>
              <a:t>cạnh</a:t>
            </a:r>
            <a:r>
              <a:rPr lang="en-US" sz="2400" b="1" i="1" dirty="0" smtClean="0">
                <a:solidFill>
                  <a:srgbClr val="006600"/>
                </a:solidFill>
                <a:latin typeface="+mn-lt"/>
              </a:rPr>
              <a:t> OM, OM </a:t>
            </a:r>
            <a:r>
              <a:rPr lang="en-US" sz="2400" b="1" i="1" dirty="0" err="1" smtClean="0">
                <a:solidFill>
                  <a:srgbClr val="FF0000"/>
                </a:solidFill>
                <a:latin typeface="+mn-lt"/>
              </a:rPr>
              <a:t>lớn</a:t>
            </a:r>
            <a:r>
              <a:rPr lang="en-US" sz="24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+mn-lt"/>
              </a:rPr>
              <a:t>hơn</a:t>
            </a:r>
            <a:r>
              <a:rPr lang="en-US" sz="24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+mn-lt"/>
              </a:rPr>
              <a:t>góc</a:t>
            </a:r>
            <a:r>
              <a:rPr lang="en-US" sz="24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+mn-lt"/>
              </a:rPr>
              <a:t>vuông</a:t>
            </a:r>
            <a:r>
              <a:rPr lang="en-US" sz="2400" b="1" i="1" dirty="0" smtClean="0">
                <a:solidFill>
                  <a:srgbClr val="006600"/>
                </a:solidFill>
                <a:latin typeface="+mn-lt"/>
              </a:rPr>
              <a:t> =&gt; </a:t>
            </a:r>
            <a:r>
              <a:rPr lang="vi-VN" sz="2400" b="1" i="1" dirty="0" smtClean="0">
                <a:solidFill>
                  <a:srgbClr val="006600"/>
                </a:solidFill>
                <a:latin typeface="+mn-lt"/>
              </a:rPr>
              <a:t>Góc </a:t>
            </a:r>
            <a:r>
              <a:rPr lang="en-US" sz="2400" b="1" i="1" dirty="0" err="1" smtClean="0">
                <a:solidFill>
                  <a:srgbClr val="FF0000"/>
                </a:solidFill>
                <a:latin typeface="+mn-lt"/>
              </a:rPr>
              <a:t>tù</a:t>
            </a:r>
            <a:r>
              <a:rPr lang="vi-VN" sz="2400" b="1" i="1" dirty="0" smtClean="0">
                <a:latin typeface="+mn-lt"/>
              </a:rPr>
              <a:t> </a:t>
            </a:r>
            <a:r>
              <a:rPr lang="vi-VN" sz="2400" b="1" i="1" dirty="0">
                <a:solidFill>
                  <a:srgbClr val="006600"/>
                </a:solidFill>
                <a:latin typeface="+mn-lt"/>
              </a:rPr>
              <a:t>đỉnh O; cạnh </a:t>
            </a:r>
            <a:r>
              <a:rPr lang="vi-VN" sz="2400" b="1" i="1" dirty="0" smtClean="0">
                <a:solidFill>
                  <a:srgbClr val="006600"/>
                </a:solidFill>
                <a:latin typeface="+mn-lt"/>
              </a:rPr>
              <a:t>O</a:t>
            </a:r>
            <a:r>
              <a:rPr lang="en-US" sz="2400" b="1" i="1" dirty="0" smtClean="0">
                <a:solidFill>
                  <a:srgbClr val="006600"/>
                </a:solidFill>
                <a:latin typeface="+mn-lt"/>
              </a:rPr>
              <a:t>M</a:t>
            </a:r>
            <a:r>
              <a:rPr lang="vi-VN" sz="2400" b="1" i="1" dirty="0" smtClean="0">
                <a:solidFill>
                  <a:srgbClr val="006600"/>
                </a:solidFill>
                <a:latin typeface="+mn-lt"/>
              </a:rPr>
              <a:t>, O</a:t>
            </a:r>
            <a:r>
              <a:rPr lang="en-US" sz="2400" b="1" i="1" dirty="0" smtClean="0">
                <a:solidFill>
                  <a:srgbClr val="006600"/>
                </a:solidFill>
                <a:latin typeface="+mn-lt"/>
              </a:rPr>
              <a:t>N</a:t>
            </a:r>
            <a:endParaRPr lang="en-US" sz="2400" b="1" i="1" dirty="0">
              <a:solidFill>
                <a:srgbClr val="0066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019800" y="4488359"/>
            <a:ext cx="4825359" cy="76944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So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sánh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góc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đỉnh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O;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cạnh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OC, OD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góc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vuông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con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nhận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xét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gì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  <a:endParaRPr kumimoji="0" lang="en-US" sz="2200" b="1" i="0" u="none" strike="noStrike" kern="0" cap="none" spc="0" normalizeH="0" baseline="0" noProof="0" dirty="0">
              <a:ln w="0"/>
              <a:solidFill>
                <a:srgbClr val="80008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5562601" y="4343400"/>
            <a:ext cx="5714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err="1" smtClean="0">
                <a:solidFill>
                  <a:srgbClr val="006600"/>
                </a:solidFill>
                <a:latin typeface="+mn-lt"/>
              </a:rPr>
              <a:t>Góc</a:t>
            </a:r>
            <a:r>
              <a:rPr lang="en-US" sz="2400" b="1" i="1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006600"/>
                </a:solidFill>
                <a:latin typeface="+mn-lt"/>
              </a:rPr>
              <a:t>đỉnh</a:t>
            </a:r>
            <a:r>
              <a:rPr lang="en-US" sz="2400" b="1" i="1" dirty="0" smtClean="0">
                <a:solidFill>
                  <a:srgbClr val="006600"/>
                </a:solidFill>
                <a:latin typeface="+mn-lt"/>
              </a:rPr>
              <a:t> O; </a:t>
            </a:r>
            <a:r>
              <a:rPr lang="en-US" sz="2400" b="1" i="1" dirty="0" err="1" smtClean="0">
                <a:solidFill>
                  <a:srgbClr val="006600"/>
                </a:solidFill>
                <a:latin typeface="+mn-lt"/>
              </a:rPr>
              <a:t>cạnh</a:t>
            </a:r>
            <a:r>
              <a:rPr lang="en-US" sz="2400" b="1" i="1" dirty="0" smtClean="0">
                <a:solidFill>
                  <a:srgbClr val="006600"/>
                </a:solidFill>
                <a:latin typeface="+mn-lt"/>
              </a:rPr>
              <a:t> OC, OD </a:t>
            </a:r>
            <a:r>
              <a:rPr lang="en-US" sz="2400" b="1" i="1" dirty="0" err="1" smtClean="0">
                <a:solidFill>
                  <a:srgbClr val="FF0000"/>
                </a:solidFill>
                <a:latin typeface="+mn-lt"/>
              </a:rPr>
              <a:t>bằng</a:t>
            </a:r>
            <a:r>
              <a:rPr lang="en-US" sz="24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+mn-lt"/>
              </a:rPr>
              <a:t>hai</a:t>
            </a:r>
            <a:r>
              <a:rPr lang="en-US" sz="24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+mn-lt"/>
              </a:rPr>
              <a:t>góc</a:t>
            </a:r>
            <a:r>
              <a:rPr lang="en-US" sz="24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+mn-lt"/>
              </a:rPr>
              <a:t>vuông</a:t>
            </a:r>
            <a:r>
              <a:rPr lang="en-US" sz="2400" b="1" i="1" dirty="0" smtClean="0">
                <a:solidFill>
                  <a:srgbClr val="006600"/>
                </a:solidFill>
                <a:latin typeface="+mn-lt"/>
              </a:rPr>
              <a:t> =&gt; </a:t>
            </a:r>
            <a:r>
              <a:rPr lang="vi-VN" sz="2400" b="1" i="1" dirty="0" smtClean="0">
                <a:solidFill>
                  <a:srgbClr val="006600"/>
                </a:solidFill>
                <a:latin typeface="+mn-lt"/>
              </a:rPr>
              <a:t>Góc </a:t>
            </a:r>
            <a:r>
              <a:rPr lang="en-US" sz="2400" b="1" i="1" dirty="0" err="1" smtClean="0">
                <a:solidFill>
                  <a:srgbClr val="FF0000"/>
                </a:solidFill>
                <a:latin typeface="+mn-lt"/>
              </a:rPr>
              <a:t>bẹt</a:t>
            </a:r>
            <a:r>
              <a:rPr lang="vi-VN" sz="24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2400" b="1" i="1" dirty="0">
                <a:solidFill>
                  <a:srgbClr val="006600"/>
                </a:solidFill>
                <a:latin typeface="+mn-lt"/>
              </a:rPr>
              <a:t>đỉnh O; cạnh </a:t>
            </a:r>
            <a:r>
              <a:rPr lang="vi-VN" sz="2400" b="1" i="1" dirty="0" smtClean="0">
                <a:solidFill>
                  <a:srgbClr val="006600"/>
                </a:solidFill>
                <a:latin typeface="+mn-lt"/>
              </a:rPr>
              <a:t>O</a:t>
            </a:r>
            <a:r>
              <a:rPr lang="en-US" sz="2400" b="1" i="1" dirty="0" smtClean="0">
                <a:solidFill>
                  <a:srgbClr val="006600"/>
                </a:solidFill>
                <a:latin typeface="+mn-lt"/>
              </a:rPr>
              <a:t>C</a:t>
            </a:r>
            <a:r>
              <a:rPr lang="vi-VN" sz="2400" b="1" i="1" dirty="0" smtClean="0">
                <a:solidFill>
                  <a:srgbClr val="006600"/>
                </a:solidFill>
                <a:latin typeface="+mn-lt"/>
              </a:rPr>
              <a:t>, O</a:t>
            </a:r>
            <a:r>
              <a:rPr lang="en-US" sz="2400" b="1" i="1" dirty="0" smtClean="0">
                <a:solidFill>
                  <a:srgbClr val="006600"/>
                </a:solidFill>
                <a:latin typeface="+mn-lt"/>
              </a:rPr>
              <a:t>D</a:t>
            </a:r>
            <a:endParaRPr lang="en-US" sz="2400" b="1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3" grpId="0" animBg="1"/>
      <p:bldP spid="14354" grpId="0" autoUpdateAnimBg="0"/>
      <p:bldP spid="14355" grpId="0" animBg="1"/>
      <p:bldP spid="14356" grpId="0" autoUpdateAnimBg="0"/>
      <p:bldP spid="14358" grpId="0" autoUpdateAnimBg="0"/>
      <p:bldP spid="14359" grpId="0" autoUpdateAnimBg="0"/>
      <p:bldP spid="14360" grpId="0" autoUpdateAnimBg="0"/>
      <p:bldP spid="14361" grpId="0" autoUpdateAnimBg="0"/>
      <p:bldP spid="14362" grpId="0" animBg="1"/>
      <p:bldP spid="14363" grpId="0" animBg="1"/>
      <p:bldP spid="14366" grpId="0" autoUpdateAnimBg="0"/>
      <p:bldP spid="14367" grpId="0" autoUpdateAnimBg="0"/>
      <p:bldP spid="14368" grpId="0" autoUpdateAnimBg="0"/>
      <p:bldP spid="14369" grpId="0" autoUpdateAnimBg="0"/>
      <p:bldP spid="14372" grpId="0" autoUpdateAnimBg="0"/>
      <p:bldP spid="14373" grpId="0" autoUpdateAnimBg="0"/>
      <p:bldP spid="14374" grpId="0" autoUpdateAnimBg="0"/>
      <p:bldP spid="42" grpId="0"/>
      <p:bldP spid="42" grpId="1"/>
      <p:bldP spid="43" grpId="0"/>
      <p:bldP spid="43" grpId="1"/>
      <p:bldP spid="44" grpId="0"/>
      <p:bldP spid="44" grpId="1"/>
      <p:bldP spid="45" grpId="0" autoUpdateAnimBg="0"/>
      <p:bldP spid="47" grpId="0"/>
      <p:bldP spid="47" grpId="1"/>
      <p:bldP spid="4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29000" y="2666999"/>
            <a:ext cx="533400" cy="990600"/>
            <a:chOff x="3504" y="2832"/>
            <a:chExt cx="480" cy="1008"/>
          </a:xfrm>
        </p:grpSpPr>
        <p:sp>
          <p:nvSpPr>
            <p:cNvPr id="4136" name="AutoShape 3"/>
            <p:cNvSpPr>
              <a:spLocks noChangeArrowheads="1"/>
            </p:cNvSpPr>
            <p:nvPr/>
          </p:nvSpPr>
          <p:spPr bwMode="auto">
            <a:xfrm>
              <a:off x="3504" y="2832"/>
              <a:ext cx="480" cy="1008"/>
            </a:xfrm>
            <a:prstGeom prst="rtTriangle">
              <a:avLst/>
            </a:prstGeom>
            <a:solidFill>
              <a:srgbClr val="00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37" name="AutoShape 4"/>
            <p:cNvSpPr>
              <a:spLocks noChangeArrowheads="1"/>
            </p:cNvSpPr>
            <p:nvPr/>
          </p:nvSpPr>
          <p:spPr bwMode="auto">
            <a:xfrm>
              <a:off x="3600" y="3312"/>
              <a:ext cx="240" cy="432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971800" y="1142999"/>
            <a:ext cx="533400" cy="990600"/>
            <a:chOff x="3504" y="2832"/>
            <a:chExt cx="480" cy="1008"/>
          </a:xfrm>
        </p:grpSpPr>
        <p:sp>
          <p:nvSpPr>
            <p:cNvPr id="4134" name="AutoShape 6"/>
            <p:cNvSpPr>
              <a:spLocks noChangeArrowheads="1"/>
            </p:cNvSpPr>
            <p:nvPr/>
          </p:nvSpPr>
          <p:spPr bwMode="auto">
            <a:xfrm>
              <a:off x="3504" y="2832"/>
              <a:ext cx="480" cy="1008"/>
            </a:xfrm>
            <a:prstGeom prst="rtTriangle">
              <a:avLst/>
            </a:prstGeom>
            <a:solidFill>
              <a:srgbClr val="00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35" name="AutoShape 7"/>
            <p:cNvSpPr>
              <a:spLocks noChangeArrowheads="1"/>
            </p:cNvSpPr>
            <p:nvPr/>
          </p:nvSpPr>
          <p:spPr bwMode="auto">
            <a:xfrm>
              <a:off x="3600" y="3312"/>
              <a:ext cx="240" cy="432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810000" y="4267199"/>
            <a:ext cx="533400" cy="990600"/>
            <a:chOff x="3504" y="2832"/>
            <a:chExt cx="480" cy="1008"/>
          </a:xfrm>
        </p:grpSpPr>
        <p:sp>
          <p:nvSpPr>
            <p:cNvPr id="4132" name="AutoShape 9"/>
            <p:cNvSpPr>
              <a:spLocks noChangeArrowheads="1"/>
            </p:cNvSpPr>
            <p:nvPr/>
          </p:nvSpPr>
          <p:spPr bwMode="auto">
            <a:xfrm>
              <a:off x="3504" y="2832"/>
              <a:ext cx="480" cy="1008"/>
            </a:xfrm>
            <a:prstGeom prst="rtTriangle">
              <a:avLst/>
            </a:prstGeom>
            <a:solidFill>
              <a:srgbClr val="00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33" name="AutoShape 10"/>
            <p:cNvSpPr>
              <a:spLocks noChangeArrowheads="1"/>
            </p:cNvSpPr>
            <p:nvPr/>
          </p:nvSpPr>
          <p:spPr bwMode="auto">
            <a:xfrm>
              <a:off x="3600" y="3312"/>
              <a:ext cx="240" cy="432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 rot="-5384630">
            <a:off x="3048000" y="4495799"/>
            <a:ext cx="533400" cy="990600"/>
            <a:chOff x="3504" y="2832"/>
            <a:chExt cx="480" cy="1008"/>
          </a:xfrm>
        </p:grpSpPr>
        <p:sp>
          <p:nvSpPr>
            <p:cNvPr id="4130" name="AutoShape 12"/>
            <p:cNvSpPr>
              <a:spLocks noChangeArrowheads="1"/>
            </p:cNvSpPr>
            <p:nvPr/>
          </p:nvSpPr>
          <p:spPr bwMode="auto">
            <a:xfrm>
              <a:off x="3504" y="2832"/>
              <a:ext cx="480" cy="1008"/>
            </a:xfrm>
            <a:prstGeom prst="rtTriangle">
              <a:avLst/>
            </a:prstGeom>
            <a:solidFill>
              <a:srgbClr val="00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31" name="AutoShape 13"/>
            <p:cNvSpPr>
              <a:spLocks noChangeArrowheads="1"/>
            </p:cNvSpPr>
            <p:nvPr/>
          </p:nvSpPr>
          <p:spPr bwMode="auto">
            <a:xfrm>
              <a:off x="3600" y="3312"/>
              <a:ext cx="240" cy="432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2971800" y="2133599"/>
            <a:ext cx="160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1295400" y="7620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a,</a:t>
            </a:r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 flipV="1">
            <a:off x="2971800" y="1295399"/>
            <a:ext cx="14478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5562601" y="2286000"/>
            <a:ext cx="5714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 dirty="0" err="1" smtClean="0">
                <a:solidFill>
                  <a:srgbClr val="FF0000"/>
                </a:solidFill>
                <a:latin typeface="Times New Roman"/>
              </a:rPr>
              <a:t>Góc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/>
              </a:rPr>
              <a:t>nhọn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/>
              </a:rPr>
              <a:t>bé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/>
              </a:rPr>
              <a:t>hơn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/>
              </a:rPr>
              <a:t>góc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/>
              </a:rPr>
              <a:t>vuông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</a:rPr>
              <a:t>.</a:t>
            </a:r>
            <a:endParaRPr lang="en-US" b="1" i="1" dirty="0">
              <a:solidFill>
                <a:srgbClr val="006600"/>
              </a:solidFill>
            </a:endParaRP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267200" y="914399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00CC"/>
                </a:solidFill>
              </a:rPr>
              <a:t>A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2590800" y="1981199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00CC"/>
                </a:solidFill>
              </a:rPr>
              <a:t>O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4343400" y="2133599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00CC"/>
                </a:solidFill>
              </a:rPr>
              <a:t>B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1295400" y="22860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b, </a:t>
            </a:r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3429000" y="3657599"/>
            <a:ext cx="167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 flipH="1" flipV="1">
            <a:off x="2514600" y="2743199"/>
            <a:ext cx="9144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1295400" y="39624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c, 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3124200" y="3657599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00CC"/>
                </a:solidFill>
              </a:rPr>
              <a:t>O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4800600" y="3657599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00CC"/>
                </a:solidFill>
              </a:rPr>
              <a:t>N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057400" y="2362199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00CC"/>
                </a:solidFill>
              </a:rPr>
              <a:t>M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3581400" y="5257799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6600CC"/>
                </a:solidFill>
              </a:rPr>
              <a:t>O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5029200" y="5257799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00CC"/>
                </a:solidFill>
              </a:rPr>
              <a:t>D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1828800" y="5257799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00CC"/>
                </a:solidFill>
              </a:rPr>
              <a:t>C</a:t>
            </a:r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1981200" y="4952999"/>
            <a:ext cx="3276600" cy="457200"/>
            <a:chOff x="480" y="3744"/>
            <a:chExt cx="2064" cy="288"/>
          </a:xfrm>
        </p:grpSpPr>
        <p:sp>
          <p:nvSpPr>
            <p:cNvPr id="4128" name="Line 40"/>
            <p:cNvSpPr>
              <a:spLocks noChangeShapeType="1"/>
            </p:cNvSpPr>
            <p:nvPr/>
          </p:nvSpPr>
          <p:spPr bwMode="auto">
            <a:xfrm>
              <a:off x="480" y="3936"/>
              <a:ext cx="20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29" name="Text Box 41"/>
            <p:cNvSpPr txBox="1">
              <a:spLocks noChangeArrowheads="1"/>
            </p:cNvSpPr>
            <p:nvPr/>
          </p:nvSpPr>
          <p:spPr bwMode="auto">
            <a:xfrm>
              <a:off x="1296" y="3744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6600CC"/>
                  </a:solidFill>
                </a:rPr>
                <a:t>.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4762789" y="1295399"/>
            <a:ext cx="6667211" cy="46166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Vậy</a:t>
            </a:r>
            <a:r>
              <a:rPr lang="en-US" sz="2400" b="1" kern="0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góc</a:t>
            </a:r>
            <a:r>
              <a:rPr lang="en-US" sz="2400" b="1" kern="0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nhọn</a:t>
            </a:r>
            <a:r>
              <a:rPr lang="en-US" sz="2400" b="1" kern="0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kern="0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góc</a:t>
            </a:r>
            <a:r>
              <a:rPr lang="en-US" sz="2400" b="1" kern="0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tù</a:t>
            </a:r>
            <a:r>
              <a:rPr lang="en-US" sz="2400" b="1" kern="0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kern="0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góc</a:t>
            </a:r>
            <a:r>
              <a:rPr lang="en-US" sz="2400" b="1" kern="0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bẹt</a:t>
            </a:r>
            <a:r>
              <a:rPr lang="en-US" sz="2400" b="1" kern="0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kern="0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góc</a:t>
            </a:r>
            <a:r>
              <a:rPr lang="en-US" sz="2400" b="1" kern="0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như</a:t>
            </a:r>
            <a:r>
              <a:rPr lang="en-US" sz="2400" b="1" kern="0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thế</a:t>
            </a:r>
            <a:r>
              <a:rPr lang="en-US" sz="2400" b="1" kern="0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800080"/>
                </a:solidFill>
                <a:latin typeface="Times New Roman" panose="02020603050405020304" pitchFamily="18" charset="0"/>
              </a:rPr>
              <a:t>nào</a:t>
            </a:r>
            <a:r>
              <a:rPr lang="en-US" sz="2400" b="1" kern="0" dirty="0" smtClean="0">
                <a:solidFill>
                  <a:srgbClr val="800080"/>
                </a:solidFill>
                <a:latin typeface="Times New Roman" panose="02020603050405020304" pitchFamily="18" charset="0"/>
              </a:rPr>
              <a:t>?</a:t>
            </a:r>
            <a:endParaRPr lang="en-US" sz="2400" b="1" kern="0" dirty="0">
              <a:ln w="0"/>
              <a:solidFill>
                <a:srgbClr val="80008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Arial"/>
            </a:endParaRPr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5638800" y="3043535"/>
            <a:ext cx="5714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 dirty="0" err="1" smtClean="0">
                <a:solidFill>
                  <a:srgbClr val="FF0000"/>
                </a:solidFill>
                <a:latin typeface="Times New Roman"/>
              </a:rPr>
              <a:t>Góc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/>
              </a:rPr>
              <a:t>tù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/>
              </a:rPr>
              <a:t>lớn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/>
              </a:rPr>
              <a:t>hơn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/>
              </a:rPr>
              <a:t>góc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/>
              </a:rPr>
              <a:t>vuông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</a:rPr>
              <a:t>.</a:t>
            </a:r>
            <a:endParaRPr lang="en-US" b="1" i="1" dirty="0">
              <a:solidFill>
                <a:srgbClr val="006600"/>
              </a:solidFill>
            </a:endParaRPr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5638800" y="3881735"/>
            <a:ext cx="5714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 dirty="0" err="1" smtClean="0">
                <a:solidFill>
                  <a:srgbClr val="FF0000"/>
                </a:solidFill>
                <a:latin typeface="Times New Roman"/>
              </a:rPr>
              <a:t>Góc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/>
              </a:rPr>
              <a:t>bẹt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/>
              </a:rPr>
              <a:t>bằng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/>
              </a:rPr>
              <a:t>hai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/>
              </a:rPr>
              <a:t>lần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/>
              </a:rPr>
              <a:t>góc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/>
              </a:rPr>
              <a:t>vuông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</a:rPr>
              <a:t>.</a:t>
            </a:r>
            <a:endParaRPr lang="en-US" b="1" i="1" dirty="0">
              <a:solidFill>
                <a:srgbClr val="006600"/>
              </a:solidFill>
            </a:endParaRPr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2910955" y="1468214"/>
            <a:ext cx="21182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6600"/>
                </a:solidFill>
                <a:latin typeface="+mn-lt"/>
              </a:rPr>
              <a:t>GHI NHỚ</a:t>
            </a:r>
            <a:endParaRPr lang="en-US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8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20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3" grpId="0" animBg="1"/>
      <p:bldP spid="14354" grpId="0"/>
      <p:bldP spid="14355" grpId="0" animBg="1"/>
      <p:bldP spid="14356" grpId="0"/>
      <p:bldP spid="14358" grpId="0"/>
      <p:bldP spid="14359" grpId="0"/>
      <p:bldP spid="14360" grpId="0"/>
      <p:bldP spid="14361" grpId="0"/>
      <p:bldP spid="14362" grpId="0" animBg="1"/>
      <p:bldP spid="14363" grpId="0" animBg="1"/>
      <p:bldP spid="14366" grpId="0"/>
      <p:bldP spid="14367" grpId="0"/>
      <p:bldP spid="14368" grpId="0"/>
      <p:bldP spid="14369" grpId="0"/>
      <p:bldP spid="14372" grpId="0"/>
      <p:bldP spid="14373" grpId="0"/>
      <p:bldP spid="14374" grpId="0"/>
      <p:bldP spid="47" grpId="0"/>
      <p:bldP spid="47" grpId="1"/>
      <p:bldP spid="40" grpId="0"/>
      <p:bldP spid="41" grpId="0"/>
      <p:bldP spid="4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746250"/>
            <a:ext cx="407193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33"/>
          <p:cNvSpPr txBox="1"/>
          <p:nvPr/>
        </p:nvSpPr>
        <p:spPr>
          <a:xfrm rot="20124156">
            <a:off x="1228725" y="2287588"/>
            <a:ext cx="1244600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spc="-20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YCCĐ</a:t>
            </a:r>
            <a:endParaRPr lang="zh-CN" altLang="en-US" sz="3200" spc="-20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142" name="Freeform 5"/>
          <p:cNvSpPr>
            <a:spLocks/>
          </p:cNvSpPr>
          <p:nvPr/>
        </p:nvSpPr>
        <p:spPr bwMode="auto">
          <a:xfrm>
            <a:off x="5253038" y="827088"/>
            <a:ext cx="809625" cy="5578475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91416" tIns="45708" rIns="91416" bIns="45708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39941" name="组合 142"/>
          <p:cNvGrpSpPr>
            <a:grpSpLocks/>
          </p:cNvGrpSpPr>
          <p:nvPr/>
        </p:nvGrpSpPr>
        <p:grpSpPr bwMode="auto">
          <a:xfrm>
            <a:off x="5253038" y="1008063"/>
            <a:ext cx="6405563" cy="1314591"/>
            <a:chOff x="4441088" y="670090"/>
            <a:chExt cx="6339414" cy="1482378"/>
          </a:xfrm>
        </p:grpSpPr>
        <p:grpSp>
          <p:nvGrpSpPr>
            <p:cNvPr id="39966" name="组合 143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38016" y="762859"/>
                <a:ext cx="730369" cy="727422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74605" y="800768"/>
                <a:ext cx="479187" cy="64802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spc="30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36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39967" name="矩形 39"/>
            <p:cNvSpPr>
              <a:spLocks noChangeArrowheads="1"/>
            </p:cNvSpPr>
            <p:nvPr/>
          </p:nvSpPr>
          <p:spPr bwMode="auto">
            <a:xfrm>
              <a:off x="5293787" y="1423643"/>
              <a:ext cx="5486715" cy="7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1217613"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400" dirty="0" smtClean="0">
                  <a:solidFill>
                    <a:srgbClr val="262626"/>
                  </a:solidFill>
                  <a:latin typeface="Arial" pitchFamily="34" charset="0"/>
                  <a:ea typeface="Microsoft YaHei" pitchFamily="34" charset="-122"/>
                  <a:cs typeface="SimSun" pitchFamily="2" charset="-122"/>
                </a:rPr>
                <a:t>*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Củng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cố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về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góc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vuông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,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góc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không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vuông</a:t>
              </a:r>
              <a:r>
                <a:rPr lang="en-US" altLang="zh-CN" sz="2400" dirty="0" smtClean="0">
                  <a:solidFill>
                    <a:srgbClr val="262626"/>
                  </a:solidFill>
                  <a:latin typeface="Times New Roman" pitchFamily="18" charset="0"/>
                  <a:ea typeface="Microsoft YaHei" pitchFamily="34" charset="-122"/>
                  <a:cs typeface="Times New Roman" pitchFamily="18" charset="0"/>
                </a:rPr>
                <a:t>.</a:t>
              </a:r>
              <a:endParaRPr lang="zh-CN" altLang="en-US" sz="2400" dirty="0" smtClean="0">
                <a:solidFill>
                  <a:srgbClr val="262626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endParaRPr>
            </a:p>
          </p:txBody>
        </p:sp>
        <p:sp>
          <p:nvSpPr>
            <p:cNvPr id="39968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92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7613"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3600" b="1" smtClean="0">
                  <a:solidFill>
                    <a:srgbClr val="FC6E5B"/>
                  </a:solidFill>
                  <a:latin typeface="Arial" pitchFamily="34" charset="0"/>
                  <a:ea typeface="Microsoft YaHei" pitchFamily="34" charset="-122"/>
                  <a:cs typeface="SimSun" pitchFamily="2" charset="-122"/>
                </a:rPr>
                <a:t>Khởi động</a:t>
              </a:r>
              <a:endParaRPr lang="zh-CN" altLang="en-US" sz="3600" b="1" smtClean="0">
                <a:solidFill>
                  <a:srgbClr val="FC6E5B"/>
                </a:solidFill>
                <a:latin typeface="Arial" pitchFamily="34" charset="0"/>
                <a:ea typeface="Microsoft YaHei" pitchFamily="34" charset="-122"/>
                <a:cs typeface="SimSun" pitchFamily="2" charset="-122"/>
              </a:endParaRPr>
            </a:p>
          </p:txBody>
        </p:sp>
      </p:grpSp>
      <p:grpSp>
        <p:nvGrpSpPr>
          <p:cNvPr id="39942" name="组合 148"/>
          <p:cNvGrpSpPr>
            <a:grpSpLocks/>
          </p:cNvGrpSpPr>
          <p:nvPr/>
        </p:nvGrpSpPr>
        <p:grpSpPr bwMode="auto">
          <a:xfrm>
            <a:off x="5616575" y="2093913"/>
            <a:ext cx="4473575" cy="1189037"/>
            <a:chOff x="4441088" y="302494"/>
            <a:chExt cx="4474160" cy="1188490"/>
          </a:xfrm>
        </p:grpSpPr>
        <p:grpSp>
          <p:nvGrpSpPr>
            <p:cNvPr id="39962" name="组合 149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119" y="762442"/>
                <a:ext cx="729914" cy="72717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446" y="800740"/>
                <a:ext cx="449321" cy="5855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39963" name="矩形 39"/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7613"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3600" b="1" dirty="0" err="1" smtClean="0">
                  <a:solidFill>
                    <a:srgbClr val="FBC75D"/>
                  </a:solidFill>
                  <a:latin typeface="Arial" pitchFamily="34" charset="0"/>
                  <a:ea typeface="Microsoft YaHei" pitchFamily="34" charset="-122"/>
                  <a:cs typeface="SimSun" pitchFamily="2" charset="-122"/>
                </a:rPr>
                <a:t>Thực</a:t>
              </a:r>
              <a:r>
                <a:rPr lang="en-US" altLang="zh-CN" sz="3200" b="1" dirty="0" smtClean="0">
                  <a:solidFill>
                    <a:srgbClr val="FBC75D"/>
                  </a:solidFill>
                  <a:latin typeface="Arial" pitchFamily="34" charset="0"/>
                  <a:ea typeface="Microsoft YaHei" pitchFamily="34" charset="-122"/>
                  <a:cs typeface="SimSun" pitchFamily="2" charset="-122"/>
                </a:rPr>
                <a:t> </a:t>
              </a:r>
              <a:r>
                <a:rPr lang="en-US" altLang="zh-CN" sz="3200" b="1" dirty="0" err="1" smtClean="0">
                  <a:solidFill>
                    <a:srgbClr val="FBC75D"/>
                  </a:solidFill>
                  <a:latin typeface="Arial" pitchFamily="34" charset="0"/>
                  <a:ea typeface="Microsoft YaHei" pitchFamily="34" charset="-122"/>
                  <a:cs typeface="SimSun" pitchFamily="2" charset="-122"/>
                </a:rPr>
                <a:t>hành</a:t>
              </a:r>
              <a:endParaRPr lang="zh-CN" altLang="en-US" sz="3200" b="1" dirty="0" smtClean="0">
                <a:solidFill>
                  <a:srgbClr val="FBC75D"/>
                </a:solidFill>
                <a:latin typeface="Arial" pitchFamily="34" charset="0"/>
                <a:ea typeface="Microsoft YaHei" pitchFamily="34" charset="-122"/>
                <a:cs typeface="SimSun" pitchFamily="2" charset="-122"/>
              </a:endParaRPr>
            </a:p>
          </p:txBody>
        </p:sp>
      </p:grpSp>
      <p:grpSp>
        <p:nvGrpSpPr>
          <p:cNvPr id="39943" name="组合 160"/>
          <p:cNvGrpSpPr>
            <a:grpSpLocks/>
          </p:cNvGrpSpPr>
          <p:nvPr/>
        </p:nvGrpSpPr>
        <p:grpSpPr bwMode="auto">
          <a:xfrm>
            <a:off x="5393674" y="4953000"/>
            <a:ext cx="4909200" cy="1377950"/>
            <a:chOff x="4457903" y="276668"/>
            <a:chExt cx="4910214" cy="1378429"/>
          </a:xfrm>
        </p:grpSpPr>
        <p:grpSp>
          <p:nvGrpSpPr>
            <p:cNvPr id="39957" name="组合 161"/>
            <p:cNvGrpSpPr>
              <a:grpSpLocks/>
            </p:cNvGrpSpPr>
            <p:nvPr/>
          </p:nvGrpSpPr>
          <p:grpSpPr bwMode="auto">
            <a:xfrm>
              <a:off x="4457903" y="403904"/>
              <a:ext cx="727225" cy="728916"/>
              <a:chOff x="4356305" y="403904"/>
              <a:chExt cx="727225" cy="728916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 rot="3738964">
                <a:off x="4355460" y="404749"/>
                <a:ext cx="72891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523678" y="486291"/>
                <a:ext cx="450943" cy="58440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39958" name="矩形 39"/>
            <p:cNvSpPr>
              <a:spLocks noChangeArrowheads="1"/>
            </p:cNvSpPr>
            <p:nvPr/>
          </p:nvSpPr>
          <p:spPr bwMode="auto">
            <a:xfrm>
              <a:off x="5280831" y="1008639"/>
              <a:ext cx="4087286" cy="646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227013" indent="-227013" defTabSz="1217613" eaLnBrk="1" hangingPunct="1">
                <a:lnSpc>
                  <a:spcPct val="150000"/>
                </a:lnSpc>
                <a:spcBef>
                  <a:spcPts val="1000"/>
                </a:spcBef>
                <a:buFont typeface="Arial" pitchFamily="34" charset="0"/>
                <a:buChar char="•"/>
              </a:pPr>
              <a:r>
                <a:rPr lang="en-US" altLang="zh-CN" sz="2400" smtClean="0">
                  <a:solidFill>
                    <a:srgbClr val="262626"/>
                  </a:solidFill>
                  <a:latin typeface="Arial" pitchFamily="34" charset="0"/>
                  <a:ea typeface="Microsoft YaHei" pitchFamily="34" charset="-122"/>
                  <a:cs typeface="SimSun" pitchFamily="2" charset="-122"/>
                </a:rPr>
                <a:t>Thực tế</a:t>
              </a:r>
              <a:endParaRPr lang="zh-CN" altLang="en-US" sz="2400" smtClean="0">
                <a:solidFill>
                  <a:srgbClr val="262626"/>
                </a:solidFill>
                <a:latin typeface="Arial" pitchFamily="34" charset="0"/>
                <a:ea typeface="Microsoft YaHei" pitchFamily="34" charset="-122"/>
                <a:cs typeface="SimSun" pitchFamily="2" charset="-122"/>
              </a:endParaRPr>
            </a:p>
          </p:txBody>
        </p:sp>
        <p:sp>
          <p:nvSpPr>
            <p:cNvPr id="39959" name="矩形 39"/>
            <p:cNvSpPr>
              <a:spLocks noChangeArrowheads="1"/>
            </p:cNvSpPr>
            <p:nvPr/>
          </p:nvSpPr>
          <p:spPr bwMode="auto">
            <a:xfrm>
              <a:off x="5201642" y="276668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1217613"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3600" b="1" smtClean="0">
                  <a:solidFill>
                    <a:srgbClr val="8CC066"/>
                  </a:solidFill>
                  <a:latin typeface="Arial" pitchFamily="34" charset="0"/>
                  <a:ea typeface="Microsoft YaHei" pitchFamily="34" charset="-122"/>
                  <a:cs typeface="SimSun" pitchFamily="2" charset="-122"/>
                </a:rPr>
                <a:t>Vận dụng</a:t>
              </a:r>
              <a:endParaRPr lang="zh-CN" altLang="en-US" sz="3600" b="1" smtClean="0">
                <a:solidFill>
                  <a:srgbClr val="8CC066"/>
                </a:solidFill>
                <a:latin typeface="Arial" pitchFamily="34" charset="0"/>
                <a:ea typeface="Microsoft YaHei" pitchFamily="34" charset="-122"/>
                <a:cs typeface="SimSun" pitchFamily="2" charset="-122"/>
              </a:endParaRPr>
            </a:p>
          </p:txBody>
        </p:sp>
      </p:grpSp>
      <p:pic>
        <p:nvPicPr>
          <p:cNvPr id="2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74675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58" descr="200712419435657_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238" y="4649788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59" descr="1000401543874607298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0" y="5924550"/>
            <a:ext cx="13223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60" descr="200712419435657_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19188" y="3124200"/>
            <a:ext cx="711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044575" y="4500563"/>
            <a:ext cx="1277938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514350" y="3756025"/>
            <a:ext cx="1279525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58" descr="200712419435657_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688" y="5551488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58" descr="200712419435657_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0088" y="2214563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59" descr="1000401543874607298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17425" y="6742113"/>
            <a:ext cx="1323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reeform 31"/>
          <p:cNvSpPr/>
          <p:nvPr/>
        </p:nvSpPr>
        <p:spPr>
          <a:xfrm>
            <a:off x="5367338" y="1801813"/>
            <a:ext cx="619125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7400" y="2868204"/>
            <a:ext cx="555893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biểu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tượng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góc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nhọn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góc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tù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góc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bẹt</a:t>
            </a:r>
            <a:r>
              <a:rPr lang="es-ES" sz="2400" kern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kern="1400" dirty="0">
              <a:solidFill>
                <a:srgbClr val="000000"/>
              </a:solidFill>
              <a:latin typeface=".VnTime"/>
              <a:ea typeface="Times New Roman"/>
              <a:cs typeface="Times New Roman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00800" y="3935413"/>
            <a:ext cx="5530850" cy="9417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</a:rPr>
              <a:t>Biết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</a:rPr>
              <a:t>dùng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</a:rPr>
              <a:t> ê -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</a:rPr>
              <a:t>kê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</a:rPr>
              <a:t>nhận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</a:rPr>
              <a:t>dạng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</a:rPr>
              <a:t>góc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</a:rPr>
              <a:t>nhọn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</a:rPr>
              <a:t>góc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</a:rPr>
              <a:t>tù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s-ES" sz="2400" kern="1400" dirty="0" err="1">
                <a:solidFill>
                  <a:srgbClr val="000000"/>
                </a:solidFill>
                <a:latin typeface="Times New Roman"/>
                <a:ea typeface="Times New Roman"/>
              </a:rPr>
              <a:t>góc</a:t>
            </a:r>
            <a:r>
              <a:rPr lang="es-ES" sz="2400" kern="1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s-ES" sz="2400" kern="1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bẹt</a:t>
            </a:r>
            <a:r>
              <a:rPr lang="es-ES" sz="2400" kern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24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5478463" y="2994025"/>
            <a:ext cx="619125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7386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C 0.04115 -0.01504 0.07565 -0.06088 0.11966 -0.07523 C 0.16445 -0.08935 0.20651 -0.08796 0.26771 -0.08634 C 0.3293 -0.08495 0.41367 -0.06018 0.48789 -0.06666 C 0.5625 -0.07268 0.6513 -0.08865 0.7138 -0.12384 C 0.77643 -0.15902 0.81797 -0.20602 0.86341 -0.27708 C 0.90886 -0.34814 0.96081 -0.49305 0.98659 -0.54953 " pathEditMode="relative" rAng="0" ptsTypes="AAAAAAA">
                                      <p:cBhvr>
                                        <p:cTn id="9" dur="4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23" y="-2747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30911 -0.34699 C 0.28255 -0.36297 0.20781 -0.42547 0.15039 -0.44329 C 0.09297 -0.46111 0.03841 -0.45625 -0.0345 -0.4544 C -0.10755 -0.45255 -0.20391 -0.46088 -0.28711 -0.43218 C -0.37005 -0.40347 -0.42292 -0.30625 -0.53398 -0.28148 C -0.64505 -0.25695 -0.86615 -0.28334 -0.95339 -0.28403 " pathEditMode="relative" rAng="0" ptsTypes="AAAAAA">
                                      <p:cBhvr>
                                        <p:cTn id="11" dur="49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69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1367 0.53796 C 0.10442 0.53727 0.07591 0.53773 0.05911 0.53449 C 0.04218 0.53125 0.04192 0.55486 0.01185 0.51875 C -0.0181 0.4824 -0.0793 0.39375 -0.12097 0.31736 C -0.16276 0.24051 -0.20782 0.14884 -0.23946 0.05879 C -0.27097 -0.03125 -0.29571 -0.16412 -0.31042 -0.22246 " pathEditMode="relative" rAng="0" ptsTypes="AAAAAA">
                                      <p:cBhvr>
                                        <p:cTn id="13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3796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 0.22199 -0.06979 0.20903 -0.04857 0.20162 C -0.04088 0.19584 -0.03385 0.19237 -0.02669 0.18496 C -0.02318 0.18125 -0.01628 0.17385 -0.01628 0.17408 C -0.01354 0.13519 -0.00599 0.12778 0.00872 0.10162 C 0.02162 0.07871 0.03672 0.06158 0.05039 0.04051 C 0.05729 0.02963 0.06615 0.02315 0.07331 0.01274 C 0.08386 -0.00301 0.09818 -0.01782 0.11185 -0.02245 C 0.12487 -0.03634 0.13841 -0.05 0.15247 -0.05949 C 0.15833 -0.06388 0.16094 -0.06851 0.16706 -0.07083 C 0.18672 -0.09444 0.21341 -0.11574 0.23685 -0.12245 C 0.24271 -0.12801 0.24792 -0.13009 0.25456 -0.13194 C 0.27227 -0.14375 0.29193 -0.15208 0.31081 -0.15763 C 0.32435 -0.1699 0.34037 -0.17338 0.3556 -0.17824 C 0.36537 -0.18657 0.37656 -0.18912 0.38685 -0.19652 C 0.39714 -0.2037 0.40625 -0.21689 0.41706 -0.2206 C 0.42787 -0.23194 0.44531 -0.25393 0.45352 -0.27245 C 0.45859 -0.28379 0.46341 -0.2956 0.46914 -0.30578 C 0.47136 -0.31805 0.46849 -0.30486 0.47331 -0.31689 C 0.47839 -0.32963 0.48359 -0.35949 0.48997 -0.36689 C 0.49193 -0.37615 0.49271 -0.38009 0.49714 -0.38541 C 0.50208 -0.41157 0.51966 -0.44097 0.5306 -0.45763 C 0.53646 -0.46666 0.53854 -0.47453 0.54622 -0.47986 C 0.5556 -0.50185 0.54323 -0.47615 0.55352 -0.48912 C 0.55495 -0.49097 0.55521 -0.49444 0.55664 -0.49652 C 0.55938 -0.50115 0.56328 -0.5037 0.56602 -0.50763 C 0.57227 -0.51713 0.578 -0.5287 0.58477 -0.53726 C 0.59167 -0.54583 0.59466 -0.54537 0.60143 -0.55208 C 0.60729 -0.55787 0.61289 -0.56504 0.61914 -0.5706 C 0.62136 -0.57685 0.62747 -0.58726 0.62747 -0.58703 C 0.63099 -0.60578 0.6362 -0.60324 0.63997 -0.61689 " pathEditMode="relative" rAng="0" ptsTypes="AAAAAAAAAAAAAAAAAAAAAAAAAAAAAAAAAA">
                                      <p:cBhvr>
                                        <p:cTn id="20" dur="5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0278 C 0.04388 -0.01412 0.07864 -0.06504 0.12331 -0.08101 C 0.16862 -0.09652 0.21107 -0.0949 0.27305 -0.09328 C 0.33529 -0.09166 0.4207 -0.06412 0.49557 -0.07129 C 0.57109 -0.078 0.66107 -0.09583 0.72422 -0.13495 C 0.78737 -0.17407 0.82956 -0.22615 0.87552 -0.30509 C 0.92135 -0.38425 0.97396 -0.54537 1 -0.6081 " pathEditMode="relative" rAng="0" ptsTypes="AAAAAAA">
                                      <p:cBhvr>
                                        <p:cTn id="27" dur="4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83" y="-3055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33 0.02127 C 0.08714 -0.00047 0.12466 -0.06591 0.17285 -0.08603 C 0.22183 -0.10639 0.26768 -0.1043 0.33451 -0.10176 C 0.40172 -0.10014 0.49342 -0.06453 0.57483 -0.07401 C 0.65625 -0.08303 0.75316 -0.10569 0.82128 -0.15565 C 0.88954 -0.20583 0.93487 -0.27313 0.98424 -0.37466 C 1.03413 -0.47618 1.0904 -0.68363 1.11893 -0.76457 " pathEditMode="relative" rAng="0" ptsTypes="aaaaaaa">
                                      <p:cBhvr>
                                        <p:cTn id="29" dur="4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23" y="-3929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0.00351 0.25717 C -0.02435 0.25601 -0.08893 0.25694 -0.12721 0.25208 C -0.16562 0.24722 -0.16627 0.2824 -0.2345 0.22824 C -0.3026 0.17384 -0.44141 0.04097 -0.5362 -0.07362 C -0.63125 -0.18843 -0.73333 -0.32593 -0.80521 -0.46088 C -0.87695 -0.59584 -0.93294 -0.79491 -0.96667 -0.88264 " pathEditMode="relative" rAng="0" ptsTypes="AAAAAA">
                                      <p:cBhvr>
                                        <p:cTn id="31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64" y="-5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744</Words>
  <Application>Microsoft Office PowerPoint</Application>
  <PresentationFormat>Custom</PresentationFormat>
  <Paragraphs>141</Paragraphs>
  <Slides>17</Slides>
  <Notes>5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Default Design</vt:lpstr>
      <vt:lpstr>Office 主题​​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Admin</cp:lastModifiedBy>
  <cp:revision>31</cp:revision>
  <dcterms:created xsi:type="dcterms:W3CDTF">1980-12-27T01:22:13Z</dcterms:created>
  <dcterms:modified xsi:type="dcterms:W3CDTF">2021-10-21T11:30:17Z</dcterms:modified>
</cp:coreProperties>
</file>