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300" r:id="rId5"/>
    <p:sldId id="301" r:id="rId6"/>
    <p:sldId id="327" r:id="rId7"/>
    <p:sldId id="303" r:id="rId8"/>
    <p:sldId id="304" r:id="rId9"/>
    <p:sldId id="305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6" r:id="rId19"/>
    <p:sldId id="317" r:id="rId20"/>
    <p:sldId id="318" r:id="rId21"/>
    <p:sldId id="319" r:id="rId22"/>
    <p:sldId id="320" r:id="rId23"/>
    <p:sldId id="324" r:id="rId24"/>
    <p:sldId id="326" r:id="rId25"/>
    <p:sldId id="325" r:id="rId26"/>
  </p:sldIdLst>
  <p:sldSz cx="9144000" cy="5143500"/>
  <p:notesSz cx="6858000" cy="9144000"/>
  <p:embeddedFontLst>
    <p:embeddedFont>
      <p:font typeface="Concert One"/>
      <p:regular r:id="rId31"/>
    </p:embeddedFont>
    <p:embeddedFont>
      <p:font typeface="Roboto Mono Medium" panose="00000009000000000000"/>
      <p:italic r:id="rId32"/>
      <p:boldItalic r:id="rId33"/>
    </p:embeddedFont>
    <p:embeddedFont>
      <p:font typeface="Anonymous Pro" panose="02060609030202000504"/>
      <p:regular r:id="rId34"/>
    </p:embeddedFont>
    <p:embeddedFont>
      <p:font typeface="Roboto Mono" panose="00000009000000000000"/>
      <p:italic r:id="rId35"/>
      <p:boldItalic r:id="rId36"/>
    </p:embeddedFont>
    <p:embeddedFont>
      <p:font typeface="HP001 4H" panose="020B0603050302020204" pitchFamily="34" charset="-127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6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font" Target="fonts/font7.fntdata"/><Relationship Id="rId36" Type="http://schemas.openxmlformats.org/officeDocument/2006/relationships/font" Target="fonts/font6.fntdata"/><Relationship Id="rId35" Type="http://schemas.openxmlformats.org/officeDocument/2006/relationships/font" Target="fonts/font5.fntdata"/><Relationship Id="rId34" Type="http://schemas.openxmlformats.org/officeDocument/2006/relationships/font" Target="fonts/font4.fntdata"/><Relationship Id="rId33" Type="http://schemas.openxmlformats.org/officeDocument/2006/relationships/font" Target="fonts/font3.fntdata"/><Relationship Id="rId32" Type="http://schemas.openxmlformats.org/officeDocument/2006/relationships/font" Target="fonts/font2.fntdata"/><Relationship Id="rId31" Type="http://schemas.openxmlformats.org/officeDocument/2006/relationships/font" Target="fonts/font1.fntdata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39775"/>
            <a:ext cx="4935537" cy="370205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348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hyperlink" Target="http://bit.ly/2TtBDfr" TargetMode="Externa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/>
          <a:srcRect b="61089"/>
          <a:stretch>
            <a:fillRect/>
          </a:stretch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/>
          <a:srcRect r="1545" b="6838"/>
          <a:stretch>
            <a:fillRect/>
          </a:stretch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/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 panose="02000000000000000000"/>
              <a:buNone/>
              <a:defRPr sz="1800" b="1">
                <a:solidFill>
                  <a:srgbClr val="0B5394"/>
                </a:solidFill>
                <a:latin typeface="Coming Soon" panose="02000000000000000000"/>
                <a:ea typeface="Coming Soon" panose="02000000000000000000"/>
                <a:cs typeface="Coming Soon" panose="02000000000000000000"/>
                <a:sym typeface="Coming Soon" panose="02000000000000000000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 panose="02000000000000000000"/>
              <a:buNone/>
              <a:defRPr sz="1800" b="1">
                <a:solidFill>
                  <a:srgbClr val="0B5394"/>
                </a:solidFill>
                <a:latin typeface="Coming Soon" panose="02000000000000000000"/>
                <a:ea typeface="Coming Soon" panose="02000000000000000000"/>
                <a:cs typeface="Coming Soon" panose="02000000000000000000"/>
                <a:sym typeface="Coming Soon" panose="02000000000000000000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 panose="02000000000000000000"/>
              <a:buNone/>
              <a:defRPr sz="1800" b="1">
                <a:solidFill>
                  <a:srgbClr val="0B5394"/>
                </a:solidFill>
                <a:latin typeface="Coming Soon" panose="02000000000000000000"/>
                <a:ea typeface="Coming Soon" panose="02000000000000000000"/>
                <a:cs typeface="Coming Soon" panose="02000000000000000000"/>
                <a:sym typeface="Coming Soon" panose="02000000000000000000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 panose="02000000000000000000"/>
              <a:buNone/>
              <a:defRPr sz="1800" b="1">
                <a:solidFill>
                  <a:srgbClr val="0B5394"/>
                </a:solidFill>
                <a:latin typeface="Coming Soon" panose="02000000000000000000"/>
                <a:ea typeface="Coming Soon" panose="02000000000000000000"/>
                <a:cs typeface="Coming Soon" panose="02000000000000000000"/>
                <a:sym typeface="Coming Soon" panose="02000000000000000000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 panose="02000000000000000000"/>
              <a:buNone/>
              <a:defRPr sz="1800" b="1">
                <a:solidFill>
                  <a:srgbClr val="0B5394"/>
                </a:solidFill>
                <a:latin typeface="Coming Soon" panose="02000000000000000000"/>
                <a:ea typeface="Coming Soon" panose="02000000000000000000"/>
                <a:cs typeface="Coming Soon" panose="02000000000000000000"/>
                <a:sym typeface="Coming Soon" panose="02000000000000000000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 panose="02000000000000000000"/>
              <a:buNone/>
              <a:defRPr sz="1800" b="1">
                <a:solidFill>
                  <a:srgbClr val="0B5394"/>
                </a:solidFill>
                <a:latin typeface="Coming Soon" panose="02000000000000000000"/>
                <a:ea typeface="Coming Soon" panose="02000000000000000000"/>
                <a:cs typeface="Coming Soon" panose="02000000000000000000"/>
                <a:sym typeface="Coming Soon" panose="02000000000000000000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 panose="02000000000000000000"/>
              <a:buNone/>
              <a:defRPr sz="1800" b="1">
                <a:solidFill>
                  <a:srgbClr val="0B5394"/>
                </a:solidFill>
                <a:latin typeface="Coming Soon" panose="02000000000000000000"/>
                <a:ea typeface="Coming Soon" panose="02000000000000000000"/>
                <a:cs typeface="Coming Soon" panose="02000000000000000000"/>
                <a:sym typeface="Coming Soon" panose="02000000000000000000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 panose="02000000000000000000"/>
              <a:buNone/>
              <a:defRPr sz="1800" b="1">
                <a:solidFill>
                  <a:srgbClr val="0B5394"/>
                </a:solidFill>
                <a:latin typeface="Coming Soon" panose="02000000000000000000"/>
                <a:ea typeface="Coming Soon" panose="02000000000000000000"/>
                <a:cs typeface="Coming Soon" panose="02000000000000000000"/>
                <a:sym typeface="Coming Soon" panose="0200000000000000000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/>
          <a:srcRect t="16734" r="8892" b="18300"/>
          <a:stretch>
            <a:fillRect/>
          </a:stretch>
        </p:blipFill>
        <p:spPr>
          <a:xfrm rot="-5400000">
            <a:off x="4748475" y="48065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/>
          <a:srcRect t="16734" r="8892" b="18300"/>
          <a:stretch>
            <a:fillRect/>
          </a:stretch>
        </p:blipFill>
        <p:spPr>
          <a:xfrm rot="-5400000">
            <a:off x="5339025" y="5954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/>
          <a:srcRect b="7123"/>
          <a:stretch>
            <a:fillRect/>
          </a:stretch>
        </p:blipFill>
        <p:spPr>
          <a:xfrm>
            <a:off x="1974100" y="324738"/>
            <a:ext cx="5195775" cy="44940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/>
          <p:nvPr>
            <p:ph type="title" hasCustomPrompt="1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/>
          <p:nvPr>
            <p:ph type="body" idx="1"/>
          </p:nvPr>
        </p:nvSpPr>
        <p:spPr>
          <a:xfrm>
            <a:off x="3335675" y="3062950"/>
            <a:ext cx="30069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rgbClr val="FFFFFF"/>
        </a:solidFill>
        <a:effectLst/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66" name="Google Shape;66;p13"/>
          <p:cNvSpPr txBox="1"/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13"/>
          <p:cNvSpPr txBox="1"/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68" name="Google Shape;68;p13"/>
          <p:cNvSpPr txBox="1"/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9" name="Google Shape;69;p13"/>
          <p:cNvSpPr txBox="1"/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70" name="Google Shape;70;p13"/>
          <p:cNvSpPr txBox="1"/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1" name="Google Shape;71;p13"/>
          <p:cNvSpPr txBox="1"/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72" name="Google Shape;72;p13"/>
          <p:cNvSpPr txBox="1"/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3" name="Google Shape;73;p13"/>
          <p:cNvSpPr txBox="1"/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SECTION_TITLE_AND_DESCRIPTION_1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>
            <p:ph type="title"/>
          </p:nvPr>
        </p:nvSpPr>
        <p:spPr>
          <a:xfrm>
            <a:off x="6013614" y="838400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8" name="Google Shape;78;p14"/>
          <p:cNvSpPr txBox="1"/>
          <p:nvPr>
            <p:ph type="subTitle" idx="1"/>
          </p:nvPr>
        </p:nvSpPr>
        <p:spPr>
          <a:xfrm>
            <a:off x="6013614" y="1199352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type="title" idx="2"/>
          </p:nvPr>
        </p:nvSpPr>
        <p:spPr>
          <a:xfrm>
            <a:off x="6013603" y="2104924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0" name="Google Shape;80;p14"/>
          <p:cNvSpPr txBox="1"/>
          <p:nvPr>
            <p:ph type="subTitle" idx="3"/>
          </p:nvPr>
        </p:nvSpPr>
        <p:spPr>
          <a:xfrm>
            <a:off x="6013601" y="2465876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1" name="Google Shape;81;p14"/>
          <p:cNvSpPr txBox="1"/>
          <p:nvPr>
            <p:ph type="title" idx="4"/>
          </p:nvPr>
        </p:nvSpPr>
        <p:spPr>
          <a:xfrm>
            <a:off x="6013618" y="3371448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2" name="Google Shape;82;p14"/>
          <p:cNvSpPr txBox="1"/>
          <p:nvPr>
            <p:ph type="subTitle" idx="5"/>
          </p:nvPr>
        </p:nvSpPr>
        <p:spPr>
          <a:xfrm>
            <a:off x="6013615" y="3732400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3" name="Google Shape;83;p14"/>
          <p:cNvSpPr txBox="1"/>
          <p:nvPr>
            <p:ph type="title" idx="6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_1_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/>
          <a:srcRect t="16734" r="8892" b="18300"/>
          <a:stretch>
            <a:fillRect/>
          </a:stretch>
        </p:blipFill>
        <p:spPr>
          <a:xfrm rot="-5400000">
            <a:off x="650175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/>
          <a:srcRect t="16734" r="8892" b="18300"/>
          <a:stretch>
            <a:fillRect/>
          </a:stretch>
        </p:blipFill>
        <p:spPr>
          <a:xfrm rot="-5400000">
            <a:off x="1262550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/>
          <a:srcRect r="1545" b="6838"/>
          <a:stretch>
            <a:fillRect/>
          </a:stretch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>
            <p:ph type="title"/>
          </p:nvPr>
        </p:nvSpPr>
        <p:spPr>
          <a:xfrm>
            <a:off x="1922400" y="353863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 panose="02060609030202000504"/>
              <a:buNone/>
              <a:defRPr sz="1600" b="0">
                <a:solidFill>
                  <a:schemeClr val="dk2"/>
                </a:solidFill>
                <a:latin typeface="Roboto Mono Medium" panose="00000009000000000000"/>
                <a:ea typeface="Roboto Mono Medium" panose="00000009000000000000"/>
                <a:cs typeface="Roboto Mono Medium" panose="00000009000000000000"/>
                <a:sym typeface="Roboto Mono Medium" panose="00000009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/>
        </p:txBody>
      </p:sp>
      <p:sp>
        <p:nvSpPr>
          <p:cNvPr id="90" name="Google Shape;90;p15"/>
          <p:cNvSpPr txBox="1"/>
          <p:nvPr>
            <p:ph type="subTitle" idx="1"/>
          </p:nvPr>
        </p:nvSpPr>
        <p:spPr>
          <a:xfrm>
            <a:off x="1922400" y="1269487"/>
            <a:ext cx="3439500" cy="21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4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SECTION_TITLE_AND_DESCRIPTION_1_2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/>
          <p:nvPr>
            <p:ph type="title"/>
          </p:nvPr>
        </p:nvSpPr>
        <p:spPr>
          <a:xfrm>
            <a:off x="602672" y="2010025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95" name="Google Shape;95;p16"/>
          <p:cNvSpPr txBox="1"/>
          <p:nvPr>
            <p:ph type="subTitle" idx="1"/>
          </p:nvPr>
        </p:nvSpPr>
        <p:spPr>
          <a:xfrm>
            <a:off x="839201" y="2389868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" name="Google Shape;96;p16"/>
          <p:cNvSpPr txBox="1"/>
          <p:nvPr>
            <p:ph type="title" idx="2"/>
          </p:nvPr>
        </p:nvSpPr>
        <p:spPr>
          <a:xfrm>
            <a:off x="5845528" y="2010025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97" name="Google Shape;97;p16"/>
          <p:cNvSpPr txBox="1"/>
          <p:nvPr>
            <p:ph type="subTitle" idx="3"/>
          </p:nvPr>
        </p:nvSpPr>
        <p:spPr>
          <a:xfrm>
            <a:off x="5845522" y="2389875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8" name="Google Shape;98;p16"/>
          <p:cNvSpPr txBox="1"/>
          <p:nvPr>
            <p:ph type="title" idx="4"/>
          </p:nvPr>
        </p:nvSpPr>
        <p:spPr>
          <a:xfrm>
            <a:off x="602672" y="3449699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99" name="Google Shape;99;p16"/>
          <p:cNvSpPr txBox="1"/>
          <p:nvPr>
            <p:ph type="subTitle" idx="5"/>
          </p:nvPr>
        </p:nvSpPr>
        <p:spPr>
          <a:xfrm>
            <a:off x="839201" y="3838273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0" name="Google Shape;100;p16"/>
          <p:cNvSpPr txBox="1"/>
          <p:nvPr>
            <p:ph type="title" idx="6"/>
          </p:nvPr>
        </p:nvSpPr>
        <p:spPr>
          <a:xfrm>
            <a:off x="5845528" y="3449695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101" name="Google Shape;101;p16"/>
          <p:cNvSpPr txBox="1"/>
          <p:nvPr>
            <p:ph type="subTitle" idx="7"/>
          </p:nvPr>
        </p:nvSpPr>
        <p:spPr>
          <a:xfrm>
            <a:off x="5845522" y="3838276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2" name="Google Shape;102;p16"/>
          <p:cNvSpPr txBox="1"/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BIG_NUMBER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/>
          <a:srcRect b="61089"/>
          <a:stretch>
            <a:fillRect/>
          </a:stretch>
        </p:blipFill>
        <p:spPr>
          <a:xfrm rot="635655">
            <a:off x="1848552" y="3058534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/>
          <a:srcRect b="61089"/>
          <a:stretch>
            <a:fillRect/>
          </a:stretch>
        </p:blipFill>
        <p:spPr>
          <a:xfrm rot="1903775">
            <a:off x="6763976" y="866659"/>
            <a:ext cx="2068425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/>
          <a:srcRect r="1545" b="6838"/>
          <a:stretch>
            <a:fillRect/>
          </a:stretch>
        </p:blipFill>
        <p:spPr>
          <a:xfrm>
            <a:off x="129175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/>
          <p:nvPr>
            <p:ph type="title" hasCustomPrompt="1"/>
          </p:nvPr>
        </p:nvSpPr>
        <p:spPr>
          <a:xfrm>
            <a:off x="130145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/>
          <p:nvPr>
            <p:ph type="subTitle" idx="1"/>
          </p:nvPr>
        </p:nvSpPr>
        <p:spPr>
          <a:xfrm>
            <a:off x="130145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0" name="Google Shape;110;p17"/>
          <p:cNvSpPr txBox="1"/>
          <p:nvPr>
            <p:ph type="title" idx="2" hasCustomPrompt="1"/>
          </p:nvPr>
        </p:nvSpPr>
        <p:spPr>
          <a:xfrm>
            <a:off x="352140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/>
          <p:nvPr>
            <p:ph type="subTitle" idx="3"/>
          </p:nvPr>
        </p:nvSpPr>
        <p:spPr>
          <a:xfrm>
            <a:off x="352140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2" name="Google Shape;112;p17"/>
          <p:cNvSpPr txBox="1"/>
          <p:nvPr>
            <p:ph type="title" idx="4" hasCustomPrompt="1"/>
          </p:nvPr>
        </p:nvSpPr>
        <p:spPr>
          <a:xfrm>
            <a:off x="574135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/>
          <p:nvPr>
            <p:ph type="subTitle" idx="5"/>
          </p:nvPr>
        </p:nvSpPr>
        <p:spPr>
          <a:xfrm>
            <a:off x="574135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SECTION_TITLE_AND_DESCRIPTION_1_1_2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/>
          <p:nvPr>
            <p:ph type="title"/>
          </p:nvPr>
        </p:nvSpPr>
        <p:spPr>
          <a:xfrm>
            <a:off x="6166050" y="118321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18" name="Google Shape;118;p18"/>
          <p:cNvSpPr txBox="1"/>
          <p:nvPr>
            <p:ph type="subTitle" idx="1"/>
          </p:nvPr>
        </p:nvSpPr>
        <p:spPr>
          <a:xfrm>
            <a:off x="6166050" y="1620375"/>
            <a:ext cx="2140200" cy="9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9" name="Google Shape;119;p18"/>
          <p:cNvSpPr txBox="1"/>
          <p:nvPr>
            <p:ph type="title" idx="2"/>
          </p:nvPr>
        </p:nvSpPr>
        <p:spPr>
          <a:xfrm>
            <a:off x="6166040" y="2678335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0" name="Google Shape;120;p18"/>
          <p:cNvSpPr txBox="1"/>
          <p:nvPr>
            <p:ph type="subTitle" idx="3"/>
          </p:nvPr>
        </p:nvSpPr>
        <p:spPr>
          <a:xfrm>
            <a:off x="6166050" y="3115508"/>
            <a:ext cx="2140200" cy="9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1" name="Google Shape;121;p18"/>
          <p:cNvSpPr txBox="1"/>
          <p:nvPr>
            <p:ph type="title" idx="4"/>
          </p:nvPr>
        </p:nvSpPr>
        <p:spPr>
          <a:xfrm>
            <a:off x="1002325" y="711175"/>
            <a:ext cx="2666700" cy="11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APTION_ONLY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/>
          <p:nvPr>
            <p:ph type="title"/>
          </p:nvPr>
        </p:nvSpPr>
        <p:spPr>
          <a:xfrm>
            <a:off x="907470" y="2765032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126" name="Google Shape;126;p19"/>
          <p:cNvSpPr txBox="1"/>
          <p:nvPr>
            <p:ph type="subTitle" idx="1"/>
          </p:nvPr>
        </p:nvSpPr>
        <p:spPr>
          <a:xfrm>
            <a:off x="1137850" y="3229817"/>
            <a:ext cx="2457000" cy="1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7" name="Google Shape;127;p19"/>
          <p:cNvSpPr txBox="1"/>
          <p:nvPr>
            <p:ph type="title" idx="2"/>
          </p:nvPr>
        </p:nvSpPr>
        <p:spPr>
          <a:xfrm>
            <a:off x="5318730" y="2765032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128" name="Google Shape;128;p19"/>
          <p:cNvSpPr txBox="1"/>
          <p:nvPr>
            <p:ph type="subTitle" idx="3"/>
          </p:nvPr>
        </p:nvSpPr>
        <p:spPr>
          <a:xfrm>
            <a:off x="5549120" y="3229817"/>
            <a:ext cx="2457000" cy="1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BIG_NUMBER_1_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/>
          <a:srcRect r="1545" b="6838"/>
          <a:stretch>
            <a:fillRect/>
          </a:stretch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/>
          <p:nvPr>
            <p:ph type="title"/>
          </p:nvPr>
        </p:nvSpPr>
        <p:spPr>
          <a:xfrm>
            <a:off x="2308050" y="711175"/>
            <a:ext cx="452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/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9" name="Google Shape;19;p3"/>
          <p:cNvSpPr txBox="1"/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 panose="02000000000000000000"/>
              <a:buNone/>
              <a:defRPr sz="1800" b="1">
                <a:solidFill>
                  <a:srgbClr val="0B5394"/>
                </a:solidFill>
                <a:latin typeface="Coming Soon" panose="02000000000000000000"/>
                <a:ea typeface="Coming Soon" panose="02000000000000000000"/>
                <a:cs typeface="Coming Soon" panose="02000000000000000000"/>
                <a:sym typeface="Coming Soon" panose="02000000000000000000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 panose="02000000000000000000"/>
              <a:buNone/>
              <a:defRPr sz="1800" b="1">
                <a:solidFill>
                  <a:srgbClr val="0B5394"/>
                </a:solidFill>
                <a:latin typeface="Coming Soon" panose="02000000000000000000"/>
                <a:ea typeface="Coming Soon" panose="02000000000000000000"/>
                <a:cs typeface="Coming Soon" panose="02000000000000000000"/>
                <a:sym typeface="Coming Soon" panose="02000000000000000000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 panose="02000000000000000000"/>
              <a:buNone/>
              <a:defRPr sz="1800" b="1">
                <a:solidFill>
                  <a:srgbClr val="0B5394"/>
                </a:solidFill>
                <a:latin typeface="Coming Soon" panose="02000000000000000000"/>
                <a:ea typeface="Coming Soon" panose="02000000000000000000"/>
                <a:cs typeface="Coming Soon" panose="02000000000000000000"/>
                <a:sym typeface="Coming Soon" panose="02000000000000000000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 panose="02000000000000000000"/>
              <a:buNone/>
              <a:defRPr sz="1800" b="1">
                <a:solidFill>
                  <a:srgbClr val="0B5394"/>
                </a:solidFill>
                <a:latin typeface="Coming Soon" panose="02000000000000000000"/>
                <a:ea typeface="Coming Soon" panose="02000000000000000000"/>
                <a:cs typeface="Coming Soon" panose="02000000000000000000"/>
                <a:sym typeface="Coming Soon" panose="02000000000000000000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 panose="02000000000000000000"/>
              <a:buNone/>
              <a:defRPr sz="1800" b="1">
                <a:solidFill>
                  <a:srgbClr val="0B5394"/>
                </a:solidFill>
                <a:latin typeface="Coming Soon" panose="02000000000000000000"/>
                <a:ea typeface="Coming Soon" panose="02000000000000000000"/>
                <a:cs typeface="Coming Soon" panose="02000000000000000000"/>
                <a:sym typeface="Coming Soon" panose="02000000000000000000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 panose="02000000000000000000"/>
              <a:buNone/>
              <a:defRPr sz="1800" b="1">
                <a:solidFill>
                  <a:srgbClr val="0B5394"/>
                </a:solidFill>
                <a:latin typeface="Coming Soon" panose="02000000000000000000"/>
                <a:ea typeface="Coming Soon" panose="02000000000000000000"/>
                <a:cs typeface="Coming Soon" panose="02000000000000000000"/>
                <a:sym typeface="Coming Soon" panose="02000000000000000000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 panose="02000000000000000000"/>
              <a:buNone/>
              <a:defRPr sz="1800" b="1">
                <a:solidFill>
                  <a:srgbClr val="0B5394"/>
                </a:solidFill>
                <a:latin typeface="Coming Soon" panose="02000000000000000000"/>
                <a:ea typeface="Coming Soon" panose="02000000000000000000"/>
                <a:cs typeface="Coming Soon" panose="02000000000000000000"/>
                <a:sym typeface="Coming Soon" panose="02000000000000000000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 panose="02000000000000000000"/>
              <a:buNone/>
              <a:defRPr sz="1800" b="1">
                <a:solidFill>
                  <a:srgbClr val="0B5394"/>
                </a:solidFill>
                <a:latin typeface="Coming Soon" panose="02000000000000000000"/>
                <a:ea typeface="Coming Soon" panose="02000000000000000000"/>
                <a:cs typeface="Coming Soon" panose="02000000000000000000"/>
                <a:sym typeface="Coming Soon" panose="02000000000000000000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BIG_NUMBER_1_1_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3"/>
          <a:srcRect r="1545" b="6838"/>
          <a:stretch>
            <a:fillRect/>
          </a:stretch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/>
          <p:nvPr>
            <p:ph type="title"/>
          </p:nvPr>
        </p:nvSpPr>
        <p:spPr>
          <a:xfrm>
            <a:off x="2308050" y="711175"/>
            <a:ext cx="452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7" name="Google Shape;137;p21"/>
          <p:cNvSpPr txBox="1"/>
          <p:nvPr>
            <p:ph type="title" idx="2"/>
          </p:nvPr>
        </p:nvSpPr>
        <p:spPr>
          <a:xfrm>
            <a:off x="1664325" y="17872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8" name="Google Shape;138;p21"/>
          <p:cNvSpPr txBox="1"/>
          <p:nvPr>
            <p:ph type="subTitle" idx="1"/>
          </p:nvPr>
        </p:nvSpPr>
        <p:spPr>
          <a:xfrm>
            <a:off x="1664334" y="21481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9" name="Google Shape;139;p21"/>
          <p:cNvSpPr txBox="1"/>
          <p:nvPr>
            <p:ph type="title" idx="3"/>
          </p:nvPr>
        </p:nvSpPr>
        <p:spPr>
          <a:xfrm>
            <a:off x="3817459" y="17872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40" name="Google Shape;140;p21"/>
          <p:cNvSpPr txBox="1"/>
          <p:nvPr>
            <p:ph type="subTitle" idx="4"/>
          </p:nvPr>
        </p:nvSpPr>
        <p:spPr>
          <a:xfrm>
            <a:off x="3817468" y="21481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1" name="Google Shape;141;p21"/>
          <p:cNvSpPr txBox="1"/>
          <p:nvPr>
            <p:ph type="title" idx="5"/>
          </p:nvPr>
        </p:nvSpPr>
        <p:spPr>
          <a:xfrm>
            <a:off x="5970592" y="17872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42" name="Google Shape;142;p21"/>
          <p:cNvSpPr txBox="1"/>
          <p:nvPr>
            <p:ph type="subTitle" idx="6"/>
          </p:nvPr>
        </p:nvSpPr>
        <p:spPr>
          <a:xfrm>
            <a:off x="5970602" y="21481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3" name="Google Shape;143;p21"/>
          <p:cNvSpPr txBox="1"/>
          <p:nvPr>
            <p:ph type="title" idx="7"/>
          </p:nvPr>
        </p:nvSpPr>
        <p:spPr>
          <a:xfrm>
            <a:off x="1664325" y="32010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44" name="Google Shape;144;p21"/>
          <p:cNvSpPr txBox="1"/>
          <p:nvPr>
            <p:ph type="subTitle" idx="8"/>
          </p:nvPr>
        </p:nvSpPr>
        <p:spPr>
          <a:xfrm>
            <a:off x="1664334" y="35619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5" name="Google Shape;145;p21"/>
          <p:cNvSpPr txBox="1"/>
          <p:nvPr>
            <p:ph type="title" idx="9"/>
          </p:nvPr>
        </p:nvSpPr>
        <p:spPr>
          <a:xfrm>
            <a:off x="3817459" y="32010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46" name="Google Shape;146;p21"/>
          <p:cNvSpPr txBox="1"/>
          <p:nvPr>
            <p:ph type="subTitle" idx="13"/>
          </p:nvPr>
        </p:nvSpPr>
        <p:spPr>
          <a:xfrm>
            <a:off x="3817468" y="35619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7" name="Google Shape;147;p21"/>
          <p:cNvSpPr txBox="1"/>
          <p:nvPr>
            <p:ph type="title" idx="14"/>
          </p:nvPr>
        </p:nvSpPr>
        <p:spPr>
          <a:xfrm>
            <a:off x="5970592" y="3201025"/>
            <a:ext cx="1908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48" name="Google Shape;148;p21"/>
          <p:cNvSpPr txBox="1"/>
          <p:nvPr>
            <p:ph type="subTitle" idx="15"/>
          </p:nvPr>
        </p:nvSpPr>
        <p:spPr>
          <a:xfrm>
            <a:off x="5970602" y="3561998"/>
            <a:ext cx="19089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SECTION_TITLE_AND_DESCRIPTION_1_1_3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/>
          <p:nvPr>
            <p:ph type="title"/>
          </p:nvPr>
        </p:nvSpPr>
        <p:spPr>
          <a:xfrm>
            <a:off x="1041650" y="1003422"/>
            <a:ext cx="2802600" cy="7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3" name="Google Shape;153;p22"/>
          <p:cNvSpPr txBox="1"/>
          <p:nvPr>
            <p:ph type="subTitle" idx="1"/>
          </p:nvPr>
        </p:nvSpPr>
        <p:spPr>
          <a:xfrm>
            <a:off x="1058450" y="1757352"/>
            <a:ext cx="2769000" cy="13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154" name="Google Shape;154;p22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-405240">
            <a:off x="6284102" y="2385388"/>
            <a:ext cx="1961516" cy="2293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417625">
            <a:off x="4378962" y="1324630"/>
            <a:ext cx="2803901" cy="281513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4549033" y="2333911"/>
            <a:ext cx="2308687" cy="1497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rPr>
              <a:t>CREDITS: This presentation template was created by </a:t>
            </a:r>
            <a:r>
              <a:rPr lang="en-GB" sz="1200">
                <a:solidFill>
                  <a:schemeClr val="dk2"/>
                </a:solidFill>
                <a:uFill>
                  <a:noFill/>
                </a:u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  <a:hlinkClick r:id="rId5"/>
              </a:rPr>
              <a:t>Slidesgo</a:t>
            </a:r>
            <a:r>
              <a:rPr lang="en-GB" sz="1200">
                <a:solidFill>
                  <a:schemeClr val="dk2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rPr>
              <a:t>, including icons by </a:t>
            </a:r>
            <a:r>
              <a:rPr lang="en-GB" sz="1200">
                <a:solidFill>
                  <a:schemeClr val="dk2"/>
                </a:solidFill>
                <a:uFill>
                  <a:noFill/>
                </a:u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  <a:hlinkClick r:id="rId6"/>
              </a:rPr>
              <a:t>Flaticon</a:t>
            </a:r>
            <a:r>
              <a:rPr lang="en-GB" sz="1200">
                <a:solidFill>
                  <a:schemeClr val="dk2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rPr>
              <a:t>, and infographics &amp; images by </a:t>
            </a:r>
            <a:r>
              <a:rPr lang="en-GB" sz="1200">
                <a:solidFill>
                  <a:schemeClr val="dk2"/>
                </a:solidFill>
                <a:uFill>
                  <a:noFill/>
                </a:u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  <a:hlinkClick r:id="rId7"/>
              </a:rPr>
              <a:t>Freepik</a:t>
            </a:r>
            <a:r>
              <a:rPr lang="en-GB" sz="1200">
                <a:solidFill>
                  <a:schemeClr val="dk2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rPr>
              <a:t>. </a:t>
            </a:r>
            <a:endParaRPr sz="1200">
              <a:solidFill>
                <a:schemeClr val="dk2"/>
              </a:solidFill>
              <a:latin typeface="Roboto Mono" panose="00000009000000000000"/>
              <a:ea typeface="Roboto Mono" panose="00000009000000000000"/>
              <a:cs typeface="Roboto Mono" panose="00000009000000000000"/>
              <a:sym typeface="Roboto Mono" panose="00000009000000000000"/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Roboto Mono" panose="00000009000000000000"/>
              <a:ea typeface="Roboto Mono" panose="00000009000000000000"/>
              <a:cs typeface="Roboto Mono" panose="00000009000000000000"/>
              <a:sym typeface="Roboto Mono" panose="0000000900000000000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/>
          <a:srcRect r="1545" b="6838"/>
          <a:stretch>
            <a:fillRect/>
          </a:stretch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DF9649-17E4-4CB2-971D-54988654712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31863" y="72629"/>
            <a:ext cx="7678737" cy="44993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946150" y="4686300"/>
            <a:ext cx="190500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81990E-CCB0-4D4C-BE08-CE3E845382B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52800" y="4686300"/>
            <a:ext cx="289560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05600" y="4686300"/>
            <a:ext cx="1905000" cy="3429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/>
          <a:srcRect r="1545" b="6838"/>
          <a:stretch>
            <a:fillRect/>
          </a:stretch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type="body" idx="1"/>
          </p:nvPr>
        </p:nvSpPr>
        <p:spPr>
          <a:xfrm>
            <a:off x="1398275" y="1249425"/>
            <a:ext cx="6963300" cy="28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1pPr>
            <a:lvl2pPr marL="914400" lvl="1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2pPr>
            <a:lvl3pPr marL="1371600" lvl="2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3pPr>
            <a:lvl4pPr marL="1828800" lvl="3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4pPr>
            <a:lvl5pPr marL="2286000" lvl="4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5pPr>
            <a:lvl6pPr marL="2743200" lvl="5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6pPr>
            <a:lvl7pPr marL="3200400" lvl="6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7pPr>
            <a:lvl8pPr marL="3657600" lvl="7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8pPr>
            <a:lvl9pPr marL="4114800" lvl="8" indent="-288925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/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type="body" idx="1"/>
          </p:nvPr>
        </p:nvSpPr>
        <p:spPr>
          <a:xfrm>
            <a:off x="744675" y="1551725"/>
            <a:ext cx="3593400" cy="28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type="body" idx="2"/>
          </p:nvPr>
        </p:nvSpPr>
        <p:spPr>
          <a:xfrm>
            <a:off x="4805925" y="1551725"/>
            <a:ext cx="3593400" cy="28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/>
          <p:nvPr>
            <p:ph type="title"/>
          </p:nvPr>
        </p:nvSpPr>
        <p:spPr>
          <a:xfrm>
            <a:off x="1002325" y="711175"/>
            <a:ext cx="2072100" cy="11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body" idx="1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/>
          <a:stretch>
            <a:fillRect/>
          </a:stretch>
        </p:blipFill>
        <p:spPr>
          <a:xfrm rot="896489">
            <a:off x="6092370" y="-1056710"/>
            <a:ext cx="2878009" cy="3364796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/>
          <p:nvPr>
            <p:ph type="title"/>
          </p:nvPr>
        </p:nvSpPr>
        <p:spPr>
          <a:xfrm rot="877333">
            <a:off x="6289345" y="436639"/>
            <a:ext cx="2155721" cy="15108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/>
          <p:nvPr>
            <p:ph type="subTitle" idx="1"/>
          </p:nvPr>
        </p:nvSpPr>
        <p:spPr>
          <a:xfrm>
            <a:off x="1629950" y="3828100"/>
            <a:ext cx="2332500" cy="6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16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type="body" idx="2"/>
          </p:nvPr>
        </p:nvSpPr>
        <p:spPr>
          <a:xfrm>
            <a:off x="5044725" y="539500"/>
            <a:ext cx="3224400" cy="40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/>
          <p:nvPr>
            <p:ph type="title"/>
          </p:nvPr>
        </p:nvSpPr>
        <p:spPr>
          <a:xfrm>
            <a:off x="1002325" y="711173"/>
            <a:ext cx="2403900" cy="13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 panose="00000009000000000000"/>
              <a:buChar char="●"/>
              <a:defRPr sz="1800">
                <a:solidFill>
                  <a:schemeClr val="accent2"/>
                </a:solidFill>
                <a:latin typeface="Roboto Mono Medium" panose="00000009000000000000"/>
                <a:ea typeface="Roboto Mono Medium" panose="00000009000000000000"/>
                <a:cs typeface="Roboto Mono Medium" panose="00000009000000000000"/>
                <a:sym typeface="Roboto Mono Medium" panose="00000009000000000000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 panose="00000009000000000000"/>
              <a:buChar char="○"/>
              <a:defRPr>
                <a:solidFill>
                  <a:schemeClr val="accent2"/>
                </a:solidFill>
                <a:latin typeface="Roboto Mono Medium" panose="00000009000000000000"/>
                <a:ea typeface="Roboto Mono Medium" panose="00000009000000000000"/>
                <a:cs typeface="Roboto Mono Medium" panose="00000009000000000000"/>
                <a:sym typeface="Roboto Mono Medium" panose="00000009000000000000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 panose="00000009000000000000"/>
              <a:buChar char="■"/>
              <a:defRPr>
                <a:solidFill>
                  <a:schemeClr val="accent2"/>
                </a:solidFill>
                <a:latin typeface="Roboto Mono Medium" panose="00000009000000000000"/>
                <a:ea typeface="Roboto Mono Medium" panose="00000009000000000000"/>
                <a:cs typeface="Roboto Mono Medium" panose="00000009000000000000"/>
                <a:sym typeface="Roboto Mono Medium" panose="00000009000000000000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 panose="00000009000000000000"/>
              <a:buChar char="●"/>
              <a:defRPr>
                <a:solidFill>
                  <a:schemeClr val="accent2"/>
                </a:solidFill>
                <a:latin typeface="Roboto Mono Medium" panose="00000009000000000000"/>
                <a:ea typeface="Roboto Mono Medium" panose="00000009000000000000"/>
                <a:cs typeface="Roboto Mono Medium" panose="00000009000000000000"/>
                <a:sym typeface="Roboto Mono Medium" panose="00000009000000000000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 panose="00000009000000000000"/>
              <a:buChar char="○"/>
              <a:defRPr>
                <a:solidFill>
                  <a:schemeClr val="accent2"/>
                </a:solidFill>
                <a:latin typeface="Roboto Mono Medium" panose="00000009000000000000"/>
                <a:ea typeface="Roboto Mono Medium" panose="00000009000000000000"/>
                <a:cs typeface="Roboto Mono Medium" panose="00000009000000000000"/>
                <a:sym typeface="Roboto Mono Medium" panose="00000009000000000000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 panose="00000009000000000000"/>
              <a:buChar char="■"/>
              <a:defRPr>
                <a:solidFill>
                  <a:schemeClr val="accent2"/>
                </a:solidFill>
                <a:latin typeface="Roboto Mono Medium" panose="00000009000000000000"/>
                <a:ea typeface="Roboto Mono Medium" panose="00000009000000000000"/>
                <a:cs typeface="Roboto Mono Medium" panose="00000009000000000000"/>
                <a:sym typeface="Roboto Mono Medium" panose="00000009000000000000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 panose="00000009000000000000"/>
              <a:buChar char="●"/>
              <a:defRPr>
                <a:solidFill>
                  <a:schemeClr val="accent2"/>
                </a:solidFill>
                <a:latin typeface="Roboto Mono Medium" panose="00000009000000000000"/>
                <a:ea typeface="Roboto Mono Medium" panose="00000009000000000000"/>
                <a:cs typeface="Roboto Mono Medium" panose="00000009000000000000"/>
                <a:sym typeface="Roboto Mono Medium" panose="00000009000000000000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 panose="00000009000000000000"/>
              <a:buChar char="○"/>
              <a:defRPr>
                <a:solidFill>
                  <a:schemeClr val="accent2"/>
                </a:solidFill>
                <a:latin typeface="Roboto Mono Medium" panose="00000009000000000000"/>
                <a:ea typeface="Roboto Mono Medium" panose="00000009000000000000"/>
                <a:cs typeface="Roboto Mono Medium" panose="00000009000000000000"/>
                <a:sym typeface="Roboto Mono Medium" panose="00000009000000000000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 panose="00000009000000000000"/>
              <a:buChar char="■"/>
              <a:defRPr>
                <a:solidFill>
                  <a:schemeClr val="accent2"/>
                </a:solidFill>
                <a:latin typeface="Roboto Mono Medium" panose="00000009000000000000"/>
                <a:ea typeface="Roboto Mono Medium" panose="00000009000000000000"/>
                <a:cs typeface="Roboto Mono Medium" panose="00000009000000000000"/>
                <a:sym typeface="Roboto Mono Medium" panose="00000009000000000000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jpeg"/><Relationship Id="rId8" Type="http://schemas.openxmlformats.org/officeDocument/2006/relationships/hyperlink" Target="http://images.google.com.vn/imgres?imgurl=http://nghenghiep.jobviet.com/docbao/images/stories/A1biettuoc/A1doday/2april08/traicay.jpg&amp;imgrefurl=http://nghenghiep.jobviet.com/docbao/index.php%3Foption%3Dcom_content%26task%3Dview%26id%3D51868&amp;h=461&amp;w=576&amp;sz=95&amp;hl=vi&amp;start=1&amp;usg=__rLmGR83Qe1iHkYX035zHnJc0odI=&amp;tbnid=TkjBJ4pNqyqvCM:&amp;tbnh=107&amp;tbnw=134&amp;prev=/images%3Fq%3Dtr%25C3%25A1i%2Bc%25C3%25A2y%26gbv%3D2%26hl%3Dvi%26sa%3DG" TargetMode="External"/><Relationship Id="rId7" Type="http://schemas.openxmlformats.org/officeDocument/2006/relationships/image" Target="../media/image16.jpeg"/><Relationship Id="rId6" Type="http://schemas.openxmlformats.org/officeDocument/2006/relationships/hyperlink" Target="http://images.google.com.vn/imgres?imgurl=http://www.docbao.vn/NewsMedia/assets/Nam2008/image_20080301/rau%2520xanh2.jpg&amp;imgrefurl=http://www.docbao.vn/News.aspx%3Fcatid%3D13%26id%3D53266&amp;h=224&amp;w=300&amp;sz=46&amp;hl=vi&amp;start=1&amp;usg=__wit5pVRgyzK3sunwAxwWWfCyi5k=&amp;tbnid=rVfKky4AXrMWdM:&amp;tbnh=87&amp;tbnw=116&amp;prev=/images%3Fq%3Drau%2Bxanh%26gbv%3D2%26hl%3Dvi%26sa%3DG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hyperlink" Target="http://images.google.com.vn/imgres?imgurl=http://docbao.vn/NewsMedia/assets/Nam2008/image_20080519/vh%2520trung%25202.jpg&amp;imgrefurl=http://docbao.vn/News.aspx%3Fcatid%3D34%26id%3D67454&amp;h=400&amp;w=400&amp;sz=30&amp;hl=vi&amp;start=1&amp;usg=__U8oRe0MEzjtU9eRZhPzrEE2C9-Q=&amp;tbnid=YkesIeNacrpehM:&amp;tbnh=124&amp;tbnw=124&amp;prev=/images%3Fq%3DTR%25E1%25BB%25A8NG%26gbv%3D2%26hl%3Dvi%26sa%3DG" TargetMode="External"/><Relationship Id="rId2" Type="http://schemas.openxmlformats.org/officeDocument/2006/relationships/image" Target="../media/image13.jpeg"/><Relationship Id="rId10" Type="http://schemas.openxmlformats.org/officeDocument/2006/relationships/slideLayout" Target="../slideLayouts/slideLayout23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image" Target="../media/image23.jpeg"/><Relationship Id="rId7" Type="http://schemas.openxmlformats.org/officeDocument/2006/relationships/image" Target="../media/image22.jpe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hyperlink" Target="http://images.google.com.vn/imgres?imgurl=http://netlife.com.vn/Library/Images/61/2007/08/28-8/cam1.jpg&amp;imgrefurl=http://netlife.com.vn/vn/doisong/4034/index.aspx&amp;h=300&amp;w=300&amp;sz=12&amp;hl=vi&amp;start=5&amp;usg=__0F2TETSOYRIJlgGpg726QqNuV1U=&amp;tbnid=MA5kmunXI--frM:&amp;tbnh=116&amp;tbnw=116&amp;prev=/images%3Fq%3Dn%25C6%25B0%25E1%25BB%259Bc%2B%25C3%25A9p%26gbv%3D2%26hl%3Dvi%26sa%3DG" TargetMode="External"/><Relationship Id="rId2" Type="http://schemas.openxmlformats.org/officeDocument/2006/relationships/image" Target="../media/image18.jpeg"/><Relationship Id="rId1" Type="http://schemas.openxmlformats.org/officeDocument/2006/relationships/hyperlink" Target="http://images.google.com.vn/imgres?imgurl=http://www.anhhong.com/main/images/Chao%2520Bo.jpg&amp;imgrefurl=http://vn.myblog.yahoo.com/cafe_sua_da2005/index%3Fl%3Df%26id%3D1&amp;h=300&amp;w=323&amp;sz=41&amp;hl=vi&amp;start=1&amp;usg=__BY8rrHUxrcqWkQERv_KYk3joZPY=&amp;tbnid=QFD44zaCUKzfnM:&amp;tbnh=110&amp;tbnw=118&amp;prev=/images%3Fq%3Dch%25C3%25A1o%2Bth%25E1%25BB%258Bt%26gbv%3D2%26hl%3Dvi%26sa%3D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>
                <a:latin typeface="+mj-lt"/>
                <a:cs typeface="+mj-lt"/>
              </a:rPr>
              <a:t>KHOA HỌC</a:t>
            </a:r>
            <a:br>
              <a:rPr lang="vi-VN" altLang="en-GB">
                <a:latin typeface="+mj-lt"/>
                <a:cs typeface="+mj-lt"/>
              </a:rPr>
            </a:br>
            <a:r>
              <a:rPr lang="vi-VN" altLang="en-GB">
                <a:latin typeface="+mj-lt"/>
                <a:cs typeface="+mj-lt"/>
              </a:rPr>
              <a:t>LỚP: 4</a:t>
            </a:r>
            <a:endParaRPr lang="vi-VN" altLang="en-GB">
              <a:solidFill>
                <a:schemeClr val="accent2"/>
              </a:solidFill>
              <a:latin typeface="+mj-lt"/>
              <a:cs typeface="+mj-lt"/>
            </a:endParaRPr>
          </a:p>
        </p:txBody>
      </p:sp>
      <p:sp>
        <p:nvSpPr>
          <p:cNvPr id="177" name="Google Shape;177;p29"/>
          <p:cNvSpPr txBox="1"/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/>
              <a:t>Here starts the lesson</a:t>
            </a:r>
            <a:r>
              <a:rPr lang="en-GB" b="0"/>
              <a:t>!</a:t>
            </a:r>
            <a:endParaRPr b="0"/>
          </a:p>
        </p:txBody>
      </p:sp>
      <p:sp>
        <p:nvSpPr>
          <p:cNvPr id="178" name="Google Shape;178;p29"/>
          <p:cNvSpPr/>
          <p:nvPr/>
        </p:nvSpPr>
        <p:spPr>
          <a:xfrm>
            <a:off x="2640700" y="2929265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29"/>
          <p:cNvSpPr/>
          <p:nvPr/>
        </p:nvSpPr>
        <p:spPr>
          <a:xfrm>
            <a:off x="5822625" y="2886561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Google Shape;180;p29"/>
          <p:cNvSpPr/>
          <p:nvPr/>
        </p:nvSpPr>
        <p:spPr>
          <a:xfrm>
            <a:off x="1889900" y="4413504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1" name="Google Shape;181;p29"/>
          <p:cNvPicPr preferRelativeResize="0"/>
          <p:nvPr/>
        </p:nvPicPr>
        <p:blipFill rotWithShape="1">
          <a:blip r:embed="rId1"/>
          <a:srcRect t="16970" r="8892" b="21025"/>
          <a:stretch>
            <a:fillRect/>
          </a:stretch>
        </p:blipFill>
        <p:spPr>
          <a:xfrm>
            <a:off x="6539175" y="3603223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2"/>
          <a:srcRect t="16734" r="8892" b="18300"/>
          <a:stretch>
            <a:fillRect/>
          </a:stretch>
        </p:blipFill>
        <p:spPr>
          <a:xfrm>
            <a:off x="6539175" y="3055100"/>
            <a:ext cx="2036850" cy="846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12"/>
          <p:cNvSpPr/>
          <p:nvPr/>
        </p:nvSpPr>
        <p:spPr>
          <a:xfrm>
            <a:off x="2834005" y="628015"/>
            <a:ext cx="4074795" cy="13144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justLow" eaLnBrk="1" hangingPunct="1"/>
            <a:r>
              <a:rPr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Tại sao người bệnh nặng cho ăn: </a:t>
            </a:r>
            <a:r>
              <a:rPr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Cháo thịt băm nhỏ, cháo trứng, cháo cá, nước cam, chanh, sinh tố.</a:t>
            </a:r>
            <a:endParaRPr sz="2625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12"/>
          <p:cNvSpPr/>
          <p:nvPr/>
        </p:nvSpPr>
        <p:spPr>
          <a:xfrm>
            <a:off x="2843530" y="2284095"/>
            <a:ext cx="4011295" cy="218249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 anchorCtr="0"/>
          <a:p>
            <a:pPr algn="justLow" eaLnBrk="1" hangingPunct="1"/>
            <a:r>
              <a:rPr sz="2625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Người bệnh nặng cho ăn như thế n</a:t>
            </a:r>
            <a:r>
              <a:rPr sz="2625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625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vì những loại thức ăn n</a:t>
            </a:r>
            <a:r>
              <a:rPr sz="2625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625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dễ nuốt trôi, không l</a:t>
            </a:r>
            <a:r>
              <a:rPr sz="2625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625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cho người bệnh sợ ăn.</a:t>
            </a:r>
            <a:endParaRPr sz="2625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2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829310" y="915670"/>
            <a:ext cx="3209290" cy="1166495"/>
          </a:xfrm>
        </p:spPr>
        <p:txBody>
          <a:bodyPr vert="horz" wrap="square" lIns="68580" tIns="34290" rIns="68580" bIns="34290" anchor="ctr" anchorCtr="0"/>
          <a:p>
            <a:pPr algn="justLow" eaLnBrk="1" hangingPunct="1"/>
            <a:r>
              <a:rPr sz="262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Đối với người bệnh không muốn ăn hoặc ăn quá ít nên cho ăn như thế n</a:t>
            </a:r>
            <a:r>
              <a:rPr sz="21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?</a:t>
            </a:r>
            <a:endParaRPr sz="21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2"/>
          <p:cNvSpPr txBox="1"/>
          <p:nvPr/>
        </p:nvSpPr>
        <p:spPr>
          <a:xfrm>
            <a:off x="829310" y="2139950"/>
            <a:ext cx="3557270" cy="14109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 anchorCtr="0"/>
          <a:p>
            <a:pPr algn="justLow" eaLnBrk="1" hangingPunct="1"/>
            <a:r>
              <a:rPr sz="21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Đối với người bệnh không muốn ăn hoặc ăn quá ít nên dỗ d</a:t>
            </a:r>
            <a:r>
              <a:rPr sz="21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1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nh, động viên họ v</a:t>
            </a:r>
            <a:r>
              <a:rPr sz="21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1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ăn nhiều bữa trong một ng</a:t>
            </a:r>
            <a:r>
              <a:rPr sz="21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1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</a:t>
            </a:r>
            <a:endParaRPr sz="2100" b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2"/>
          <p:cNvSpPr txBox="1"/>
          <p:nvPr/>
        </p:nvSpPr>
        <p:spPr>
          <a:xfrm>
            <a:off x="5075555" y="2139950"/>
            <a:ext cx="3359785" cy="14420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 anchorCtr="0"/>
          <a:p>
            <a:pPr eaLnBrk="1" hangingPunct="1"/>
            <a:r>
              <a:rPr sz="21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một số bệnh đòi hỏi ăn kiêng thì nên </a:t>
            </a:r>
            <a:r>
              <a:rPr sz="21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theo hướng dẫn của bác sĩ.</a:t>
            </a:r>
            <a:endParaRPr sz="2100" b="1" dirty="0">
              <a:solidFill>
                <a:srgbClr val="CC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1" name="Rectangle 2"/>
          <p:cNvSpPr txBox="1"/>
          <p:nvPr/>
        </p:nvSpPr>
        <p:spPr>
          <a:xfrm>
            <a:off x="5003800" y="915670"/>
            <a:ext cx="3719830" cy="72644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justLow" eaLnBrk="1" hangingPunct="1"/>
            <a:r>
              <a:rPr sz="26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một số bệnh đòi hỏi ăn kiêng thì nên ăn như thế n</a:t>
            </a:r>
            <a:r>
              <a:rPr sz="21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sz="21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charRg st="0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1">
                                            <p:txEl>
                                              <p:charRg st="0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1">
                                            <p:txEl>
                                              <p:charRg st="0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6" grpId="0" bldLvl="0" animBg="1"/>
      <p:bldP spid="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8"/>
          <p:cNvSpPr/>
          <p:nvPr/>
        </p:nvSpPr>
        <p:spPr>
          <a:xfrm>
            <a:off x="2123440" y="1275715"/>
            <a:ext cx="5099685" cy="30861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justLow" eaLnBrk="1" hangingPunct="1"/>
            <a:r>
              <a:rPr sz="27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1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Người bệnh phải được ăn nhiều thức ăn có giá trị dinh dưỡng như thịt, cá, trứng, sữa, các loại rau xanh, quả chín để bồi bổ cơ thể. </a:t>
            </a:r>
            <a:r>
              <a:rPr sz="21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người bệnh quá yếu, không ăn được thức ăn đặc sẽ cho ăn cháo thịt băm nhỏ, súp, sữa,</a:t>
            </a:r>
            <a:r>
              <a:rPr sz="21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quả ép,</a:t>
            </a:r>
            <a:r>
              <a:rPr sz="21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sz="21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người bệnh không muốn ăn hoặc ăn quá ít thì cho ăn nhiều bữa trong ng</a:t>
            </a:r>
            <a:r>
              <a:rPr sz="2100" b="1" dirty="0">
                <a:solidFill>
                  <a:srgbClr val="CC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1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</a:t>
            </a:r>
            <a:endParaRPr sz="21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eaLnBrk="1" hangingPunct="1"/>
            <a:r>
              <a:rPr sz="21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Có một số bệnh đòi hỏi ăn kiêng theo chỉ dẫn của bác sĩ.</a:t>
            </a:r>
            <a:endParaRPr sz="21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1" name="Rectangle 3"/>
          <p:cNvSpPr/>
          <p:nvPr/>
        </p:nvSpPr>
        <p:spPr>
          <a:xfrm>
            <a:off x="3923665" y="840740"/>
            <a:ext cx="1391920" cy="506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7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sz="2700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Oval 8"/>
          <p:cNvSpPr/>
          <p:nvPr/>
        </p:nvSpPr>
        <p:spPr>
          <a:xfrm>
            <a:off x="6372225" y="2139315"/>
            <a:ext cx="1440180" cy="9359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8" name="Content Placeholder 7" descr="pp37"/>
          <p:cNvPicPr>
            <a:picLocks noChangeAspect="1"/>
          </p:cNvPicPr>
          <p:nvPr>
            <p:ph/>
          </p:nvPr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5600" y="1491615"/>
            <a:ext cx="2947035" cy="3521710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2123440" y="123190"/>
            <a:ext cx="4032885" cy="1656080"/>
          </a:xfrm>
          <a:prstGeom prst="cloudCallout">
            <a:avLst>
              <a:gd name="adj1" fmla="val 45843"/>
              <a:gd name="adj2" fmla="val 57400"/>
            </a:avLst>
          </a:prstGeom>
          <a:solidFill>
            <a:srgbClr val="106F74"/>
          </a:solidFill>
          <a:ln w="12700" cmpd="sng">
            <a:solidFill>
              <a:srgbClr val="106F7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283" name="Text Box 19"/>
          <p:cNvSpPr txBox="1"/>
          <p:nvPr/>
        </p:nvSpPr>
        <p:spPr>
          <a:xfrm>
            <a:off x="5363845" y="4444365"/>
            <a:ext cx="584835" cy="30670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 eaLnBrk="1" hangingPunct="1"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Sữa</a:t>
            </a:r>
            <a:endParaRPr b="1" dirty="0">
              <a:latin typeface="Arial" panose="020B0604020202020204" pitchFamily="34" charset="0"/>
            </a:endParaRPr>
          </a:p>
        </p:txBody>
      </p:sp>
      <p:sp>
        <p:nvSpPr>
          <p:cNvPr id="12" name="Rectangle 2"/>
          <p:cNvSpPr txBox="1"/>
          <p:nvPr/>
        </p:nvSpPr>
        <p:spPr>
          <a:xfrm>
            <a:off x="2699385" y="195580"/>
            <a:ext cx="2937510" cy="146558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eaLnBrk="1" hangingPunct="1"/>
            <a:r>
              <a:rPr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thế n</a:t>
            </a:r>
            <a:r>
              <a:rPr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để chống mất nước cho bệnh nhân tiêu chảy, đặc biệt l</a:t>
            </a:r>
            <a:r>
              <a:rPr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trẻ em?</a:t>
            </a:r>
            <a:endParaRPr sz="20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28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Content Placeholder 5" descr="Picture1.jpg"/>
          <p:cNvPicPr>
            <a:picLocks noChangeAspect="1"/>
          </p:cNvPicPr>
          <p:nvPr/>
        </p:nvPicPr>
        <p:blipFill>
          <a:blip r:embed="rId1"/>
          <a:srcRect t="38571"/>
          <a:stretch>
            <a:fillRect/>
          </a:stretch>
        </p:blipFill>
        <p:spPr>
          <a:xfrm>
            <a:off x="182245" y="752475"/>
            <a:ext cx="8685530" cy="4130040"/>
          </a:xfrm>
          <a:prstGeom prst="rect">
            <a:avLst/>
          </a:prstGeom>
          <a:solidFill>
            <a:srgbClr val="CCECFF"/>
          </a:solidFill>
          <a:ln w="9525">
            <a:noFill/>
          </a:ln>
        </p:spPr>
      </p:pic>
      <p:sp>
        <p:nvSpPr>
          <p:cNvPr id="3" name="Oval Callout 2"/>
          <p:cNvSpPr>
            <a:spLocks noChangeArrowheads="1"/>
          </p:cNvSpPr>
          <p:nvPr/>
        </p:nvSpPr>
        <p:spPr bwMode="auto">
          <a:xfrm>
            <a:off x="2411730" y="-20320"/>
            <a:ext cx="3257550" cy="1143000"/>
          </a:xfrm>
          <a:prstGeom prst="wedgeEllipseCallout">
            <a:avLst>
              <a:gd name="adj1" fmla="val -38574"/>
              <a:gd name="adj2" fmla="val 88227"/>
            </a:avLst>
          </a:prstGeom>
          <a:solidFill>
            <a:srgbClr val="FFFF99"/>
          </a:solidFill>
          <a:ln w="25400" algn="ctr">
            <a:solidFill>
              <a:srgbClr val="385D8A"/>
            </a:solidFill>
            <a:miter lim="800000"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3" name="Rectangle 3"/>
          <p:cNvSpPr/>
          <p:nvPr/>
        </p:nvSpPr>
        <p:spPr>
          <a:xfrm>
            <a:off x="2897505" y="177165"/>
            <a:ext cx="25146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Low" eaLnBrk="1" hangingPunct="1">
              <a:spcBef>
                <a:spcPct val="50000"/>
              </a:spcBef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Thưa bác sĩ, cháu cần được ăn uống như thế n</a:t>
            </a:r>
            <a:r>
              <a:rPr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khi bị tiêu chảy?</a:t>
            </a:r>
            <a:endParaRPr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74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Content Placeholder 5" descr="Picture2.jpg"/>
          <p:cNvPicPr>
            <a:picLocks noChangeAspect="1"/>
          </p:cNvPicPr>
          <p:nvPr/>
        </p:nvPicPr>
        <p:blipFill>
          <a:blip r:embed="rId1"/>
          <a:srcRect t="36429"/>
          <a:stretch>
            <a:fillRect/>
          </a:stretch>
        </p:blipFill>
        <p:spPr>
          <a:xfrm>
            <a:off x="323215" y="979805"/>
            <a:ext cx="8611870" cy="37833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Rectangle 12" descr="Wide upward diagonal"/>
          <p:cNvSpPr/>
          <p:nvPr/>
        </p:nvSpPr>
        <p:spPr>
          <a:xfrm>
            <a:off x="1475740" y="267335"/>
            <a:ext cx="6172200" cy="922020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accent1">
                <a:shade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justLow" eaLnBrk="1" hangingPunct="1">
              <a:buFont typeface="Wingdings" panose="05000000000000000000" pitchFamily="2" charset="2"/>
              <a:buChar char="§"/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Chị phải cho cháu uống dung dịch ô-rê-dôn hoặc nước cháo muối.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eaLnBrk="1" hangingPunct="1">
              <a:buFont typeface="Wingdings" panose="05000000000000000000" pitchFamily="2" charset="2"/>
              <a:buChar char="§"/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Để phòng suy dinh dưỡng vẫn cho cháu ăn đủ chất.</a:t>
            </a:r>
            <a:endParaRPr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9030" name="Picture 6" descr="Kết quả hình ảnh cho cho goi Oresol vao nuo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780" y="3723640"/>
            <a:ext cx="1652905" cy="13531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9028" name="Picture 4" descr="Kết quả hình ảnh cho cho goi Oresol vao nuo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525" y="3723640"/>
            <a:ext cx="1856740" cy="13385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2"/>
          <p:cNvSpPr/>
          <p:nvPr/>
        </p:nvSpPr>
        <p:spPr>
          <a:xfrm>
            <a:off x="3779719" y="589280"/>
            <a:ext cx="1685925" cy="5530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Ô-rê-dôn</a:t>
            </a:r>
            <a:endParaRPr sz="3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79" name="Rectangle 3"/>
          <p:cNvSpPr/>
          <p:nvPr/>
        </p:nvSpPr>
        <p:spPr>
          <a:xfrm>
            <a:off x="1501140" y="1142365"/>
            <a:ext cx="6343650" cy="9004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Low"/>
            <a:r>
              <a:rPr sz="262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L</a:t>
            </a:r>
            <a:r>
              <a:rPr lang="vi-VN" altLang="x-none" sz="2625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62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gói bột trắng có chứa muối natri, muối kali v</a:t>
            </a:r>
            <a:r>
              <a:rPr lang="vi-VN" altLang="x-none" sz="2625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62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đường glucoz. </a:t>
            </a:r>
            <a:endParaRPr sz="2625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80" name="Rectangle 4"/>
          <p:cNvSpPr/>
          <p:nvPr/>
        </p:nvSpPr>
        <p:spPr>
          <a:xfrm>
            <a:off x="1501140" y="1999615"/>
            <a:ext cx="6457950" cy="1304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Low"/>
            <a:r>
              <a:rPr sz="2625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</a:t>
            </a:r>
            <a:r>
              <a:rPr lang="vi-VN" altLang="x-none" sz="2625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òa tan gói </a:t>
            </a:r>
            <a:r>
              <a:rPr sz="2625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Ô-rê-dôn </a:t>
            </a:r>
            <a:r>
              <a:rPr lang="vi-VN" altLang="x-none" sz="2625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một lít nước đun sôi để nguội v</a:t>
            </a:r>
            <a:r>
              <a:rPr lang="vi-VN" altLang="x-none" sz="2625" b="1" dirty="0">
                <a:solidFill>
                  <a:srgbClr val="CC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625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uống liên tục trong ng</a:t>
            </a:r>
            <a:r>
              <a:rPr lang="vi-VN" altLang="x-none" sz="2625" b="1" dirty="0">
                <a:solidFill>
                  <a:srgbClr val="CC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625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 </a:t>
            </a:r>
            <a:endParaRPr sz="2625" dirty="0">
              <a:solidFill>
                <a:srgbClr val="CC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83" name="Rectangle 5"/>
          <p:cNvSpPr/>
          <p:nvPr/>
        </p:nvSpPr>
        <p:spPr>
          <a:xfrm>
            <a:off x="1443990" y="3199765"/>
            <a:ext cx="6400800" cy="1304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Low"/>
            <a:r>
              <a:rPr sz="2625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x-none" sz="2625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l</a:t>
            </a:r>
            <a:r>
              <a:rPr lang="vi-VN" altLang="x-none" sz="2625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625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bù nước v</a:t>
            </a:r>
            <a:r>
              <a:rPr lang="vi-VN" altLang="x-none" sz="2625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625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chất điện giải trong dung dịch sinh lý của cơ thể bị mất đi khi tiêu chảy. </a:t>
            </a:r>
            <a:endParaRPr sz="2625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45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/>
      <p:bldP spid="24580" grpId="0"/>
      <p:bldP spid="245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1"/>
          <p:cNvSpPr/>
          <p:nvPr/>
        </p:nvSpPr>
        <p:spPr>
          <a:xfrm>
            <a:off x="1835785" y="1233805"/>
            <a:ext cx="609727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Low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x-none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 theo tình trạng mất nước nhiều hay ít m</a:t>
            </a:r>
            <a:r>
              <a:rPr lang="vi-VN" altLang="x-none" sz="2400" b="1" dirty="0">
                <a:solidFill>
                  <a:srgbClr val="CC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lượng nước uống v</a:t>
            </a:r>
            <a:r>
              <a:rPr lang="vi-VN" altLang="x-none" sz="2400" b="1" dirty="0">
                <a:solidFill>
                  <a:srgbClr val="CC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trung bình như sau:</a:t>
            </a:r>
            <a:endParaRPr sz="24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/>
            <a:r>
              <a:rPr lang="vi-VN" altLang="x-none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sinh dưới 6 tháng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x-none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250-500ml</a:t>
            </a:r>
            <a:r>
              <a:rPr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/>
            <a:r>
              <a:rPr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x-none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 6 đến 24 tháng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x-none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500-1000ml, từ 2-5 tuổi: 750-1500ml</a:t>
            </a:r>
            <a:r>
              <a:rPr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/>
            <a:r>
              <a:rPr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x-none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rên 5 tuổi</a:t>
            </a:r>
            <a:r>
              <a:rPr lang="vi-VN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x-none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1000-2000ml theo yêu cầu.</a:t>
            </a:r>
            <a:endParaRPr lang="vi-VN" altLang="x-none" sz="2400" b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Rectangle 2"/>
          <p:cNvSpPr/>
          <p:nvPr/>
        </p:nvSpPr>
        <p:spPr>
          <a:xfrm>
            <a:off x="3995619" y="771525"/>
            <a:ext cx="1685925" cy="5530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Ô-rê-dôn</a:t>
            </a:r>
            <a:endParaRPr sz="3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ectangle 13"/>
          <p:cNvSpPr/>
          <p:nvPr/>
        </p:nvSpPr>
        <p:spPr>
          <a:xfrm>
            <a:off x="3203575" y="1322705"/>
            <a:ext cx="2286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Khuấy đều</a:t>
            </a:r>
            <a:endParaRPr sz="21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7720" y="627380"/>
            <a:ext cx="2914650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Rót nước chín ra ly</a:t>
            </a:r>
            <a:endParaRPr sz="21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5806" y="987425"/>
            <a:ext cx="3293269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Đổ 1 gói ô-rê-dôn v</a:t>
            </a:r>
            <a:r>
              <a:rPr sz="21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sz="21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7" name="Picture 2" descr="Kết quả hình ảnh cho rot nuoc vao l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15" y="2067560"/>
            <a:ext cx="4215130" cy="27063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4148" name="Picture 4" descr="Kết quả hình ảnh cho pha Oresol vao nuo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815" y="2061210"/>
            <a:ext cx="4018280" cy="2691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3" name="Hình Chữ nhật 6"/>
          <p:cNvSpPr/>
          <p:nvPr/>
        </p:nvSpPr>
        <p:spPr>
          <a:xfrm>
            <a:off x="2987675" y="123190"/>
            <a:ext cx="5157788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pha dung dịch ô-rê-dôn</a:t>
            </a:r>
            <a:endParaRPr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Text Box 6"/>
          <p:cNvSpPr txBox="1"/>
          <p:nvPr/>
        </p:nvSpPr>
        <p:spPr>
          <a:xfrm>
            <a:off x="3862070" y="669925"/>
            <a:ext cx="2286000" cy="252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sz="1050" dirty="0">
              <a:latin typeface="Arial" panose="020B0604020202020204" pitchFamily="34" charset="0"/>
            </a:endParaRPr>
          </a:p>
        </p:txBody>
      </p:sp>
      <p:pic>
        <p:nvPicPr>
          <p:cNvPr id="25603" name="Content Placeholder 8" descr="Picture3.jpg"/>
          <p:cNvPicPr>
            <a:picLocks noChangeAspect="1"/>
          </p:cNvPicPr>
          <p:nvPr>
            <p:ph type="body" idx="4294967295"/>
          </p:nvPr>
        </p:nvPicPr>
        <p:blipFill>
          <a:blip r:embed="rId1"/>
          <a:srcRect l="15765" t="10167" r="68469" b="79666"/>
          <a:stretch>
            <a:fillRect/>
          </a:stretch>
        </p:blipFill>
        <p:spPr>
          <a:xfrm>
            <a:off x="1404620" y="898525"/>
            <a:ext cx="1543050" cy="840581"/>
          </a:xfrm>
        </p:spPr>
      </p:pic>
      <p:pic>
        <p:nvPicPr>
          <p:cNvPr id="25604" name="Content Placeholder 8" descr="Picture3.jpg"/>
          <p:cNvPicPr>
            <a:picLocks noChangeAspect="1"/>
          </p:cNvPicPr>
          <p:nvPr/>
        </p:nvPicPr>
        <p:blipFill>
          <a:blip r:embed="rId1"/>
          <a:srcRect l="15765" t="10167" r="68469" b="79666"/>
          <a:stretch>
            <a:fillRect/>
          </a:stretch>
        </p:blipFill>
        <p:spPr>
          <a:xfrm>
            <a:off x="6433820" y="955675"/>
            <a:ext cx="1494235" cy="8834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Content Placeholder 8" descr="Picture3.jpg"/>
          <p:cNvPicPr>
            <a:picLocks noChangeAspect="1"/>
          </p:cNvPicPr>
          <p:nvPr/>
        </p:nvPicPr>
        <p:blipFill>
          <a:blip r:embed="rId1"/>
          <a:srcRect l="15765" t="10167" r="68469" b="79666"/>
          <a:stretch>
            <a:fillRect/>
          </a:stretch>
        </p:blipFill>
        <p:spPr>
          <a:xfrm>
            <a:off x="4890770" y="898525"/>
            <a:ext cx="1493044" cy="8834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Content Placeholder 8" descr="Picture3.jpg"/>
          <p:cNvPicPr>
            <a:picLocks noChangeAspect="1"/>
          </p:cNvPicPr>
          <p:nvPr/>
        </p:nvPicPr>
        <p:blipFill>
          <a:blip r:embed="rId1"/>
          <a:srcRect l="15765" t="10167" r="68469" b="79666"/>
          <a:stretch>
            <a:fillRect/>
          </a:stretch>
        </p:blipFill>
        <p:spPr>
          <a:xfrm>
            <a:off x="3119120" y="898525"/>
            <a:ext cx="1493044" cy="8834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3" name="AutoShape 14"/>
          <p:cNvSpPr/>
          <p:nvPr/>
        </p:nvSpPr>
        <p:spPr>
          <a:xfrm>
            <a:off x="4605020" y="2098675"/>
            <a:ext cx="171450" cy="5715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p>
            <a:pPr algn="ctr" eaLnBrk="1" hangingPunct="1"/>
            <a:endParaRPr sz="1050" dirty="0">
              <a:latin typeface="Arial" panose="020B0604020202020204" pitchFamily="34" charset="0"/>
            </a:endParaRPr>
          </a:p>
        </p:txBody>
      </p:sp>
      <p:pic>
        <p:nvPicPr>
          <p:cNvPr id="25608" name="Content Placeholder 8" descr="Picture3.jpg"/>
          <p:cNvPicPr>
            <a:picLocks noChangeAspect="1"/>
          </p:cNvPicPr>
          <p:nvPr/>
        </p:nvPicPr>
        <p:blipFill>
          <a:blip r:embed="rId1"/>
          <a:srcRect l="34898" t="54042" r="30106" b="7356"/>
          <a:stretch>
            <a:fillRect/>
          </a:stretch>
        </p:blipFill>
        <p:spPr>
          <a:xfrm>
            <a:off x="4033520" y="2727325"/>
            <a:ext cx="1460897" cy="13644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9" name="Content Placeholder 8" descr="Picture3.jpg"/>
          <p:cNvPicPr>
            <a:picLocks noChangeAspect="1"/>
          </p:cNvPicPr>
          <p:nvPr/>
        </p:nvPicPr>
        <p:blipFill>
          <a:blip r:embed="rId1"/>
          <a:srcRect l="2647" t="23163" r="64832" b="53677"/>
          <a:stretch>
            <a:fillRect/>
          </a:stretch>
        </p:blipFill>
        <p:spPr>
          <a:xfrm>
            <a:off x="1290320" y="2041525"/>
            <a:ext cx="2163366" cy="14692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6" name="Text Box 13"/>
          <p:cNvSpPr txBox="1"/>
          <p:nvPr/>
        </p:nvSpPr>
        <p:spPr>
          <a:xfrm>
            <a:off x="1461770" y="3698875"/>
            <a:ext cx="193357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nắm gạo</a:t>
            </a:r>
            <a:endParaRPr sz="1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87" name="AutoShape 14"/>
          <p:cNvSpPr/>
          <p:nvPr/>
        </p:nvSpPr>
        <p:spPr>
          <a:xfrm rot="2499961">
            <a:off x="3372724" y="2610644"/>
            <a:ext cx="1077515" cy="140494"/>
          </a:xfrm>
          <a:prstGeom prst="rightArrow">
            <a:avLst>
              <a:gd name="adj1" fmla="val 50000"/>
              <a:gd name="adj2" fmla="val 16382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1050" dirty="0">
              <a:latin typeface="Arial" panose="020B0604020202020204" pitchFamily="34" charset="0"/>
            </a:endParaRPr>
          </a:p>
        </p:txBody>
      </p:sp>
      <p:sp>
        <p:nvSpPr>
          <p:cNvPr id="24588" name="AutoShape 15"/>
          <p:cNvSpPr/>
          <p:nvPr/>
        </p:nvSpPr>
        <p:spPr>
          <a:xfrm rot="-2101600">
            <a:off x="5032455" y="2501106"/>
            <a:ext cx="857250" cy="167879"/>
          </a:xfrm>
          <a:prstGeom prst="leftArrow">
            <a:avLst>
              <a:gd name="adj1" fmla="val 50000"/>
              <a:gd name="adj2" fmla="val 12765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1050" dirty="0">
              <a:latin typeface="Arial" panose="020B0604020202020204" pitchFamily="34" charset="0"/>
            </a:endParaRPr>
          </a:p>
        </p:txBody>
      </p:sp>
      <p:sp>
        <p:nvSpPr>
          <p:cNvPr id="24589" name="Text Box 17"/>
          <p:cNvSpPr txBox="1"/>
          <p:nvPr/>
        </p:nvSpPr>
        <p:spPr>
          <a:xfrm>
            <a:off x="2833370" y="1812925"/>
            <a:ext cx="36004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bát nước</a:t>
            </a:r>
            <a:endParaRPr sz="1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5614" name="Content Placeholder 8" descr="Picture3.jpg"/>
          <p:cNvPicPr>
            <a:picLocks noChangeAspect="1"/>
          </p:cNvPicPr>
          <p:nvPr/>
        </p:nvPicPr>
        <p:blipFill>
          <a:blip r:embed="rId1"/>
          <a:srcRect l="74391" t="30881" r="4044" b="52769"/>
          <a:stretch>
            <a:fillRect/>
          </a:stretch>
        </p:blipFill>
        <p:spPr>
          <a:xfrm>
            <a:off x="6090920" y="2041525"/>
            <a:ext cx="1600200" cy="80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91" name="Text Box 19"/>
          <p:cNvSpPr txBox="1"/>
          <p:nvPr/>
        </p:nvSpPr>
        <p:spPr>
          <a:xfrm>
            <a:off x="6090920" y="3013075"/>
            <a:ext cx="17716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1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ít muối</a:t>
            </a:r>
            <a:endParaRPr sz="1800" b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16" name="Text Box 15"/>
          <p:cNvSpPr txBox="1"/>
          <p:nvPr/>
        </p:nvSpPr>
        <p:spPr>
          <a:xfrm>
            <a:off x="3347720" y="555625"/>
            <a:ext cx="2286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vẽ gì?</a:t>
            </a:r>
            <a:endParaRPr sz="1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17" name="Hình Chữ nhật 16"/>
          <p:cNvSpPr/>
          <p:nvPr/>
        </p:nvSpPr>
        <p:spPr>
          <a:xfrm>
            <a:off x="3635375" y="4516120"/>
            <a:ext cx="235013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nấu cháo muối</a:t>
            </a:r>
            <a:endParaRPr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bldLvl="0" animBg="1"/>
      <p:bldP spid="24586" grpId="0"/>
      <p:bldP spid="24587" grpId="0" bldLvl="0" animBg="1"/>
      <p:bldP spid="24588" grpId="0" bldLvl="0" animBg="1"/>
      <p:bldP spid="24589" grpId="0"/>
      <p:bldP spid="245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ext Box 7"/>
          <p:cNvSpPr txBox="1"/>
          <p:nvPr/>
        </p:nvSpPr>
        <p:spPr>
          <a:xfrm>
            <a:off x="1600200" y="4800600"/>
            <a:ext cx="138113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vi-VN" altLang="x-none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5303" name="TextBox 6"/>
          <p:cNvSpPr txBox="1"/>
          <p:nvPr/>
        </p:nvSpPr>
        <p:spPr>
          <a:xfrm>
            <a:off x="2771775" y="1059815"/>
            <a:ext cx="441833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None/>
            </a:pPr>
            <a:r>
              <a:rPr sz="1800" b="1" dirty="0">
                <a:solidFill>
                  <a:srgbClr val="FF0000"/>
                </a:solidFill>
                <a:latin typeface="Times New Roman" panose="02020603050405020304" pitchFamily="18" charset="0"/>
                <a:ea typeface="HP001 4H" panose="020B0603050302020204" pitchFamily="34" charset="-127"/>
              </a:rPr>
              <a:t>Khi </a:t>
            </a: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HP001 4H" panose="020B0603050302020204" pitchFamily="34" charset="-127"/>
              </a:rPr>
              <a:t>khỏe mạnh em cảm thấy thế nào?</a:t>
            </a:r>
            <a:endParaRPr lang="vi-VN" sz="1800" b="1" dirty="0">
              <a:solidFill>
                <a:srgbClr val="FF0000"/>
              </a:solidFill>
              <a:latin typeface="Times New Roman" panose="02020603050405020304" pitchFamily="18" charset="0"/>
              <a:ea typeface="HP001 4H" panose="020B0603050302020204" pitchFamily="34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0340" y="1491615"/>
            <a:ext cx="4195445" cy="6451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 algn="justLow">
              <a:buNone/>
            </a:pP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ea typeface="HP001 4H" panose="020B0603050302020204" pitchFamily="34" charset="-127"/>
              </a:rPr>
              <a:t>Khi kh</a:t>
            </a:r>
            <a:r>
              <a:rPr lang="vi-VN" sz="1800" b="1" dirty="0">
                <a:solidFill>
                  <a:srgbClr val="0000FF"/>
                </a:solidFill>
                <a:latin typeface="Times New Roman" panose="02020603050405020304" pitchFamily="18" charset="0"/>
                <a:ea typeface="HP001 4H" panose="020B0603050302020204" pitchFamily="34" charset="-127"/>
              </a:rPr>
              <a:t>ỏ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ea typeface="HP001 4H" panose="020B0603050302020204" pitchFamily="34" charset="-127"/>
              </a:rPr>
              <a:t>e mạnh ta c</a:t>
            </a:r>
            <a:r>
              <a:rPr lang="vi-VN" sz="1800" b="1" dirty="0">
                <a:solidFill>
                  <a:srgbClr val="0000FF"/>
                </a:solidFill>
                <a:latin typeface="Times New Roman" panose="02020603050405020304" pitchFamily="18" charset="0"/>
                <a:ea typeface="HP001 4H" panose="020B0603050302020204" pitchFamily="34" charset="-127"/>
              </a:rPr>
              <a:t>ả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ea typeface="HP001 4H" panose="020B0603050302020204" pitchFamily="34" charset="-127"/>
              </a:rPr>
              <a:t>m thấy tho</a:t>
            </a:r>
            <a:r>
              <a:rPr lang="vi-VN" sz="1800" b="1" dirty="0">
                <a:solidFill>
                  <a:srgbClr val="0000FF"/>
                </a:solidFill>
                <a:latin typeface="Times New Roman" panose="02020603050405020304" pitchFamily="18" charset="0"/>
                <a:ea typeface="HP001 4H" panose="020B0603050302020204" pitchFamily="34" charset="-127"/>
              </a:rPr>
              <a:t>ả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ea typeface="HP001 4H" panose="020B0603050302020204" pitchFamily="34" charset="-127"/>
              </a:rPr>
              <a:t>i mái, d</a:t>
            </a:r>
            <a:r>
              <a:rPr lang="vi-VN" sz="1800" b="1" dirty="0">
                <a:solidFill>
                  <a:srgbClr val="0000FF"/>
                </a:solidFill>
                <a:latin typeface="Times New Roman" panose="02020603050405020304" pitchFamily="18" charset="0"/>
                <a:ea typeface="HP001 4H" panose="020B0603050302020204" pitchFamily="34" charset="-127"/>
              </a:rPr>
              <a:t>ễ</a:t>
            </a:r>
            <a:r>
              <a:rPr sz="1800" b="1" dirty="0">
                <a:solidFill>
                  <a:srgbClr val="0000FF"/>
                </a:solidFill>
                <a:latin typeface="Times New Roman" panose="02020603050405020304" pitchFamily="18" charset="0"/>
                <a:ea typeface="HP001 4H" panose="020B0603050302020204" pitchFamily="34" charset="-127"/>
              </a:rPr>
              <a:t> chịu.</a:t>
            </a:r>
            <a:endParaRPr sz="1800" b="1" dirty="0">
              <a:solidFill>
                <a:srgbClr val="0000FF"/>
              </a:solidFill>
              <a:latin typeface="Times New Roman" panose="02020603050405020304" pitchFamily="18" charset="0"/>
              <a:ea typeface="HP001 4H" panose="020B0603050302020204" pitchFamily="34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775" y="2415540"/>
            <a:ext cx="40195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None/>
            </a:pPr>
            <a:r>
              <a:rPr sz="1800" b="1" dirty="0">
                <a:solidFill>
                  <a:srgbClr val="FF0000"/>
                </a:solidFill>
                <a:latin typeface="Times New Roman" panose="02020603050405020304" pitchFamily="18" charset="0"/>
                <a:ea typeface="HP001 4H" panose="020B0603050302020204" pitchFamily="34" charset="-127"/>
              </a:rPr>
              <a:t>Khi </a:t>
            </a: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HP001 4H" panose="020B0603050302020204" pitchFamily="34" charset="-127"/>
              </a:rPr>
              <a:t>bị bệnh em cảm thấy trong người như thế nào?</a:t>
            </a:r>
            <a:endParaRPr lang="vi-VN" sz="1800" b="1" dirty="0">
              <a:solidFill>
                <a:srgbClr val="FF0000"/>
              </a:solidFill>
              <a:latin typeface="Times New Roman" panose="02020603050405020304" pitchFamily="18" charset="0"/>
              <a:ea typeface="HP001 4H" panose="020B0603050302020204" pitchFamily="34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0975" y="3075940"/>
            <a:ext cx="4194810" cy="11988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 algn="justLow">
              <a:buNone/>
            </a:pPr>
            <a:r>
              <a:rPr sz="1800" b="1" dirty="0">
                <a:solidFill>
                  <a:srgbClr val="2A5030"/>
                </a:solidFill>
                <a:latin typeface="Times New Roman" panose="02020603050405020304" pitchFamily="18" charset="0"/>
                <a:ea typeface="HP001 4H" panose="020B0603050302020204" pitchFamily="34" charset="-127"/>
              </a:rPr>
              <a:t> Khi </a:t>
            </a:r>
            <a:r>
              <a:rPr lang="vi-VN" sz="1800" b="1" dirty="0">
                <a:solidFill>
                  <a:srgbClr val="2A5030"/>
                </a:solidFill>
                <a:latin typeface="Times New Roman" panose="02020603050405020304" pitchFamily="18" charset="0"/>
                <a:ea typeface="HP001 4H" panose="020B0603050302020204" pitchFamily="34" charset="-127"/>
              </a:rPr>
              <a:t>bị bệnh</a:t>
            </a:r>
            <a:r>
              <a:rPr sz="1800" b="1" dirty="0">
                <a:solidFill>
                  <a:srgbClr val="2A5030"/>
                </a:solidFill>
                <a:latin typeface="Times New Roman" panose="02020603050405020304" pitchFamily="18" charset="0"/>
                <a:ea typeface="HP001 4H" panose="020B0603050302020204" pitchFamily="34" charset="-127"/>
              </a:rPr>
              <a:t>, có thể có nh</a:t>
            </a:r>
            <a:r>
              <a:rPr lang="vi-VN" sz="1800" b="1" dirty="0">
                <a:solidFill>
                  <a:srgbClr val="2A5030"/>
                </a:solidFill>
                <a:latin typeface="Times New Roman" panose="02020603050405020304" pitchFamily="18" charset="0"/>
                <a:ea typeface="HP001 4H" panose="020B0603050302020204" pitchFamily="34" charset="-127"/>
              </a:rPr>
              <a:t>ững</a:t>
            </a:r>
            <a:r>
              <a:rPr sz="1800" b="1" dirty="0">
                <a:solidFill>
                  <a:srgbClr val="2A5030"/>
                </a:solidFill>
                <a:latin typeface="Times New Roman" panose="02020603050405020304" pitchFamily="18" charset="0"/>
                <a:ea typeface="HP001 4H" panose="020B0603050302020204" pitchFamily="34" charset="-127"/>
              </a:rPr>
              <a:t> biểu hiện như </a:t>
            </a:r>
            <a:r>
              <a:rPr lang="vi-VN" sz="1800" b="1" dirty="0">
                <a:solidFill>
                  <a:srgbClr val="2A5030"/>
                </a:solidFill>
                <a:latin typeface="Times New Roman" panose="02020603050405020304" pitchFamily="18" charset="0"/>
                <a:ea typeface="HP001 4H" panose="020B0603050302020204" pitchFamily="34" charset="-127"/>
              </a:rPr>
              <a:t>hắt hơi, sổ mũi, chán ăn, mệt mỏi</a:t>
            </a:r>
            <a:r>
              <a:rPr sz="1800" b="1" dirty="0">
                <a:solidFill>
                  <a:srgbClr val="2A5030"/>
                </a:solidFill>
                <a:latin typeface="Times New Roman" panose="02020603050405020304" pitchFamily="18" charset="0"/>
                <a:ea typeface="HP001 4H" panose="020B0603050302020204" pitchFamily="34" charset="-127"/>
              </a:rPr>
              <a:t> hoặc đau bụng, </a:t>
            </a:r>
            <a:r>
              <a:rPr lang="vi-VN" sz="1800" b="1" dirty="0">
                <a:solidFill>
                  <a:srgbClr val="2A5030"/>
                </a:solidFill>
                <a:latin typeface="Times New Roman" panose="02020603050405020304" pitchFamily="18" charset="0"/>
                <a:ea typeface="HP001 4H" panose="020B0603050302020204" pitchFamily="34" charset="-127"/>
              </a:rPr>
              <a:t>nôn muwae, tiêu chảy, sốt cao...</a:t>
            </a:r>
            <a:endParaRPr lang="vi-VN" sz="1800" b="1" dirty="0">
              <a:solidFill>
                <a:srgbClr val="2A5030"/>
              </a:solidFill>
              <a:latin typeface="Times New Roman" panose="02020603050405020304" pitchFamily="18" charset="0"/>
              <a:ea typeface="HP001 4H" panose="020B0603050302020204" pitchFamily="34" charset="-127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4199255" y="628015"/>
            <a:ext cx="1746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1800" b="1" u="sng">
                <a:solidFill>
                  <a:srgbClr val="FF0000"/>
                </a:solidFill>
              </a:rPr>
              <a:t>KHỞI ĐỘNG</a:t>
            </a:r>
            <a:endParaRPr lang="vi-VN" altLang="en-US" sz="1800" b="1" u="sng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/>
      <p:bldP spid="9" grpId="0" bldLvl="0" animBg="1"/>
      <p:bldP spid="11" grpId="0"/>
      <p:bldP spid="12" grpId="0" bldLvl="0" animBg="1"/>
      <p:bldP spid="4" grpId="0"/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Rectangle 2"/>
          <p:cNvSpPr/>
          <p:nvPr/>
        </p:nvSpPr>
        <p:spPr>
          <a:xfrm>
            <a:off x="1433830" y="771525"/>
            <a:ext cx="6435329" cy="1060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Low"/>
            <a:r>
              <a:rPr sz="1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21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bị tiêu chảy mất rất nhiều nước. Do vậy ngo</a:t>
            </a:r>
            <a:r>
              <a:rPr sz="2100" b="1" dirty="0">
                <a:solidFill>
                  <a:srgbClr val="CC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1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việc người bệnh ăn bình thường, đủ chất dinh dưỡng chúng ta cần cho họ ăn, uống thêm gì?</a:t>
            </a:r>
            <a:endParaRPr sz="2100" dirty="0">
              <a:solidFill>
                <a:srgbClr val="CC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23" name="Text Box 5"/>
          <p:cNvSpPr txBox="1"/>
          <p:nvPr/>
        </p:nvSpPr>
        <p:spPr>
          <a:xfrm>
            <a:off x="1403350" y="1851660"/>
            <a:ext cx="6894830" cy="13836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 algn="justLow" eaLnBrk="1" hangingPunct="1">
              <a:spcBef>
                <a:spcPct val="50000"/>
              </a:spcBef>
            </a:pPr>
            <a:r>
              <a:rPr sz="21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bị tiêu chảy mất rất nhiều nước. Do vậy ngo</a:t>
            </a:r>
            <a:r>
              <a:rPr sz="21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1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việc người bệnh ăn bình thường, đủ chất dinh dưỡng chúng ta cần cho họ uống thêm nước cháo v</a:t>
            </a:r>
            <a:r>
              <a:rPr sz="21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1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dịch Ô-rê-don để chống mất nước.</a:t>
            </a:r>
            <a:endParaRPr sz="2100" b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24" name="Text Box 5"/>
          <p:cNvSpPr txBox="1"/>
          <p:nvPr/>
        </p:nvSpPr>
        <p:spPr>
          <a:xfrm>
            <a:off x="3564890" y="411480"/>
            <a:ext cx="2571750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sz="21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307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ldLvl="0" animBg="1"/>
      <p:bldP spid="30724" grpId="0"/>
      <p:bldP spid="3072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s 1"/>
          <p:cNvSpPr/>
          <p:nvPr/>
        </p:nvSpPr>
        <p:spPr>
          <a:xfrm>
            <a:off x="395605" y="483235"/>
            <a:ext cx="8424545" cy="41763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0722" name="Rectangle 8"/>
          <p:cNvSpPr/>
          <p:nvPr/>
        </p:nvSpPr>
        <p:spPr>
          <a:xfrm>
            <a:off x="755650" y="1059815"/>
            <a:ext cx="7830185" cy="28575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justLow" eaLnBrk="1" hangingPunct="1"/>
            <a:r>
              <a:rPr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1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Người bệnh phải được ăn nhiều thức ăn có giá trị dinh dưỡng như thịt, cá, trứng, sữa, các loại rau xanh, quả chín để bồi bổ cơ thể . </a:t>
            </a:r>
            <a:r>
              <a:rPr sz="21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người bệnh quá yếu,không ăn được thức ăn đặc sẽ cho ăn cháo thịt băm nhỏ , súp , sữa,</a:t>
            </a:r>
            <a:r>
              <a:rPr sz="21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quả ép,</a:t>
            </a:r>
            <a:r>
              <a:rPr sz="21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sz="21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người bệnh không muốn ăn hoặc ăn quá ít thì cho ăn nhiều bữa trong ng</a:t>
            </a:r>
            <a:r>
              <a:rPr sz="2100" b="1" dirty="0">
                <a:solidFill>
                  <a:srgbClr val="CC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1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</a:t>
            </a:r>
            <a:br>
              <a:rPr sz="21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1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1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một số bệnh đòi hỏi ăn kiêng theo chỉ dẫn của bác sĩ.</a:t>
            </a:r>
            <a:endParaRPr sz="21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23" name="Rectangle 3"/>
          <p:cNvSpPr/>
          <p:nvPr/>
        </p:nvSpPr>
        <p:spPr>
          <a:xfrm>
            <a:off x="3534410" y="775970"/>
            <a:ext cx="2420620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vi-VN" sz="30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vi-VN" sz="3000" b="1" u="sng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5"/>
          <p:cNvSpPr txBox="1"/>
          <p:nvPr/>
        </p:nvSpPr>
        <p:spPr>
          <a:xfrm>
            <a:off x="1619250" y="699770"/>
            <a:ext cx="623506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2000"/>
              <a:t>Thứ năm ngày 28  tháng 10 năm 2021</a:t>
            </a:r>
            <a:endParaRPr lang="vi-VN" altLang="en-US" sz="2000"/>
          </a:p>
          <a:p>
            <a:pPr algn="ctr"/>
            <a:r>
              <a:rPr lang="vi-VN" altLang="en-US" sz="2000"/>
              <a:t>Khoa học</a:t>
            </a:r>
            <a:endParaRPr lang="vi-VN" altLang="en-US" sz="2000"/>
          </a:p>
          <a:p>
            <a:pPr algn="ctr"/>
            <a:r>
              <a:rPr lang="vi-VN" altLang="en-US" sz="2000"/>
              <a:t>Ăn uống khi bị bệnh</a:t>
            </a:r>
            <a:endParaRPr lang="en-US" sz="2000"/>
          </a:p>
          <a:p>
            <a:pPr algn="l"/>
            <a:r>
              <a:rPr lang="en-US" sz="2000"/>
              <a:t>Nguyên tắc ăn khi bị bệnh</a:t>
            </a:r>
            <a:endParaRPr lang="en-US" sz="2000"/>
          </a:p>
          <a:p>
            <a:pPr algn="l"/>
            <a:r>
              <a:rPr lang="en-US" sz="2000"/>
              <a:t>+ </a:t>
            </a:r>
            <a:r>
              <a:rPr lang="vi-VN" altLang="en-US" sz="2000"/>
              <a:t>Ă</a:t>
            </a:r>
            <a:r>
              <a:rPr lang="en-US" sz="2000"/>
              <a:t>n thức ăn có giá trị dinh dưỡng để bồi bổ</a:t>
            </a:r>
            <a:endParaRPr lang="en-US" sz="2000"/>
          </a:p>
          <a:p>
            <a:pPr algn="l"/>
            <a:r>
              <a:rPr lang="en-US" sz="2000"/>
              <a:t>+ </a:t>
            </a:r>
            <a:r>
              <a:rPr lang="vi-VN" altLang="en-US" sz="2000"/>
              <a:t>Ă</a:t>
            </a:r>
            <a:r>
              <a:rPr lang="en-US" sz="2000"/>
              <a:t>n làm nhiều bữa trong ngày</a:t>
            </a:r>
            <a:endParaRPr lang="en-US" sz="2000"/>
          </a:p>
          <a:p>
            <a:pPr algn="l"/>
            <a:r>
              <a:rPr lang="en-US" sz="2000"/>
              <a:t>+ </a:t>
            </a:r>
            <a:r>
              <a:rPr lang="vi-VN" altLang="en-US" sz="2000"/>
              <a:t>Ă</a:t>
            </a:r>
            <a:r>
              <a:rPr lang="en-US" sz="2000"/>
              <a:t>n thức ăn dễ tiêu, dễ nuốt nếu người bệnh quá yếu</a:t>
            </a:r>
            <a:endParaRPr lang="en-US" sz="2000"/>
          </a:p>
          <a:p>
            <a:pPr algn="l"/>
            <a:r>
              <a:rPr lang="en-US" sz="2000"/>
              <a:t>+ </a:t>
            </a:r>
            <a:r>
              <a:rPr lang="vi-VN" altLang="en-US" sz="2000"/>
              <a:t>Ă</a:t>
            </a:r>
            <a:r>
              <a:rPr lang="en-US" sz="2000"/>
              <a:t>n kiêng nếu có chỉ dẫn của bác sĩ</a:t>
            </a:r>
            <a:endParaRPr lang="en-US"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8" name="Rectangle 8"/>
          <p:cNvSpPr/>
          <p:nvPr/>
        </p:nvSpPr>
        <p:spPr>
          <a:xfrm>
            <a:off x="1619250" y="628015"/>
            <a:ext cx="6471285" cy="198374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algn="ctr" eaLnBrk="1" hangingPunct="1"/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Dặn dò: 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l" eaLnBrk="1" hangingPunct="1"/>
            <a:r>
              <a:rPr 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+ </a:t>
            </a:r>
            <a:r>
              <a:rPr sz="2400" b="1" dirty="0">
                <a:solidFill>
                  <a:srgbClr val="0000FF"/>
                </a:solidFill>
                <a:latin typeface="Arial" panose="020B0604020202020204" pitchFamily="34" charset="0"/>
              </a:rPr>
              <a:t>Về học thuộc ghi nhớ.</a:t>
            </a:r>
            <a:endParaRPr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eaLnBrk="1" hangingPunct="1"/>
            <a:endParaRPr sz="2400" b="1" dirty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algn="l" eaLnBrk="1" hangingPunct="1"/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+ </a:t>
            </a:r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Xem trước bài: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sz="2400" b="1" dirty="0">
                <a:solidFill>
                  <a:srgbClr val="008000"/>
                </a:solidFill>
                <a:latin typeface="Arial" panose="020B0604020202020204" pitchFamily="34" charset="0"/>
              </a:rPr>
              <a:t>Phòng tránh tai nạn đuối nước.</a:t>
            </a:r>
            <a:endParaRPr sz="2400" b="1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ext Box 7"/>
          <p:cNvSpPr txBox="1"/>
          <p:nvPr/>
        </p:nvSpPr>
        <p:spPr>
          <a:xfrm>
            <a:off x="1600200" y="4800600"/>
            <a:ext cx="138113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vi-VN" altLang="x-none" sz="18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7171" name="Rectangle 2"/>
          <p:cNvSpPr/>
          <p:nvPr/>
        </p:nvSpPr>
        <p:spPr>
          <a:xfrm>
            <a:off x="1979295" y="1131570"/>
            <a:ext cx="4749800" cy="402590"/>
          </a:xfrm>
          <a:prstGeom prst="rect">
            <a:avLst/>
          </a:prstGeom>
          <a:noFill/>
          <a:ln w="9525">
            <a:noFill/>
          </a:ln>
        </p:spPr>
        <p:txBody>
          <a:bodyPr wrap="square" lIns="81069" tIns="40535" rIns="81069" bIns="40535">
            <a:spAutoFit/>
          </a:bodyPr>
          <a:p>
            <a:pPr algn="r" defTabSz="1081405" eaLnBrk="1" hangingPunct="1"/>
            <a:r>
              <a:rPr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 ng</a:t>
            </a:r>
            <a:r>
              <a:rPr sz="21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 tháng</a:t>
            </a:r>
            <a:r>
              <a:rPr lang="vi-VN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năm 202</a:t>
            </a:r>
            <a:r>
              <a:rPr lang="vi-VN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1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3" name="Text Box 5"/>
          <p:cNvSpPr txBox="1"/>
          <p:nvPr/>
        </p:nvSpPr>
        <p:spPr>
          <a:xfrm>
            <a:off x="1403350" y="1491615"/>
            <a:ext cx="6572250" cy="725805"/>
          </a:xfrm>
          <a:prstGeom prst="rect">
            <a:avLst/>
          </a:prstGeom>
          <a:noFill/>
          <a:ln w="9525">
            <a:noFill/>
          </a:ln>
        </p:spPr>
        <p:txBody>
          <a:bodyPr lIns="81069" tIns="40535" rIns="81069" bIns="40535">
            <a:spAutoFit/>
          </a:bodyPr>
          <a:p>
            <a:pPr algn="ctr" defTabSz="1081405" eaLnBrk="1" hangingPunct="1"/>
            <a:r>
              <a:rPr sz="21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học:</a:t>
            </a:r>
            <a:endParaRPr sz="21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081405" eaLnBrk="1" hangingPunct="1"/>
            <a:r>
              <a:rPr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UỐNG KHI BỊ BỆNH</a:t>
            </a:r>
            <a:endParaRPr sz="21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/>
          <p:nvPr>
            <p:ph type="title" idx="2"/>
          </p:nvPr>
        </p:nvSpPr>
        <p:spPr>
          <a:xfrm>
            <a:off x="2343150" y="988060"/>
            <a:ext cx="4488180" cy="3065145"/>
          </a:xfrm>
        </p:spPr>
        <p:txBody>
          <a:bodyPr/>
          <a:p>
            <a:pPr algn="l"/>
            <a:r>
              <a:rPr lang="vi-VN" altLang="en-US" sz="280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vi-VN" altLang="en-US" sz="2800" u="sng"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br>
              <a:rPr lang="vi-VN" altLang="en-US" sz="2800" u="sng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altLang="en-US" sz="2800">
                <a:latin typeface="Arial" panose="020B0604020202020204" pitchFamily="34" charset="0"/>
                <a:cs typeface="Arial" panose="020B0604020202020204" pitchFamily="34" charset="0"/>
              </a:rPr>
              <a:t>- HS nói được về chế độ ăn uống khi bị một số bệnh.</a:t>
            </a:r>
            <a:br>
              <a:rPr lang="vi-VN" altLang="en-U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altLang="en-US" sz="2800">
                <a:latin typeface="Arial" panose="020B0604020202020204" pitchFamily="34" charset="0"/>
                <a:cs typeface="Arial" panose="020B0604020202020204" pitchFamily="34" charset="0"/>
              </a:rPr>
              <a:t>- Biết pha dung dịch Ô-rê-dôn và chuẩn bị nước cháo muối.</a:t>
            </a:r>
            <a:endParaRPr lang="vi-V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3"/>
          <p:cNvSpPr/>
          <p:nvPr/>
        </p:nvSpPr>
        <p:spPr>
          <a:xfrm>
            <a:off x="1403350" y="1131570"/>
            <a:ext cx="6457950" cy="3429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447675" indent="-447675" algn="justLow" eaLnBrk="1" hangingPunct="1">
              <a:spcBef>
                <a:spcPct val="20000"/>
              </a:spcBef>
              <a:buClr>
                <a:srgbClr val="0033CC"/>
              </a:buClr>
              <a:buSzPct val="120000"/>
              <a:buFont typeface="Wingdings" panose="05000000000000000000" pitchFamily="2" charset="2"/>
            </a:pPr>
            <a:r>
              <a:rPr sz="262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25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bị các bệnh thông thường ta cần cho người bệnh ăn các loại thức ăn n</a:t>
            </a:r>
            <a:r>
              <a:rPr sz="2625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625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?</a:t>
            </a:r>
            <a:endParaRPr sz="2625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 algn="justLow" eaLnBrk="1" hangingPunct="1">
              <a:spcBef>
                <a:spcPct val="20000"/>
              </a:spcBef>
              <a:buClr>
                <a:srgbClr val="0033CC"/>
              </a:buClr>
              <a:buSzPct val="120000"/>
              <a:buFont typeface="Wingdings" panose="05000000000000000000" pitchFamily="2" charset="2"/>
            </a:pPr>
            <a:r>
              <a:rPr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Đối với người bệnh nặng nên cho ăn món ăn đặc hay loãng? Vì sao?</a:t>
            </a:r>
            <a:endParaRPr sz="262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 algn="justLow" eaLnBrk="1" hangingPunct="1">
              <a:spcBef>
                <a:spcPct val="20000"/>
              </a:spcBef>
              <a:buClr>
                <a:srgbClr val="0033CC"/>
              </a:buClr>
              <a:buSzPct val="120000"/>
              <a:buFont typeface="Wingdings" panose="05000000000000000000" pitchFamily="2" charset="2"/>
            </a:pPr>
            <a:r>
              <a:rPr sz="2625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Đối với người bệnh không muốn ăn hoặc ăn quá ít nên cho ăn như thế n</a:t>
            </a:r>
            <a:r>
              <a:rPr sz="2625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625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sz="2625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 algn="justLow" eaLnBrk="1" hangingPunct="1">
              <a:spcBef>
                <a:spcPct val="20000"/>
              </a:spcBef>
              <a:buClr>
                <a:srgbClr val="0033CC"/>
              </a:buClr>
              <a:buSzPct val="120000"/>
              <a:buFont typeface="Wingdings" panose="05000000000000000000" pitchFamily="2" charset="2"/>
            </a:pPr>
            <a:r>
              <a:rPr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Có một số bệnh đòi hỏi ăn kiêng thì nên ăn như thế n</a:t>
            </a:r>
            <a:r>
              <a:rPr sz="2625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62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sz="2625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81125" y="411480"/>
            <a:ext cx="6657975" cy="648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28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nghĩ và trả lời câu hỏi:</a:t>
            </a:r>
            <a:endParaRPr lang="vi-VN" altLang="en-US" sz="280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4" descr="An uong khi bi ben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510" y="627380"/>
            <a:ext cx="8085455" cy="4189095"/>
          </a:xfrm>
          <a:prstGeom prst="rect">
            <a:avLst/>
          </a:prstGeom>
          <a:solidFill>
            <a:srgbClr val="F2F2F2"/>
          </a:solidFill>
          <a:ln w="28575" cap="flat" cmpd="dbl">
            <a:solidFill>
              <a:schemeClr val="tx1">
                <a:lumMod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0" name="Text Box 15"/>
          <p:cNvSpPr txBox="1"/>
          <p:nvPr/>
        </p:nvSpPr>
        <p:spPr>
          <a:xfrm>
            <a:off x="539115" y="123190"/>
            <a:ext cx="2286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sz="2400" b="1" dirty="0">
                <a:latin typeface="Arial" panose="020B0604020202020204" pitchFamily="34" charset="0"/>
              </a:rPr>
              <a:t>Tranh vẽ gì?</a:t>
            </a:r>
            <a:endParaRPr sz="2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Rectangle 1"/>
          <p:cNvSpPr/>
          <p:nvPr/>
        </p:nvSpPr>
        <p:spPr>
          <a:xfrm>
            <a:off x="611505" y="699770"/>
            <a:ext cx="378269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447675" indent="-447675" eaLnBrk="1" hangingPunct="1">
              <a:spcBef>
                <a:spcPct val="20000"/>
              </a:spcBef>
              <a:buClr>
                <a:srgbClr val="0033CC"/>
              </a:buClr>
              <a:buSzPct val="120000"/>
              <a:buFont typeface="Wingdings" panose="05000000000000000000" pitchFamily="2" charset="2"/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Khi bị các bệnh thông thường ta cần cho người bệnh ăn các loại thức ăn n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003800" y="628015"/>
            <a:ext cx="350964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Khi bị các bệnh thông thường ta cần cho người bệnh ăn các loại thức ăn chứa nhiều chất. 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 descr="thịt"/>
          <p:cNvPicPr>
            <a:picLocks noChangeAspect="1"/>
          </p:cNvPicPr>
          <p:nvPr>
            <p:ph type="body"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4919980" y="2222500"/>
            <a:ext cx="1194435" cy="1010920"/>
          </a:xfrm>
        </p:spPr>
      </p:pic>
      <p:pic>
        <p:nvPicPr>
          <p:cNvPr id="11270" name="Picture 6" descr="cá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080" y="2235835"/>
            <a:ext cx="1160145" cy="9975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1" name="Text Box 7"/>
          <p:cNvSpPr txBox="1"/>
          <p:nvPr/>
        </p:nvSpPr>
        <p:spPr>
          <a:xfrm>
            <a:off x="6515735" y="3205480"/>
            <a:ext cx="594360" cy="306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Cá</a:t>
            </a:r>
            <a:endParaRPr b="1" dirty="0">
              <a:latin typeface="Arial" panose="020B0604020202020204" pitchFamily="34" charset="0"/>
            </a:endParaRPr>
          </a:p>
        </p:txBody>
      </p:sp>
      <p:pic>
        <p:nvPicPr>
          <p:cNvPr id="11278" name="Picture 14" descr="vh%2520trung%2520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0295" y="2211705"/>
            <a:ext cx="1224280" cy="10185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9" name="Text Box 15"/>
          <p:cNvSpPr txBox="1"/>
          <p:nvPr/>
        </p:nvSpPr>
        <p:spPr>
          <a:xfrm>
            <a:off x="7775575" y="3233420"/>
            <a:ext cx="664845" cy="27559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 eaLnBrk="1" hangingPunct="1">
              <a:spcBef>
                <a:spcPct val="50000"/>
              </a:spcBef>
            </a:pPr>
            <a:r>
              <a:rPr sz="1200" b="1" dirty="0">
                <a:latin typeface="Arial" panose="020B0604020202020204" pitchFamily="34" charset="0"/>
              </a:rPr>
              <a:t>Trứng</a:t>
            </a:r>
            <a:endParaRPr sz="1200" b="1" dirty="0">
              <a:latin typeface="Arial" panose="020B0604020202020204" pitchFamily="34" charset="0"/>
            </a:endParaRPr>
          </a:p>
        </p:txBody>
      </p:sp>
      <p:pic>
        <p:nvPicPr>
          <p:cNvPr id="11280" name="Picture 16" descr="images[75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9345" y="3512820"/>
            <a:ext cx="1256665" cy="923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2" name="Picture 18" descr="rau%2520xanh2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445" y="3507740"/>
            <a:ext cx="1160780" cy="9258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83" name="Text Box 19"/>
          <p:cNvSpPr txBox="1"/>
          <p:nvPr/>
        </p:nvSpPr>
        <p:spPr>
          <a:xfrm>
            <a:off x="5363845" y="4444365"/>
            <a:ext cx="584835" cy="30670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 eaLnBrk="1" hangingPunct="1"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Sữa</a:t>
            </a:r>
            <a:endParaRPr b="1" dirty="0">
              <a:latin typeface="Arial" panose="020B0604020202020204" pitchFamily="34" charset="0"/>
            </a:endParaRPr>
          </a:p>
        </p:txBody>
      </p:sp>
      <p:pic>
        <p:nvPicPr>
          <p:cNvPr id="11284" name="Picture 20" descr="traicay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9660" y="3512185"/>
            <a:ext cx="1153795" cy="883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85" name="Text Box 21"/>
          <p:cNvSpPr txBox="1"/>
          <p:nvPr/>
        </p:nvSpPr>
        <p:spPr>
          <a:xfrm>
            <a:off x="6372225" y="4436745"/>
            <a:ext cx="904875" cy="275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spcBef>
                <a:spcPct val="50000"/>
              </a:spcBef>
            </a:pPr>
            <a:r>
              <a:rPr sz="1200" b="1" dirty="0">
                <a:latin typeface="Arial" panose="020B0604020202020204" pitchFamily="34" charset="0"/>
              </a:rPr>
              <a:t>Rau xanh</a:t>
            </a:r>
            <a:endParaRPr sz="1200" b="1" dirty="0">
              <a:latin typeface="Arial" panose="020B0604020202020204" pitchFamily="34" charset="0"/>
            </a:endParaRPr>
          </a:p>
        </p:txBody>
      </p:sp>
      <p:sp>
        <p:nvSpPr>
          <p:cNvPr id="18" name="Text Box 21"/>
          <p:cNvSpPr txBox="1"/>
          <p:nvPr/>
        </p:nvSpPr>
        <p:spPr>
          <a:xfrm>
            <a:off x="7804150" y="4371975"/>
            <a:ext cx="607695" cy="30670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 eaLnBrk="1" hangingPunct="1"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Quả</a:t>
            </a:r>
            <a:endParaRPr b="1" dirty="0">
              <a:latin typeface="Arial" panose="020B0604020202020204" pitchFamily="34" charset="0"/>
            </a:endParaRPr>
          </a:p>
        </p:txBody>
      </p:sp>
      <p:sp>
        <p:nvSpPr>
          <p:cNvPr id="7" name="Text Box 19"/>
          <p:cNvSpPr txBox="1"/>
          <p:nvPr/>
        </p:nvSpPr>
        <p:spPr>
          <a:xfrm>
            <a:off x="5292090" y="3206115"/>
            <a:ext cx="584835" cy="30670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 eaLnBrk="1" hangingPunct="1">
              <a:spcBef>
                <a:spcPct val="50000"/>
              </a:spcBef>
            </a:pPr>
            <a:r>
              <a:rPr lang="vi-VN" b="1" dirty="0">
                <a:latin typeface="Arial" panose="020B0604020202020204" pitchFamily="34" charset="0"/>
              </a:rPr>
              <a:t>Thịt</a:t>
            </a:r>
            <a:endParaRPr lang="vi-VN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7" grpId="1"/>
      <p:bldP spid="4" grpId="0"/>
      <p:bldP spid="4" grpId="1"/>
      <p:bldP spid="11271" grpId="0"/>
      <p:bldP spid="11279" grpId="0" bldLvl="0" animBg="1"/>
      <p:bldP spid="11283" grpId="0" bldLvl="0" animBg="1"/>
      <p:bldP spid="11285" grpId="0"/>
      <p:bldP spid="18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12"/>
          <p:cNvSpPr/>
          <p:nvPr/>
        </p:nvSpPr>
        <p:spPr>
          <a:xfrm>
            <a:off x="2339340" y="1059815"/>
            <a:ext cx="4584065" cy="1028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eaLnBrk="1" hangingPunct="1"/>
            <a:r>
              <a:rPr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Đối với người bệnh nặng nên cho ăn thức ăn đặc hay loãng? Tại sao?</a:t>
            </a:r>
            <a:endParaRPr sz="21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23440" y="2211705"/>
            <a:ext cx="4822190" cy="8191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sz="2625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21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người bệnh nặng nên cho ăn thức ăn loãng.</a:t>
            </a:r>
            <a:endParaRPr sz="21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>
          <a:xfrm>
            <a:off x="1871600" y="3099845"/>
            <a:ext cx="2140200" cy="488400"/>
          </a:xfrm>
        </p:spPr>
        <p:txBody>
          <a:bodyPr/>
          <a:p>
            <a:endParaRPr lang="en-US"/>
          </a:p>
        </p:txBody>
      </p:sp>
      <p:sp>
        <p:nvSpPr>
          <p:cNvPr id="14338" name="Rectangle 3"/>
          <p:cNvSpPr/>
          <p:nvPr/>
        </p:nvSpPr>
        <p:spPr>
          <a:xfrm>
            <a:off x="1331595" y="555625"/>
            <a:ext cx="6743700" cy="41402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bệnh nặng nên cho ăn thức ăn loãng.</a:t>
            </a:r>
            <a:endParaRPr sz="21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6" descr="Chao%2520Bo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50" y="1218565"/>
            <a:ext cx="1664494" cy="13227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15"/>
          <p:cNvSpPr txBox="1"/>
          <p:nvPr/>
        </p:nvSpPr>
        <p:spPr>
          <a:xfrm>
            <a:off x="1092200" y="2590165"/>
            <a:ext cx="249364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spcBef>
                <a:spcPct val="50000"/>
              </a:spcBef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Cháo thịt băm nhỏ</a:t>
            </a:r>
            <a:endParaRPr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12" descr="cam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3650" y="2990215"/>
            <a:ext cx="1771650" cy="1257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18"/>
          <p:cNvSpPr txBox="1"/>
          <p:nvPr/>
        </p:nvSpPr>
        <p:spPr>
          <a:xfrm>
            <a:off x="1451610" y="4300220"/>
            <a:ext cx="15430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cam </a:t>
            </a:r>
            <a:endParaRPr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5954" name="Picture 2" descr="Kết quả hình ảnh cho cháo trứ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3900" y="1218565"/>
            <a:ext cx="2143125" cy="13370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5956" name="Picture 4" descr="Kết quả hình ảnh cho cháo cá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5600" y="1275715"/>
            <a:ext cx="2364581" cy="12346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 Box 15"/>
          <p:cNvSpPr txBox="1"/>
          <p:nvPr/>
        </p:nvSpPr>
        <p:spPr>
          <a:xfrm>
            <a:off x="3663950" y="2590165"/>
            <a:ext cx="14287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Cháo trứng</a:t>
            </a:r>
            <a:endParaRPr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15"/>
          <p:cNvSpPr txBox="1"/>
          <p:nvPr/>
        </p:nvSpPr>
        <p:spPr>
          <a:xfrm>
            <a:off x="6007100" y="2590165"/>
            <a:ext cx="14287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Cháo cá</a:t>
            </a:r>
            <a:endParaRPr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5958" name="Picture 6" descr="Kết quả hình ảnh cho nuoc chanh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8200" y="2990215"/>
            <a:ext cx="1688306" cy="1266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5960" name="Picture 8" descr="Kết quả hình ảnh cho sinh t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4200" y="2933065"/>
            <a:ext cx="2033588" cy="13549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 Box 18"/>
          <p:cNvSpPr txBox="1"/>
          <p:nvPr/>
        </p:nvSpPr>
        <p:spPr>
          <a:xfrm>
            <a:off x="3337560" y="4300220"/>
            <a:ext cx="202882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chanh </a:t>
            </a:r>
            <a:endParaRPr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 Box 18"/>
          <p:cNvSpPr txBox="1"/>
          <p:nvPr/>
        </p:nvSpPr>
        <p:spPr>
          <a:xfrm>
            <a:off x="5566410" y="4300220"/>
            <a:ext cx="22288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sinh tố </a:t>
            </a:r>
            <a:endParaRPr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4126</Words>
  <Application>WPS Presentation</Application>
  <PresentationFormat/>
  <Paragraphs>149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2" baseType="lpstr">
      <vt:lpstr>Arial</vt:lpstr>
      <vt:lpstr>SimSun</vt:lpstr>
      <vt:lpstr>Wingdings</vt:lpstr>
      <vt:lpstr>Arial</vt:lpstr>
      <vt:lpstr>Concert One</vt:lpstr>
      <vt:lpstr>Roboto Mono Medium</vt:lpstr>
      <vt:lpstr>Coming Soon</vt:lpstr>
      <vt:lpstr>Anonymous Pro</vt:lpstr>
      <vt:lpstr>Roboto Mono</vt:lpstr>
      <vt:lpstr>Proxima Nova Semibold</vt:lpstr>
      <vt:lpstr>Proxima Nova</vt:lpstr>
      <vt:lpstr>Microsoft YaHei</vt:lpstr>
      <vt:lpstr>Arial Unicode MS</vt:lpstr>
      <vt:lpstr>Calibri</vt:lpstr>
      <vt:lpstr>Amatic SC</vt:lpstr>
      <vt:lpstr>Roboto Medium</vt:lpstr>
      <vt:lpstr>Times New Roman</vt:lpstr>
      <vt:lpstr>HP001 4H</vt:lpstr>
      <vt:lpstr>Notebook Lesson by Slidesgo</vt:lpstr>
      <vt:lpstr>NOTEBOOK LESSON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3. Đối với người bệnh không muốn ăn hoặc ăn quá ít nên cho ăn như thế nào 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KHOA HỌC LỚP: 4</dc:title>
  <dc:creator/>
  <cp:lastModifiedBy>Đinh Thu Hà</cp:lastModifiedBy>
  <cp:revision>1</cp:revision>
  <dcterms:created xsi:type="dcterms:W3CDTF">2021-10-19T15:39:25Z</dcterms:created>
  <dcterms:modified xsi:type="dcterms:W3CDTF">2021-10-19T15:39:25Z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79F85495F986478F97D76248999C5FF8</vt:lpwstr>
  </property>
  <property fmtid="{D5CDD505-2E9C-101B-9397-08002B2CF9AE}" pid="3" name="KSOProductBuildVer">
    <vt:lpwstr>1033-11.2.0.10323</vt:lpwstr>
  </property>
</Properties>
</file>