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5" r:id="rId2"/>
  </p:sldMasterIdLst>
  <p:notesMasterIdLst>
    <p:notesMasterId r:id="rId34"/>
  </p:notesMasterIdLst>
  <p:sldIdLst>
    <p:sldId id="272" r:id="rId3"/>
    <p:sldId id="276" r:id="rId4"/>
    <p:sldId id="277" r:id="rId5"/>
    <p:sldId id="278" r:id="rId6"/>
    <p:sldId id="279" r:id="rId7"/>
    <p:sldId id="260" r:id="rId8"/>
    <p:sldId id="263" r:id="rId9"/>
    <p:sldId id="284" r:id="rId10"/>
    <p:sldId id="280" r:id="rId11"/>
    <p:sldId id="281" r:id="rId12"/>
    <p:sldId id="282" r:id="rId13"/>
    <p:sldId id="283" r:id="rId14"/>
    <p:sldId id="285" r:id="rId15"/>
    <p:sldId id="286" r:id="rId16"/>
    <p:sldId id="287" r:id="rId17"/>
    <p:sldId id="288" r:id="rId18"/>
    <p:sldId id="289" r:id="rId19"/>
    <p:sldId id="268" r:id="rId20"/>
    <p:sldId id="265" r:id="rId21"/>
    <p:sldId id="290" r:id="rId22"/>
    <p:sldId id="291" r:id="rId23"/>
    <p:sldId id="292" r:id="rId24"/>
    <p:sldId id="293" r:id="rId25"/>
    <p:sldId id="275" r:id="rId26"/>
    <p:sldId id="298" r:id="rId27"/>
    <p:sldId id="294" r:id="rId28"/>
    <p:sldId id="296" r:id="rId29"/>
    <p:sldId id="295" r:id="rId30"/>
    <p:sldId id="297" r:id="rId31"/>
    <p:sldId id="299" r:id="rId32"/>
    <p:sldId id="300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000"/>
    <a:srgbClr val="FFB19D"/>
    <a:srgbClr val="FF780A"/>
    <a:srgbClr val="00863D"/>
    <a:srgbClr val="6FAA2E"/>
    <a:srgbClr val="0070C0"/>
    <a:srgbClr val="B71E19"/>
    <a:srgbClr val="814286"/>
    <a:srgbClr val="B3000D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09" autoAdjust="0"/>
    <p:restoredTop sz="94660"/>
  </p:normalViewPr>
  <p:slideViewPr>
    <p:cSldViewPr snapToGrid="0">
      <p:cViewPr varScale="1">
        <p:scale>
          <a:sx n="69" d="100"/>
          <a:sy n="69" d="100"/>
        </p:scale>
        <p:origin x="10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5D13BBE5-0BEA-4494-9BEF-C8C2F48C9E2D}" type="datetimeFigureOut">
              <a:rPr lang="zh-CN" altLang="en-US" smtClean="0"/>
              <a:pPr/>
              <a:t>2021/10/22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F1CB8912-F0BA-4AD8-8415-DA1F26BCB09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29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110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852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14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250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2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674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2" descr="cdc42615100be655bf1a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768672" y="-491310"/>
            <a:ext cx="1600518" cy="1600518"/>
          </a:xfrm>
          <a:prstGeom prst="rect">
            <a:avLst/>
          </a:prstGeom>
        </p:spPr>
      </p:pic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828" y="-82304"/>
            <a:ext cx="2482922" cy="248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06A5CD-5D03-4AF2-A862-6374BABC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884909-DFC1-4385-83A5-610F8BB30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8BB721-2A41-4394-9697-9D0E0D998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D745DA-DBC4-4B58-B40B-9B89EFCE2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2B00AB-42A8-4FA3-864E-2C270D406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89DEC5-DB7D-4B7A-A739-80F14613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BFB16F-4C71-4C6E-9F0B-A1689B50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45560D-2BBB-46D5-9D32-8571051D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349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32AD7E-EF58-48DD-ABF3-A58E3FAE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33C195A-A4EC-461B-9BC5-C85ED43C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815663-A9ED-49D3-B841-D6E704C6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414CDA0-E9F6-4F74-A641-31EC3990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622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8CE1EE-1C71-477D-A315-A7E8E7B4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FF734CE-6E42-4202-8D7A-E62352B2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33A891-55B3-4419-BAAA-E5176E39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964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46278C-7378-4C16-AEBD-97D0C7B5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DC71AC-0695-48D0-A5C1-A2DFE8CF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94A254-CB33-4221-A6DD-4FF609E86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91B497-8491-41A9-82AF-30CE8B9A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4F5015-A16E-4533-99E7-B85E4809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18662E-9695-4FCC-83D0-D7B9E5B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104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BAFB50-33D3-41F8-8B0D-C95D1F3D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70E7E3E-6331-4432-B6A1-EDCE1D0AB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52437C9-A6B4-4B1D-B141-2A7952D07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DC2534-C80D-43F6-B18D-30D6AA35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193401-AA28-41EF-A97D-F4FBB31C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2196DFE-B28E-4476-ADE9-459885B1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320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6EE738-C2D6-43FC-B20C-D2DDB4A4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027530-3133-4C3E-8F2D-090BB29F6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05AE87-AA2B-45C2-95E8-E9CD348E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29EEE9-9B1F-4C46-B497-92FC3630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A111E-0F79-46EE-8487-4376EF9B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300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A25EC82-AA27-4DC5-987C-F9927CBAB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444811-7A43-4F7A-A72F-6DAE24BE3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2159E8-1629-459E-8955-D70204D0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710FE1-5D36-4DF0-A165-6BD09660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223D90-62AE-4492-AA8E-21AF0634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340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460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825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063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687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024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747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2" descr="cdc42615100be655bf1a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728" y="-50799"/>
            <a:ext cx="3073472" cy="30734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-9442"/>
            <a:ext cx="12192000" cy="6876884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  <p:pic>
        <p:nvPicPr>
          <p:cNvPr id="3" name="图片 2" descr="矢量智能"/>
          <p:cNvPicPr/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6"/>
            <a:ext cx="12192000" cy="2701204"/>
          </a:xfrm>
          <a:prstGeom prst="rect">
            <a:avLst/>
          </a:prstGeom>
        </p:spPr>
      </p:pic>
      <p:pic>
        <p:nvPicPr>
          <p:cNvPr id="5" name="Content Placeholder 12" descr="cdc42615100be655bf1a"/>
          <p:cNvPicPr>
            <a:picLocks noChangeAspect="1"/>
          </p:cNvPicPr>
          <p:nvPr userDrawn="1"/>
        </p:nvPicPr>
        <p:blipFill>
          <a:blip r:embed="rId11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768672" y="-491310"/>
            <a:ext cx="1600518" cy="160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7" r:id="rId2"/>
    <p:sldLayoutId id="2147483668" r:id="rId3"/>
    <p:sldLayoutId id="2147483652" r:id="rId4"/>
    <p:sldLayoutId id="2147483654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7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51" userDrawn="1">
          <p15:clr>
            <a:srgbClr val="F26B43"/>
          </p15:clr>
        </p15:guide>
        <p15:guide id="4" pos="7129" userDrawn="1">
          <p15:clr>
            <a:srgbClr val="F26B43"/>
          </p15:clr>
        </p15:guide>
        <p15:guide id="5" orient="horz" pos="799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3FA1F20-6250-4C09-8CE6-1BEE439F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1FE79E8-6BE5-4684-985D-B987C0878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3FE056-1C43-4A98-9A62-8DE3C9926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880E-3BE9-4A10-966A-C1D42C70BC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92D5BC-DF88-454C-A566-965428B69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CBBA3D-058B-4788-B8F8-4C7734EE5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F30F0-2D64-4950-B991-DBE38FB597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63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gif"/><Relationship Id="rId7" Type="http://schemas.openxmlformats.org/officeDocument/2006/relationships/image" Target="../media/image13.jpeg"/><Relationship Id="rId12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11" Type="http://schemas.openxmlformats.org/officeDocument/2006/relationships/slide" Target="slide3.xml"/><Relationship Id="rId5" Type="http://schemas.microsoft.com/office/2007/relationships/hdphoto" Target="../media/hdphoto2.wdp"/><Relationship Id="rId10" Type="http://schemas.openxmlformats.org/officeDocument/2006/relationships/image" Target="../media/image16.jpe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12" Type="http://schemas.openxmlformats.org/officeDocument/2006/relationships/image" Target="../media/image14.jpeg"/><Relationship Id="rId17" Type="http://schemas.openxmlformats.org/officeDocument/2006/relationships/image" Target="../media/image22.jpeg"/><Relationship Id="rId2" Type="http://schemas.openxmlformats.org/officeDocument/2006/relationships/audio" Target="../media/audio1.wav"/><Relationship Id="rId16" Type="http://schemas.openxmlformats.org/officeDocument/2006/relationships/image" Target="../media/image21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13.jpeg"/><Relationship Id="rId5" Type="http://schemas.openxmlformats.org/officeDocument/2006/relationships/image" Target="../media/image18.gif"/><Relationship Id="rId15" Type="http://schemas.openxmlformats.org/officeDocument/2006/relationships/image" Target="../media/image20.jpeg"/><Relationship Id="rId10" Type="http://schemas.openxmlformats.org/officeDocument/2006/relationships/image" Target="../media/image12.jpeg"/><Relationship Id="rId4" Type="http://schemas.openxmlformats.org/officeDocument/2006/relationships/image" Target="../media/image9.png"/><Relationship Id="rId9" Type="http://schemas.microsoft.com/office/2007/relationships/hdphoto" Target="../media/hdphoto2.wdp"/><Relationship Id="rId1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15.png"/><Relationship Id="rId17" Type="http://schemas.openxmlformats.org/officeDocument/2006/relationships/image" Target="../media/image22.jpeg"/><Relationship Id="rId2" Type="http://schemas.openxmlformats.org/officeDocument/2006/relationships/audio" Target="../media/audio1.wav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14.jpeg"/><Relationship Id="rId5" Type="http://schemas.openxmlformats.org/officeDocument/2006/relationships/image" Target="../media/image23.gif"/><Relationship Id="rId15" Type="http://schemas.openxmlformats.org/officeDocument/2006/relationships/image" Target="../media/image26.png"/><Relationship Id="rId10" Type="http://schemas.openxmlformats.org/officeDocument/2006/relationships/image" Target="../media/image12.jpeg"/><Relationship Id="rId4" Type="http://schemas.openxmlformats.org/officeDocument/2006/relationships/image" Target="../media/image9.png"/><Relationship Id="rId9" Type="http://schemas.microsoft.com/office/2007/relationships/hdphoto" Target="../media/hdphoto2.wdp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22.jpeg"/><Relationship Id="rId3" Type="http://schemas.openxmlformats.org/officeDocument/2006/relationships/audio" Target="../media/audio2.wav"/><Relationship Id="rId7" Type="http://schemas.openxmlformats.org/officeDocument/2006/relationships/image" Target="../media/image25.gif"/><Relationship Id="rId12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gif"/><Relationship Id="rId11" Type="http://schemas.openxmlformats.org/officeDocument/2006/relationships/image" Target="../media/image27.gif"/><Relationship Id="rId5" Type="http://schemas.openxmlformats.org/officeDocument/2006/relationships/image" Target="../media/image9.png"/><Relationship Id="rId10" Type="http://schemas.openxmlformats.org/officeDocument/2006/relationships/image" Target="../media/image16.jpeg"/><Relationship Id="rId4" Type="http://schemas.openxmlformats.org/officeDocument/2006/relationships/audio" Target="../media/audio3.wav"/><Relationship Id="rId9" Type="http://schemas.openxmlformats.org/officeDocument/2006/relationships/image" Target="../media/image12.jpeg"/><Relationship Id="rId1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7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0946115-8F1F-43B6-AFB0-59AF5EFD0FD3}"/>
              </a:ext>
            </a:extLst>
          </p:cNvPr>
          <p:cNvSpPr txBox="1"/>
          <p:nvPr/>
        </p:nvSpPr>
        <p:spPr>
          <a:xfrm>
            <a:off x="1462334" y="1509919"/>
            <a:ext cx="95750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>
                <a:solidFill>
                  <a:srgbClr val="C82D2D"/>
                </a:solidFill>
                <a:latin typeface="UTM Bell" panose="02040603050506020204" pitchFamily="18" charset="0"/>
                <a:ea typeface="inpin heiti" charset="-122"/>
              </a:rPr>
              <a:t>ĐỊA LÍ LỚP 5</a:t>
            </a:r>
            <a:endParaRPr kumimoji="0" lang="zh-CN" altLang="en-US" sz="9600" u="none" strike="noStrike" kern="1200" cap="none" spc="0" normalizeH="0" baseline="0" noProof="0" dirty="0">
              <a:ln>
                <a:noFill/>
              </a:ln>
              <a:solidFill>
                <a:srgbClr val="C82D2D"/>
              </a:solidFill>
              <a:effectLst/>
              <a:uLnTx/>
              <a:uFillTx/>
              <a:latin typeface="UTM Bell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33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7">
            <a:extLst>
              <a:ext uri="{FF2B5EF4-FFF2-40B4-BE49-F238E27FC236}">
                <a16:creationId xmlns:a16="http://schemas.microsoft.com/office/drawing/2014/main" id="{6DDB3226-8DBC-482F-B68D-90232CBE1E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2919576"/>
              </p:ext>
            </p:extLst>
          </p:nvPr>
        </p:nvGraphicFramePr>
        <p:xfrm>
          <a:off x="2" y="1"/>
          <a:ext cx="12191998" cy="3913524"/>
        </p:xfrm>
        <a:graphic>
          <a:graphicData uri="http://schemas.openxmlformats.org/drawingml/2006/table">
            <a:tbl>
              <a:tblPr/>
              <a:tblGrid>
                <a:gridCol w="1161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3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09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084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944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775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1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-pin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Việt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Thái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-an-ma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277,0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Cam-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Lào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Xin-ga-po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Ti-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Bru-nây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" y="5295901"/>
            <a:ext cx="876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</a:rPr>
              <a:t>- Năm 2021, dân số nước ta là bao nhiêu người?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" y="4691861"/>
            <a:ext cx="876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i="1">
                <a:latin typeface="Times New Roman" panose="02020603050405020304" pitchFamily="18" charset="0"/>
              </a:rPr>
              <a:t>Dựa vào bảng số liệu, cho biết: </a:t>
            </a:r>
          </a:p>
        </p:txBody>
      </p:sp>
      <p:sp>
        <p:nvSpPr>
          <p:cNvPr id="5" name="Oval 4"/>
          <p:cNvSpPr/>
          <p:nvPr/>
        </p:nvSpPr>
        <p:spPr>
          <a:xfrm>
            <a:off x="1066800" y="2201861"/>
            <a:ext cx="1504950" cy="3809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591051" y="2201860"/>
            <a:ext cx="1504950" cy="38099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0" y="5924549"/>
            <a:ext cx="10896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</a:rPr>
              <a:t>- Nước ta có số dân đứng thứ mấy trong các nước Đông Nam Á?</a:t>
            </a:r>
          </a:p>
        </p:txBody>
      </p:sp>
      <p:sp>
        <p:nvSpPr>
          <p:cNvPr id="8" name="Text Box 44">
            <a:extLst>
              <a:ext uri="{FF2B5EF4-FFF2-40B4-BE49-F238E27FC236}">
                <a16:creationId xmlns:a16="http://schemas.microsoft.com/office/drawing/2014/main" id="{2F3BE8EE-40E2-410D-BB50-D44715EF7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3979527"/>
            <a:ext cx="12191999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    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Bảng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liệu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các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Đông</a:t>
            </a: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Nam Á </a:t>
            </a:r>
            <a:r>
              <a:rPr lang="en-US" altLang="vi-VN" sz="240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400">
                <a:solidFill>
                  <a:prstClr val="black"/>
                </a:solidFill>
                <a:cs typeface="Times New Roman" panose="02020603050405020304" pitchFamily="18" charset="0"/>
              </a:rPr>
              <a:t> 2021</a:t>
            </a:r>
            <a:endParaRPr lang="en-US" altLang="vi-VN" sz="24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3E08E71-BE8F-4C48-8FC0-D32D10E3FE33}"/>
              </a:ext>
            </a:extLst>
          </p:cNvPr>
          <p:cNvSpPr txBox="1"/>
          <p:nvPr/>
        </p:nvSpPr>
        <p:spPr>
          <a:xfrm>
            <a:off x="10896600" y="6032270"/>
            <a:ext cx="1295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 err="1">
                <a:solidFill>
                  <a:srgbClr val="FF0000"/>
                </a:solidFill>
              </a:rPr>
              <a:t>Thứ</a:t>
            </a:r>
            <a:r>
              <a:rPr lang="en-US" sz="2400" dirty="0">
                <a:solidFill>
                  <a:srgbClr val="FF0000"/>
                </a:solidFill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168764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5582654" cy="3521084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76462" y="4073878"/>
            <a:ext cx="1189393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0" hangingPunct="0">
              <a:defRPr/>
            </a:pP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Dựa vào lược đồ các nước Đông Nam Á, nêu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so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Á?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3532" y="3579278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các nước Đông Nam Á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994171"/>
              </p:ext>
            </p:extLst>
          </p:nvPr>
        </p:nvGraphicFramePr>
        <p:xfrm>
          <a:off x="5701350" y="15404"/>
          <a:ext cx="6369048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3016">
                  <a:extLst>
                    <a:ext uri="{9D8B030D-6E8A-4147-A177-3AD203B41FA5}">
                      <a16:colId xmlns:a16="http://schemas.microsoft.com/office/drawing/2014/main" val="697854091"/>
                    </a:ext>
                  </a:extLst>
                </a:gridCol>
                <a:gridCol w="2123016">
                  <a:extLst>
                    <a:ext uri="{9D8B030D-6E8A-4147-A177-3AD203B41FA5}">
                      <a16:colId xmlns:a16="http://schemas.microsoft.com/office/drawing/2014/main" val="2498704221"/>
                    </a:ext>
                  </a:extLst>
                </a:gridCol>
                <a:gridCol w="2123016">
                  <a:extLst>
                    <a:ext uri="{9D8B030D-6E8A-4147-A177-3AD203B41FA5}">
                      <a16:colId xmlns:a16="http://schemas.microsoft.com/office/drawing/2014/main" val="2919082748"/>
                    </a:ext>
                  </a:extLst>
                </a:gridCol>
              </a:tblGrid>
              <a:tr h="1370323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8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tích (</a:t>
                      </a:r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km</a:t>
                      </a:r>
                      <a:r>
                        <a:rPr lang="en-US" sz="2800" b="1" baseline="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b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số (triệu người)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1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478420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en-US" sz="28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130 000</a:t>
                      </a: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13262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Ca-na-da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9 985 000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108503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 Quốc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9 597</a:t>
                      </a:r>
                      <a:r>
                        <a:rPr lang="en-US" sz="28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</a:t>
                      </a:r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1,398 tỷ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291195"/>
                  </a:ext>
                </a:extLst>
              </a:tr>
              <a:tr h="322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Việt 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12281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38549" y="3579279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Bảng thống kê năm 2021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176462" y="5867921"/>
            <a:ext cx="1189393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200">
                <a:latin typeface="Times New Roman" panose="02020603050405020304" pitchFamily="18" charset="0"/>
              </a:rPr>
              <a:t>Nước ta có diện tích vào loại trung bình nhưng dân số lại thuộc hàng các nước đông dân trên thế giới.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6461" y="4970900"/>
            <a:ext cx="1189393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0" hangingPunct="0">
              <a:defRPr/>
            </a:pP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Dựa vào bảng thông kê trên, nêu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dân số của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so </a:t>
            </a:r>
            <a:r>
              <a:rPr lang="en-US" sz="280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số </a:t>
            </a:r>
            <a:r>
              <a:rPr lang="en-US" sz="280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thế giới?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29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0275" y="2474893"/>
            <a:ext cx="7791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2019: https://www.youtube.com/watch?v=RRZJPZ-E-hk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1D2CD14-7F40-4A39-8C44-00056DF0CEFB}"/>
              </a:ext>
            </a:extLst>
          </p:cNvPr>
          <p:cNvSpPr txBox="1"/>
          <p:nvPr/>
        </p:nvSpPr>
        <p:spPr>
          <a:xfrm>
            <a:off x="1925782" y="831273"/>
            <a:ext cx="9033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HỌC SINH MỞ VIDEO VỀ ĐIỀU TRA DÂN SỐ NĂM 2019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THEO ĐỊA CHỈ ĐƯỜNG LINK</a:t>
            </a:r>
          </a:p>
        </p:txBody>
      </p:sp>
    </p:spTree>
    <p:extLst>
      <p:ext uri="{BB962C8B-B14F-4D97-AF65-F5344CB8AC3E}">
        <p14:creationId xmlns:p14="http://schemas.microsoft.com/office/powerpoint/2010/main" val="110516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387" y="1003638"/>
            <a:ext cx="8352356" cy="553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 descr="8795a400b30657058d3280f44b1f2d0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507" y="4311015"/>
            <a:ext cx="5258435" cy="2546985"/>
          </a:xfrm>
          <a:prstGeom prst="rect">
            <a:avLst/>
          </a:prstGeom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3245759" y="2556689"/>
            <a:ext cx="5868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540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2. Gia tăng dân số ở nước ta</a:t>
            </a:r>
            <a:endParaRPr lang="zh-CN" altLang="en-US" sz="5400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5" name="图片 9" descr="e6a655ed09bc757151afabca7ab85c5c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6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8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52179" y="563600"/>
            <a:ext cx="11181244" cy="6334363"/>
            <a:chOff x="-52179" y="563600"/>
            <a:chExt cx="11181244" cy="633436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91AAB3C-E80F-4B2A-94A9-FDD824EFA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527" y="563600"/>
              <a:ext cx="10824119" cy="5938911"/>
              <a:chOff x="720" y="19"/>
              <a:chExt cx="5040" cy="3858"/>
            </a:xfrm>
          </p:grpSpPr>
          <p:sp>
            <p:nvSpPr>
              <p:cNvPr id="3" name="Line 2">
                <a:extLst>
                  <a:ext uri="{FF2B5EF4-FFF2-40B4-BE49-F238E27FC236}">
                    <a16:creationId xmlns:a16="http://schemas.microsoft.com/office/drawing/2014/main" id="{B884BB41-B9F9-4EFC-8CD7-CFF7566B3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19"/>
                <a:ext cx="0" cy="3485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CDD66CD-6E8D-46E5-BD28-45125D96D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32" cy="2064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600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5" name="Line 4">
                <a:extLst>
                  <a:ext uri="{FF2B5EF4-FFF2-40B4-BE49-F238E27FC236}">
                    <a16:creationId xmlns:a16="http://schemas.microsoft.com/office/drawing/2014/main" id="{F83187FF-A12F-4184-97B2-21AC25128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504"/>
                <a:ext cx="4320" cy="2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94D69DB-0DD2-480B-AFFD-41C517140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872"/>
                <a:ext cx="432" cy="163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600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E37FBD-D155-4B4D-ADA5-EF85AF41B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432" cy="235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600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8" name="Text Box 7">
                <a:extLst>
                  <a:ext uri="{FF2B5EF4-FFF2-40B4-BE49-F238E27FC236}">
                    <a16:creationId xmlns:a16="http://schemas.microsoft.com/office/drawing/2014/main" id="{AE0173B0-83A1-43D2-B6BC-8A682EBB3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0" y="161"/>
                <a:ext cx="1057" cy="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 người</a:t>
                </a:r>
              </a:p>
            </p:txBody>
          </p:sp>
          <p:sp>
            <p:nvSpPr>
              <p:cNvPr id="9" name="Text Box 8">
                <a:extLst>
                  <a:ext uri="{FF2B5EF4-FFF2-40B4-BE49-F238E27FC236}">
                    <a16:creationId xmlns:a16="http://schemas.microsoft.com/office/drawing/2014/main" id="{A5B19C3E-2CDD-4FB2-9AF7-AC8D3AA6A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6" y="3504"/>
                <a:ext cx="624" cy="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</a:p>
            </p:txBody>
          </p:sp>
          <p:sp>
            <p:nvSpPr>
              <p:cNvPr id="10" name="Text Box 9">
                <a:extLst>
                  <a:ext uri="{FF2B5EF4-FFF2-40B4-BE49-F238E27FC236}">
                    <a16:creationId xmlns:a16="http://schemas.microsoft.com/office/drawing/2014/main" id="{E7DA33EC-6830-47FC-B23E-F437D86C6D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503"/>
                <a:ext cx="720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1979</a:t>
                </a:r>
              </a:p>
            </p:txBody>
          </p:sp>
          <p:sp>
            <p:nvSpPr>
              <p:cNvPr id="11" name="Text Box 10">
                <a:extLst>
                  <a:ext uri="{FF2B5EF4-FFF2-40B4-BE49-F238E27FC236}">
                    <a16:creationId xmlns:a16="http://schemas.microsoft.com/office/drawing/2014/main" id="{BF063C05-AAD7-4529-9DB8-A97C20D0FC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3503"/>
                <a:ext cx="720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1989</a:t>
                </a:r>
              </a:p>
            </p:txBody>
          </p:sp>
          <p:sp>
            <p:nvSpPr>
              <p:cNvPr id="12" name="Text Box 11">
                <a:extLst>
                  <a:ext uri="{FF2B5EF4-FFF2-40B4-BE49-F238E27FC236}">
                    <a16:creationId xmlns:a16="http://schemas.microsoft.com/office/drawing/2014/main" id="{FD901634-6642-4B38-8F00-F5E662F90D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505"/>
                <a:ext cx="720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1999</a:t>
                </a:r>
              </a:p>
            </p:txBody>
          </p:sp>
          <p:sp>
            <p:nvSpPr>
              <p:cNvPr id="13" name="Text Box 12">
                <a:extLst>
                  <a:ext uri="{FF2B5EF4-FFF2-40B4-BE49-F238E27FC236}">
                    <a16:creationId xmlns:a16="http://schemas.microsoft.com/office/drawing/2014/main" id="{FE5D9070-A5BF-48BB-BC9A-7777F5E35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729"/>
                <a:ext cx="527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20</a:t>
                </a:r>
              </a:p>
            </p:txBody>
          </p:sp>
          <p:sp>
            <p:nvSpPr>
              <p:cNvPr id="14" name="Line 13">
                <a:extLst>
                  <a:ext uri="{FF2B5EF4-FFF2-40B4-BE49-F238E27FC236}">
                    <a16:creationId xmlns:a16="http://schemas.microsoft.com/office/drawing/2014/main" id="{540606D8-9AD7-4ADE-96C8-DFDEC52A4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Line 14">
                <a:extLst>
                  <a:ext uri="{FF2B5EF4-FFF2-40B4-BE49-F238E27FC236}">
                    <a16:creationId xmlns:a16="http://schemas.microsoft.com/office/drawing/2014/main" id="{50500615-F472-43DC-990C-D4EA347D2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Line 15">
                <a:extLst>
                  <a:ext uri="{FF2B5EF4-FFF2-40B4-BE49-F238E27FC236}">
                    <a16:creationId xmlns:a16="http://schemas.microsoft.com/office/drawing/2014/main" id="{F1127AF3-7279-41BF-B882-F82AFFA8C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" name="Line 16">
                <a:extLst>
                  <a:ext uri="{FF2B5EF4-FFF2-40B4-BE49-F238E27FC236}">
                    <a16:creationId xmlns:a16="http://schemas.microsoft.com/office/drawing/2014/main" id="{A55120F1-F642-4C68-B22B-E10ADFEEC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" name="Text Box 17">
                <a:extLst>
                  <a:ext uri="{FF2B5EF4-FFF2-40B4-BE49-F238E27FC236}">
                    <a16:creationId xmlns:a16="http://schemas.microsoft.com/office/drawing/2014/main" id="{9419AB28-1A96-4C96-82C9-02CA5BCB3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104"/>
                <a:ext cx="527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40</a:t>
                </a:r>
              </a:p>
            </p:txBody>
          </p:sp>
          <p:sp>
            <p:nvSpPr>
              <p:cNvPr id="19" name="Text Box 18">
                <a:extLst>
                  <a:ext uri="{FF2B5EF4-FFF2-40B4-BE49-F238E27FC236}">
                    <a16:creationId xmlns:a16="http://schemas.microsoft.com/office/drawing/2014/main" id="{5AFE336B-B9CB-4A1D-BACE-4D6A39E40B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1482"/>
                <a:ext cx="527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60</a:t>
                </a:r>
              </a:p>
            </p:txBody>
          </p:sp>
          <p:sp>
            <p:nvSpPr>
              <p:cNvPr id="20" name="Text Box 19">
                <a:extLst>
                  <a:ext uri="{FF2B5EF4-FFF2-40B4-BE49-F238E27FC236}">
                    <a16:creationId xmlns:a16="http://schemas.microsoft.com/office/drawing/2014/main" id="{6ADFAAC2-50AA-4BBD-B7EF-3B05A0C4A7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857"/>
                <a:ext cx="527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80</a:t>
                </a:r>
              </a:p>
            </p:txBody>
          </p:sp>
          <p:sp>
            <p:nvSpPr>
              <p:cNvPr id="21" name="Text Box 20">
                <a:extLst>
                  <a:ext uri="{FF2B5EF4-FFF2-40B4-BE49-F238E27FC236}">
                    <a16:creationId xmlns:a16="http://schemas.microsoft.com/office/drawing/2014/main" id="{1B26CE1A-D958-4685-933E-1798CDFC8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41"/>
                <a:ext cx="528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52,7</a:t>
                </a:r>
              </a:p>
            </p:txBody>
          </p:sp>
          <p:sp>
            <p:nvSpPr>
              <p:cNvPr id="22" name="Text Box 21">
                <a:extLst>
                  <a:ext uri="{FF2B5EF4-FFF2-40B4-BE49-F238E27FC236}">
                    <a16:creationId xmlns:a16="http://schemas.microsoft.com/office/drawing/2014/main" id="{66A3CB07-C5BC-4032-AA98-A298455E5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7" y="1102"/>
                <a:ext cx="529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64,4</a:t>
                </a:r>
              </a:p>
            </p:txBody>
          </p:sp>
          <p:sp>
            <p:nvSpPr>
              <p:cNvPr id="23" name="Text Box 22">
                <a:extLst>
                  <a:ext uri="{FF2B5EF4-FFF2-40B4-BE49-F238E27FC236}">
                    <a16:creationId xmlns:a16="http://schemas.microsoft.com/office/drawing/2014/main" id="{EBD6A6DC-A726-4F3A-8E11-05867FECC9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9" y="811"/>
                <a:ext cx="527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76,3</a:t>
                </a:r>
              </a:p>
            </p:txBody>
          </p:sp>
        </p:grpSp>
        <p:sp>
          <p:nvSpPr>
            <p:cNvPr id="24" name="Text Box 25">
              <a:extLst>
                <a:ext uri="{FF2B5EF4-FFF2-40B4-BE49-F238E27FC236}">
                  <a16:creationId xmlns:a16="http://schemas.microsoft.com/office/drawing/2014/main" id="{1666A19E-FDB5-47DC-A70F-0EA8BB9CC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629" y="6374743"/>
              <a:ext cx="1004943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Biểu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dân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Việt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Nam qua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2800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năm</a:t>
              </a:r>
              <a:r>
                <a:rPr lang="en-US" altLang="vi-VN" sz="2800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887048" y="1136571"/>
              <a:ext cx="244760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 Box 19">
              <a:extLst>
                <a:ext uri="{FF2B5EF4-FFF2-40B4-BE49-F238E27FC236}">
                  <a16:creationId xmlns:a16="http://schemas.microsoft.com/office/drawing/2014/main" id="{6ADFAAC2-50AA-4BBD-B7EF-3B05A0C4A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179" y="831678"/>
              <a:ext cx="113180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4000" kern="0" noProof="0">
                  <a:solidFill>
                    <a:srgbClr val="0000CC"/>
                  </a:solidFill>
                  <a:latin typeface=".VnTime" panose="020B7200000000000000" pitchFamily="34" charset="0"/>
                </a:rPr>
                <a:t>10</a:t>
              </a:r>
              <a:r>
                <a:rPr kumimoji="0" lang="en-US" altLang="vi-VN" sz="4000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0</a:t>
              </a:r>
              <a:endParaRPr kumimoji="0" lang="en-US" alt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9173" y="1782785"/>
              <a:ext cx="927782" cy="412860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600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33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084" y="5884063"/>
              <a:ext cx="154630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2009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105" y="1280949"/>
              <a:ext cx="927782" cy="46304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600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35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902" y="1250329"/>
              <a:ext cx="173266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87,09</a:t>
              </a:r>
            </a:p>
          </p:txBody>
        </p:sp>
        <p:sp>
          <p:nvSpPr>
            <p:cNvPr id="36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5567" y="831678"/>
              <a:ext cx="173266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96,46</a:t>
              </a:r>
            </a:p>
          </p:txBody>
        </p:sp>
        <p:sp>
          <p:nvSpPr>
            <p:cNvPr id="37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911" y="5923799"/>
              <a:ext cx="154630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2019</a:t>
              </a:r>
            </a:p>
          </p:txBody>
        </p:sp>
      </p:grpSp>
      <p:sp>
        <p:nvSpPr>
          <p:cNvPr id="38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94881" y="-43306"/>
            <a:ext cx="5868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2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2. Gia tăng dân số ở nước ta</a:t>
            </a:r>
            <a:endParaRPr lang="zh-CN" altLang="en-US" sz="32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58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58802"/>
            <a:ext cx="6513095" cy="3912145"/>
            <a:chOff x="-52179" y="563600"/>
            <a:chExt cx="11181244" cy="629466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91AAB3C-E80F-4B2A-94A9-FDD824EFA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527" y="563600"/>
              <a:ext cx="10824119" cy="5849627"/>
              <a:chOff x="720" y="19"/>
              <a:chExt cx="5040" cy="3800"/>
            </a:xfrm>
          </p:grpSpPr>
          <p:sp>
            <p:nvSpPr>
              <p:cNvPr id="13" name="Line 2">
                <a:extLst>
                  <a:ext uri="{FF2B5EF4-FFF2-40B4-BE49-F238E27FC236}">
                    <a16:creationId xmlns:a16="http://schemas.microsoft.com/office/drawing/2014/main" id="{B884BB41-B9F9-4EFC-8CD7-CFF7566B3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19"/>
                <a:ext cx="0" cy="3485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DD66CD-6E8D-46E5-BD28-45125D96D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32" cy="2064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15" name="Line 4">
                <a:extLst>
                  <a:ext uri="{FF2B5EF4-FFF2-40B4-BE49-F238E27FC236}">
                    <a16:creationId xmlns:a16="http://schemas.microsoft.com/office/drawing/2014/main" id="{F83187FF-A12F-4184-97B2-21AC25128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504"/>
                <a:ext cx="4320" cy="2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94D69DB-0DD2-480B-AFFD-41C517140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872"/>
                <a:ext cx="432" cy="163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CE37FBD-D155-4B4D-ADA5-EF85AF41B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432" cy="235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18" name="Text Box 7">
                <a:extLst>
                  <a:ext uri="{FF2B5EF4-FFF2-40B4-BE49-F238E27FC236}">
                    <a16:creationId xmlns:a16="http://schemas.microsoft.com/office/drawing/2014/main" id="{AE0173B0-83A1-43D2-B6BC-8A682EBB3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0" y="161"/>
                <a:ext cx="105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 người</a:t>
                </a:r>
              </a:p>
            </p:txBody>
          </p:sp>
          <p:sp>
            <p:nvSpPr>
              <p:cNvPr id="19" name="Text Box 8">
                <a:extLst>
                  <a:ext uri="{FF2B5EF4-FFF2-40B4-BE49-F238E27FC236}">
                    <a16:creationId xmlns:a16="http://schemas.microsoft.com/office/drawing/2014/main" id="{A5B19C3E-2CDD-4FB2-9AF7-AC8D3AA6A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6" y="3504"/>
                <a:ext cx="624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</a:p>
            </p:txBody>
          </p:sp>
          <p:sp>
            <p:nvSpPr>
              <p:cNvPr id="20" name="Text Box 9">
                <a:extLst>
                  <a:ext uri="{FF2B5EF4-FFF2-40B4-BE49-F238E27FC236}">
                    <a16:creationId xmlns:a16="http://schemas.microsoft.com/office/drawing/2014/main" id="{E7DA33EC-6830-47FC-B23E-F437D86C6D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503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1979</a:t>
                </a:r>
              </a:p>
            </p:txBody>
          </p:sp>
          <p:sp>
            <p:nvSpPr>
              <p:cNvPr id="21" name="Text Box 10">
                <a:extLst>
                  <a:ext uri="{FF2B5EF4-FFF2-40B4-BE49-F238E27FC236}">
                    <a16:creationId xmlns:a16="http://schemas.microsoft.com/office/drawing/2014/main" id="{BF063C05-AAD7-4529-9DB8-A97C20D0FC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3503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1989</a:t>
                </a:r>
              </a:p>
            </p:txBody>
          </p:sp>
          <p:sp>
            <p:nvSpPr>
              <p:cNvPr id="22" name="Text Box 11">
                <a:extLst>
                  <a:ext uri="{FF2B5EF4-FFF2-40B4-BE49-F238E27FC236}">
                    <a16:creationId xmlns:a16="http://schemas.microsoft.com/office/drawing/2014/main" id="{FD901634-6642-4B38-8F00-F5E662F90D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505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1999</a:t>
                </a:r>
              </a:p>
            </p:txBody>
          </p:sp>
          <p:sp>
            <p:nvSpPr>
              <p:cNvPr id="23" name="Text Box 12">
                <a:extLst>
                  <a:ext uri="{FF2B5EF4-FFF2-40B4-BE49-F238E27FC236}">
                    <a16:creationId xmlns:a16="http://schemas.microsoft.com/office/drawing/2014/main" id="{FE5D9070-A5BF-48BB-BC9A-7777F5E35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729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20</a:t>
                </a:r>
              </a:p>
            </p:txBody>
          </p:sp>
          <p:sp>
            <p:nvSpPr>
              <p:cNvPr id="24" name="Line 13">
                <a:extLst>
                  <a:ext uri="{FF2B5EF4-FFF2-40B4-BE49-F238E27FC236}">
                    <a16:creationId xmlns:a16="http://schemas.microsoft.com/office/drawing/2014/main" id="{540606D8-9AD7-4ADE-96C8-DFDEC52A4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" name="Line 14">
                <a:extLst>
                  <a:ext uri="{FF2B5EF4-FFF2-40B4-BE49-F238E27FC236}">
                    <a16:creationId xmlns:a16="http://schemas.microsoft.com/office/drawing/2014/main" id="{50500615-F472-43DC-990C-D4EA347D2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" name="Line 15">
                <a:extLst>
                  <a:ext uri="{FF2B5EF4-FFF2-40B4-BE49-F238E27FC236}">
                    <a16:creationId xmlns:a16="http://schemas.microsoft.com/office/drawing/2014/main" id="{F1127AF3-7279-41BF-B882-F82AFFA8C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" name="Line 16">
                <a:extLst>
                  <a:ext uri="{FF2B5EF4-FFF2-40B4-BE49-F238E27FC236}">
                    <a16:creationId xmlns:a16="http://schemas.microsoft.com/office/drawing/2014/main" id="{A55120F1-F642-4C68-B22B-E10ADFEEC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" name="Text Box 17">
                <a:extLst>
                  <a:ext uri="{FF2B5EF4-FFF2-40B4-BE49-F238E27FC236}">
                    <a16:creationId xmlns:a16="http://schemas.microsoft.com/office/drawing/2014/main" id="{9419AB28-1A96-4C96-82C9-02CA5BCB3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104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40</a:t>
                </a:r>
              </a:p>
            </p:txBody>
          </p:sp>
          <p:sp>
            <p:nvSpPr>
              <p:cNvPr id="29" name="Text Box 18">
                <a:extLst>
                  <a:ext uri="{FF2B5EF4-FFF2-40B4-BE49-F238E27FC236}">
                    <a16:creationId xmlns:a16="http://schemas.microsoft.com/office/drawing/2014/main" id="{5AFE336B-B9CB-4A1D-BACE-4D6A39E40B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1482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60</a:t>
                </a:r>
              </a:p>
            </p:txBody>
          </p:sp>
          <p:sp>
            <p:nvSpPr>
              <p:cNvPr id="30" name="Text Box 19">
                <a:extLst>
                  <a:ext uri="{FF2B5EF4-FFF2-40B4-BE49-F238E27FC236}">
                    <a16:creationId xmlns:a16="http://schemas.microsoft.com/office/drawing/2014/main" id="{6ADFAAC2-50AA-4BBD-B7EF-3B05A0C4A7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857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80</a:t>
                </a:r>
              </a:p>
            </p:txBody>
          </p:sp>
          <p:sp>
            <p:nvSpPr>
              <p:cNvPr id="31" name="Text Box 20">
                <a:extLst>
                  <a:ext uri="{FF2B5EF4-FFF2-40B4-BE49-F238E27FC236}">
                    <a16:creationId xmlns:a16="http://schemas.microsoft.com/office/drawing/2014/main" id="{1B26CE1A-D958-4685-933E-1798CDFC8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41"/>
                <a:ext cx="720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52,7</a:t>
                </a:r>
              </a:p>
            </p:txBody>
          </p:sp>
          <p:sp>
            <p:nvSpPr>
              <p:cNvPr id="32" name="Text Box 21">
                <a:extLst>
                  <a:ext uri="{FF2B5EF4-FFF2-40B4-BE49-F238E27FC236}">
                    <a16:creationId xmlns:a16="http://schemas.microsoft.com/office/drawing/2014/main" id="{66A3CB07-C5BC-4032-AA98-A298455E5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7" y="1102"/>
                <a:ext cx="712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64,4</a:t>
                </a:r>
              </a:p>
            </p:txBody>
          </p:sp>
          <p:sp>
            <p:nvSpPr>
              <p:cNvPr id="33" name="Text Box 22">
                <a:extLst>
                  <a:ext uri="{FF2B5EF4-FFF2-40B4-BE49-F238E27FC236}">
                    <a16:creationId xmlns:a16="http://schemas.microsoft.com/office/drawing/2014/main" id="{EBD6A6DC-A726-4F3A-8E11-05867FECC9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9" y="811"/>
                <a:ext cx="621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76,3</a:t>
                </a:r>
              </a:p>
            </p:txBody>
          </p:sp>
        </p:grpSp>
        <p:sp>
          <p:nvSpPr>
            <p:cNvPr id="4" name="Text Box 25">
              <a:extLst>
                <a:ext uri="{FF2B5EF4-FFF2-40B4-BE49-F238E27FC236}">
                  <a16:creationId xmlns:a16="http://schemas.microsoft.com/office/drawing/2014/main" id="{1666A19E-FDB5-47DC-A70F-0EA8BB9CC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629" y="6374742"/>
              <a:ext cx="10049436" cy="4835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Biểu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dân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Việt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Nam qua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năm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887048" y="1136571"/>
              <a:ext cx="244760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 Box 19">
              <a:extLst>
                <a:ext uri="{FF2B5EF4-FFF2-40B4-BE49-F238E27FC236}">
                  <a16:creationId xmlns:a16="http://schemas.microsoft.com/office/drawing/2014/main" id="{6ADFAAC2-50AA-4BBD-B7EF-3B05A0C4A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179" y="831678"/>
              <a:ext cx="1131808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kern="0" noProof="0">
                  <a:solidFill>
                    <a:srgbClr val="0000CC"/>
                  </a:solidFill>
                  <a:latin typeface=".VnTime" panose="020B7200000000000000" pitchFamily="34" charset="0"/>
                </a:rPr>
                <a:t>10</a:t>
              </a: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0</a:t>
              </a:r>
              <a:endParaRPr kumimoji="0" lang="en-US" altLang="vi-VN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9173" y="1782785"/>
              <a:ext cx="927782" cy="412860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8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085" y="5884063"/>
              <a:ext cx="1546303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2009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105" y="1280949"/>
              <a:ext cx="927782" cy="46304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0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902" y="1250329"/>
              <a:ext cx="1732665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87,09</a:t>
              </a:r>
            </a:p>
          </p:txBody>
        </p:sp>
        <p:sp>
          <p:nvSpPr>
            <p:cNvPr id="11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5567" y="831678"/>
              <a:ext cx="1732665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96,46</a:t>
              </a: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911" y="5923799"/>
              <a:ext cx="1546303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2019</a:t>
              </a:r>
            </a:p>
          </p:txBody>
        </p:sp>
      </p:grpSp>
      <p:sp>
        <p:nvSpPr>
          <p:cNvPr id="41" name="Text Box 13">
            <a:extLst>
              <a:ext uri="{FF2B5EF4-FFF2-40B4-BE49-F238E27FC236}">
                <a16:creationId xmlns:a16="http://schemas.microsoft.com/office/drawing/2014/main" id="{081774F4-36F4-422F-8F1A-FA71C1C0F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4596" y="202037"/>
            <a:ext cx="5479067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1. Từ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1979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1989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ta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khoảng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bao </a:t>
            </a:r>
            <a:r>
              <a:rPr lang="en-US" altLang="vi-VN" sz="2800" b="0" err="1">
                <a:solidFill>
                  <a:prstClr val="black"/>
                </a:solidFill>
                <a:cs typeface="Times New Roman" panose="02020603050405020304" pitchFamily="18" charset="0"/>
              </a:rPr>
              <a:t>nhiêu</a:t>
            </a: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  người? </a:t>
            </a:r>
            <a:endParaRPr lang="en-US" altLang="vi-VN" sz="2800" b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42" name="Text Box 14">
            <a:extLst>
              <a:ext uri="{FF2B5EF4-FFF2-40B4-BE49-F238E27FC236}">
                <a16:creationId xmlns:a16="http://schemas.microsoft.com/office/drawing/2014/main" id="{BBD2762C-5CBB-4C64-8DA1-ED8F10B88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5610" y="1042881"/>
            <a:ext cx="307906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11,7 </a:t>
            </a:r>
            <a:r>
              <a:rPr lang="en-US" altLang="vi-VN" sz="2800" dirty="0" err="1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triệu</a:t>
            </a:r>
            <a:r>
              <a:rPr lang="en-US" altLang="vi-VN" sz="2800" dirty="0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altLang="vi-VN" sz="2800" dirty="0">
                <a:solidFill>
                  <a:srgbClr val="63A537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vi-VN" sz="2800" dirty="0">
              <a:solidFill>
                <a:srgbClr val="63A537"/>
              </a:solidFill>
              <a:cs typeface="Times New Roman" panose="02020603050405020304" pitchFamily="18" charset="0"/>
            </a:endParaRPr>
          </a:p>
        </p:txBody>
      </p:sp>
      <p:sp>
        <p:nvSpPr>
          <p:cNvPr id="43" name="Text Box 15">
            <a:extLst>
              <a:ext uri="{FF2B5EF4-FFF2-40B4-BE49-F238E27FC236}">
                <a16:creationId xmlns:a16="http://schemas.microsoft.com/office/drawing/2014/main" id="{17C30E9F-859C-43B3-A2D5-2BD0C0940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8815" y="1648611"/>
            <a:ext cx="5280469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2. Từ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1989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1999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ta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khoảng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bao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nhiêu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4" name="Text Box 16">
            <a:extLst>
              <a:ext uri="{FF2B5EF4-FFF2-40B4-BE49-F238E27FC236}">
                <a16:creationId xmlns:a16="http://schemas.microsoft.com/office/drawing/2014/main" id="{8049587A-338D-4B6A-83B2-02DA91374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5610" y="2489201"/>
            <a:ext cx="36957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11,9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triệu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5" name="Text Box 17">
            <a:extLst>
              <a:ext uri="{FF2B5EF4-FFF2-40B4-BE49-F238E27FC236}">
                <a16:creationId xmlns:a16="http://schemas.microsoft.com/office/drawing/2014/main" id="{2DF5BEF6-DAF6-473A-9206-B5B100389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3216" y="3054042"/>
            <a:ext cx="5400447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 3. Ước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tính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trong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vòng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20 (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</a:t>
            </a:r>
            <a:r>
              <a:rPr lang="en-US" altLang="vi-VN" sz="2800" b="0">
                <a:solidFill>
                  <a:prstClr val="black"/>
                </a:solidFill>
                <a:cs typeface="Times New Roman" panose="02020603050405020304" pitchFamily="18" charset="0"/>
              </a:rPr>
              <a:t>ừ 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1979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1999)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mỗi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ta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khoảng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bao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nhiêu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vi-VN" sz="2800" b="0" dirty="0">
                <a:solidFill>
                  <a:prstClr val="black"/>
                </a:solidFill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6" name="Rectangle 18">
            <a:extLst>
              <a:ext uri="{FF2B5EF4-FFF2-40B4-BE49-F238E27FC236}">
                <a16:creationId xmlns:a16="http://schemas.microsoft.com/office/drawing/2014/main" id="{A42CBDE8-626F-4213-8C8A-7065F1DBA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5905" y="4439037"/>
            <a:ext cx="44724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vi-VN" sz="2800">
                <a:solidFill>
                  <a:srgbClr val="0070C0"/>
                </a:solidFill>
                <a:cs typeface="Times New Roman" panose="02020603050405020304" pitchFamily="18" charset="0"/>
              </a:rPr>
              <a:t>Tăng hơn </a:t>
            </a:r>
            <a:r>
              <a:rPr lang="en-US" altLang="vi-VN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1 </a:t>
            </a:r>
            <a:r>
              <a:rPr lang="en-US" altLang="vi-VN" sz="2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triệu</a:t>
            </a:r>
            <a:r>
              <a:rPr lang="en-US" altLang="vi-VN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vi-VN" sz="2800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5FFEBB-1839-4C4B-B061-16DEE9F75CA0}"/>
              </a:ext>
            </a:extLst>
          </p:cNvPr>
          <p:cNvSpPr txBox="1"/>
          <p:nvPr/>
        </p:nvSpPr>
        <p:spPr>
          <a:xfrm>
            <a:off x="1189997" y="4983442"/>
            <a:ext cx="103513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Nêu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nhận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xét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vê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̀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sư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̣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tăng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́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của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nước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 lúc</a:t>
            </a:r>
            <a:r>
              <a:rPr kumimoji="0" lang="en-US" altLang="en-US" sz="32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bấy giờ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8" name="Text Box 20">
            <a:extLst>
              <a:ext uri="{FF2B5EF4-FFF2-40B4-BE49-F238E27FC236}">
                <a16:creationId xmlns:a16="http://schemas.microsoft.com/office/drawing/2014/main" id="{F79A2815-14BB-42FE-8BCF-A0AE260A6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262" y="5755588"/>
            <a:ext cx="7294819" cy="830263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4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4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4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4800" dirty="0">
                <a:solidFill>
                  <a:srgbClr val="0000CC"/>
                </a:solidFill>
                <a:cs typeface="Times New Roman" panose="02020603050405020304" pitchFamily="18" charset="0"/>
              </a:rPr>
              <a:t> ta </a:t>
            </a:r>
            <a:r>
              <a:rPr lang="en-US" altLang="vi-VN" sz="4800" dirty="0" err="1">
                <a:solidFill>
                  <a:srgbClr val="0000CC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480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4800" err="1">
                <a:solidFill>
                  <a:srgbClr val="0000CC"/>
                </a:solidFill>
                <a:cs typeface="Times New Roman" panose="02020603050405020304" pitchFamily="18" charset="0"/>
              </a:rPr>
              <a:t>nhanh</a:t>
            </a:r>
            <a:r>
              <a:rPr lang="en-US" altLang="vi-VN" sz="480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endParaRPr lang="en-US" altLang="vi-VN" sz="4800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6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6513095" y="1750455"/>
            <a:ext cx="567658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latin typeface="Times New Roman" panose="02020603050405020304" pitchFamily="18" charset="0"/>
              </a:rPr>
              <a:t>- Từ năm 2009 đến năm 2019 dân số nước ta tăng khoảng bao nhiêu người?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6520652" y="218015"/>
            <a:ext cx="592470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Times New Roman" panose="02020603050405020304" pitchFamily="18" charset="0"/>
              </a:rPr>
              <a:t>- Từ năm 1999 đến năm 2009 dân số nước ta tăng khoảng bao nhiêu người?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45269" y="1225240"/>
            <a:ext cx="4193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10,79 triệu người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45269" y="3357702"/>
            <a:ext cx="4193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9,37 triệu người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258802"/>
            <a:ext cx="6513095" cy="3912145"/>
            <a:chOff x="-52179" y="563600"/>
            <a:chExt cx="11181244" cy="62946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91AAB3C-E80F-4B2A-94A9-FDD824EFA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527" y="563600"/>
              <a:ext cx="10824119" cy="5849627"/>
              <a:chOff x="720" y="19"/>
              <a:chExt cx="5040" cy="3800"/>
            </a:xfrm>
          </p:grpSpPr>
          <p:sp>
            <p:nvSpPr>
              <p:cNvPr id="17" name="Line 2">
                <a:extLst>
                  <a:ext uri="{FF2B5EF4-FFF2-40B4-BE49-F238E27FC236}">
                    <a16:creationId xmlns:a16="http://schemas.microsoft.com/office/drawing/2014/main" id="{B884BB41-B9F9-4EFC-8CD7-CFF7566B3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19"/>
                <a:ext cx="0" cy="3485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CDD66CD-6E8D-46E5-BD28-45125D96D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32" cy="2064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19" name="Line 4">
                <a:extLst>
                  <a:ext uri="{FF2B5EF4-FFF2-40B4-BE49-F238E27FC236}">
                    <a16:creationId xmlns:a16="http://schemas.microsoft.com/office/drawing/2014/main" id="{F83187FF-A12F-4184-97B2-21AC25128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504"/>
                <a:ext cx="4320" cy="2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94D69DB-0DD2-480B-AFFD-41C517140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872"/>
                <a:ext cx="432" cy="163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CE37FBD-D155-4B4D-ADA5-EF85AF41B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432" cy="235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b="0" i="0" u="none" strike="noStrike" kern="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.VnTime" panose="020B7200000000000000" pitchFamily="34" charset="0"/>
                </a:endParaRPr>
              </a:p>
            </p:txBody>
          </p:sp>
          <p:sp>
            <p:nvSpPr>
              <p:cNvPr id="22" name="Text Box 7">
                <a:extLst>
                  <a:ext uri="{FF2B5EF4-FFF2-40B4-BE49-F238E27FC236}">
                    <a16:creationId xmlns:a16="http://schemas.microsoft.com/office/drawing/2014/main" id="{AE0173B0-83A1-43D2-B6BC-8A682EBB3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0" y="161"/>
                <a:ext cx="105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Triệu người</a:t>
                </a:r>
              </a:p>
            </p:txBody>
          </p:sp>
          <p:sp>
            <p:nvSpPr>
              <p:cNvPr id="23" name="Text Box 8">
                <a:extLst>
                  <a:ext uri="{FF2B5EF4-FFF2-40B4-BE49-F238E27FC236}">
                    <a16:creationId xmlns:a16="http://schemas.microsoft.com/office/drawing/2014/main" id="{A5B19C3E-2CDD-4FB2-9AF7-AC8D3AA6A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6" y="3504"/>
                <a:ext cx="624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</a:p>
            </p:txBody>
          </p:sp>
          <p:sp>
            <p:nvSpPr>
              <p:cNvPr id="24" name="Text Box 9">
                <a:extLst>
                  <a:ext uri="{FF2B5EF4-FFF2-40B4-BE49-F238E27FC236}">
                    <a16:creationId xmlns:a16="http://schemas.microsoft.com/office/drawing/2014/main" id="{E7DA33EC-6830-47FC-B23E-F437D86C6D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503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1979</a:t>
                </a:r>
              </a:p>
            </p:txBody>
          </p:sp>
          <p:sp>
            <p:nvSpPr>
              <p:cNvPr id="25" name="Text Box 10">
                <a:extLst>
                  <a:ext uri="{FF2B5EF4-FFF2-40B4-BE49-F238E27FC236}">
                    <a16:creationId xmlns:a16="http://schemas.microsoft.com/office/drawing/2014/main" id="{BF063C05-AAD7-4529-9DB8-A97C20D0FC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3503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1989</a:t>
                </a:r>
              </a:p>
            </p:txBody>
          </p:sp>
          <p:sp>
            <p:nvSpPr>
              <p:cNvPr id="26" name="Text Box 11">
                <a:extLst>
                  <a:ext uri="{FF2B5EF4-FFF2-40B4-BE49-F238E27FC236}">
                    <a16:creationId xmlns:a16="http://schemas.microsoft.com/office/drawing/2014/main" id="{FD901634-6642-4B38-8F00-F5E662F90D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505"/>
                <a:ext cx="720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1999</a:t>
                </a:r>
              </a:p>
            </p:txBody>
          </p:sp>
          <p:sp>
            <p:nvSpPr>
              <p:cNvPr id="27" name="Text Box 12">
                <a:extLst>
                  <a:ext uri="{FF2B5EF4-FFF2-40B4-BE49-F238E27FC236}">
                    <a16:creationId xmlns:a16="http://schemas.microsoft.com/office/drawing/2014/main" id="{FE5D9070-A5BF-48BB-BC9A-7777F5E35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729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20</a:t>
                </a:r>
              </a:p>
            </p:txBody>
          </p:sp>
          <p:sp>
            <p:nvSpPr>
              <p:cNvPr id="28" name="Line 13">
                <a:extLst>
                  <a:ext uri="{FF2B5EF4-FFF2-40B4-BE49-F238E27FC236}">
                    <a16:creationId xmlns:a16="http://schemas.microsoft.com/office/drawing/2014/main" id="{540606D8-9AD7-4ADE-96C8-DFDEC52A4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" name="Line 14">
                <a:extLst>
                  <a:ext uri="{FF2B5EF4-FFF2-40B4-BE49-F238E27FC236}">
                    <a16:creationId xmlns:a16="http://schemas.microsoft.com/office/drawing/2014/main" id="{50500615-F472-43DC-990C-D4EA347D2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" name="Line 15">
                <a:extLst>
                  <a:ext uri="{FF2B5EF4-FFF2-40B4-BE49-F238E27FC236}">
                    <a16:creationId xmlns:a16="http://schemas.microsoft.com/office/drawing/2014/main" id="{F1127AF3-7279-41BF-B882-F82AFFA8C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" name="Line 16">
                <a:extLst>
                  <a:ext uri="{FF2B5EF4-FFF2-40B4-BE49-F238E27FC236}">
                    <a16:creationId xmlns:a16="http://schemas.microsoft.com/office/drawing/2014/main" id="{A55120F1-F642-4C68-B22B-E10ADFEEC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2" name="Text Box 17">
                <a:extLst>
                  <a:ext uri="{FF2B5EF4-FFF2-40B4-BE49-F238E27FC236}">
                    <a16:creationId xmlns:a16="http://schemas.microsoft.com/office/drawing/2014/main" id="{9419AB28-1A96-4C96-82C9-02CA5BCB3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104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40</a:t>
                </a:r>
              </a:p>
            </p:txBody>
          </p:sp>
          <p:sp>
            <p:nvSpPr>
              <p:cNvPr id="33" name="Text Box 18">
                <a:extLst>
                  <a:ext uri="{FF2B5EF4-FFF2-40B4-BE49-F238E27FC236}">
                    <a16:creationId xmlns:a16="http://schemas.microsoft.com/office/drawing/2014/main" id="{5AFE336B-B9CB-4A1D-BACE-4D6A39E40B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1482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60</a:t>
                </a:r>
              </a:p>
            </p:txBody>
          </p:sp>
          <p:sp>
            <p:nvSpPr>
              <p:cNvPr id="34" name="Text Box 19">
                <a:extLst>
                  <a:ext uri="{FF2B5EF4-FFF2-40B4-BE49-F238E27FC236}">
                    <a16:creationId xmlns:a16="http://schemas.microsoft.com/office/drawing/2014/main" id="{6ADFAAC2-50AA-4BBD-B7EF-3B05A0C4A7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857"/>
                <a:ext cx="527" cy="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80</a:t>
                </a:r>
              </a:p>
            </p:txBody>
          </p:sp>
          <p:sp>
            <p:nvSpPr>
              <p:cNvPr id="35" name="Text Box 20">
                <a:extLst>
                  <a:ext uri="{FF2B5EF4-FFF2-40B4-BE49-F238E27FC236}">
                    <a16:creationId xmlns:a16="http://schemas.microsoft.com/office/drawing/2014/main" id="{1B26CE1A-D958-4685-933E-1798CDFC8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41"/>
                <a:ext cx="720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52,7</a:t>
                </a:r>
              </a:p>
            </p:txBody>
          </p:sp>
          <p:sp>
            <p:nvSpPr>
              <p:cNvPr id="36" name="Text Box 21">
                <a:extLst>
                  <a:ext uri="{FF2B5EF4-FFF2-40B4-BE49-F238E27FC236}">
                    <a16:creationId xmlns:a16="http://schemas.microsoft.com/office/drawing/2014/main" id="{66A3CB07-C5BC-4032-AA98-A298455E5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7" y="1102"/>
                <a:ext cx="712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64,4</a:t>
                </a:r>
              </a:p>
            </p:txBody>
          </p:sp>
          <p:sp>
            <p:nvSpPr>
              <p:cNvPr id="37" name="Text Box 22">
                <a:extLst>
                  <a:ext uri="{FF2B5EF4-FFF2-40B4-BE49-F238E27FC236}">
                    <a16:creationId xmlns:a16="http://schemas.microsoft.com/office/drawing/2014/main" id="{EBD6A6DC-A726-4F3A-8E11-05867FECC9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9" y="811"/>
                <a:ext cx="621" cy="3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b="1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.VnTime" panose="020B7200000000000000" pitchFamily="34" charset="0"/>
                  </a:rPr>
                  <a:t>76,3</a:t>
                </a:r>
              </a:p>
            </p:txBody>
          </p:sp>
        </p:grpSp>
        <p:sp>
          <p:nvSpPr>
            <p:cNvPr id="8" name="Text Box 25">
              <a:extLst>
                <a:ext uri="{FF2B5EF4-FFF2-40B4-BE49-F238E27FC236}">
                  <a16:creationId xmlns:a16="http://schemas.microsoft.com/office/drawing/2014/main" id="{1666A19E-FDB5-47DC-A70F-0EA8BB9CC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629" y="6374742"/>
              <a:ext cx="10049436" cy="4835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Biểu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dân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Việt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Nam qua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năm</a:t>
              </a:r>
              <a:r>
                <a:rPr lang="en-US" altLang="vi-VN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887048" y="1136571"/>
              <a:ext cx="244760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 Box 19">
              <a:extLst>
                <a:ext uri="{FF2B5EF4-FFF2-40B4-BE49-F238E27FC236}">
                  <a16:creationId xmlns:a16="http://schemas.microsoft.com/office/drawing/2014/main" id="{6ADFAAC2-50AA-4BBD-B7EF-3B05A0C4A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179" y="831678"/>
              <a:ext cx="1131808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kern="0" noProof="0">
                  <a:solidFill>
                    <a:srgbClr val="0000CC"/>
                  </a:solidFill>
                  <a:latin typeface=".VnTime" panose="020B7200000000000000" pitchFamily="34" charset="0"/>
                </a:rPr>
                <a:t>10</a:t>
              </a: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0</a:t>
              </a:r>
              <a:endParaRPr kumimoji="0" lang="en-US" altLang="vi-VN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9173" y="1782785"/>
              <a:ext cx="927782" cy="412860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085" y="5884063"/>
              <a:ext cx="1546303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2009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105" y="1280949"/>
              <a:ext cx="927782" cy="46304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b="0" i="0" u="none" strike="noStrike" kern="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.VnTime" panose="020B7200000000000000" pitchFamily="34" charset="0"/>
              </a:endParaRPr>
            </a:p>
          </p:txBody>
        </p:sp>
        <p:sp>
          <p:nvSpPr>
            <p:cNvPr id="14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902" y="1250329"/>
              <a:ext cx="1732665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87,09</a:t>
              </a:r>
            </a:p>
          </p:txBody>
        </p:sp>
        <p:sp>
          <p:nvSpPr>
            <p:cNvPr id="15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5567" y="831678"/>
              <a:ext cx="1732665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96,46</a:t>
              </a:r>
            </a:p>
          </p:txBody>
        </p:sp>
        <p:sp>
          <p:nvSpPr>
            <p:cNvPr id="16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911" y="5923799"/>
              <a:ext cx="1546303" cy="48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b="1" i="0" u="none" strike="noStrike" kern="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.VnTime" panose="020B7200000000000000" pitchFamily="34" charset="0"/>
                </a:rPr>
                <a:t>2019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C5FFEBB-1839-4C4B-B061-16DEE9F75CA0}"/>
              </a:ext>
            </a:extLst>
          </p:cNvPr>
          <p:cNvSpPr txBox="1"/>
          <p:nvPr/>
        </p:nvSpPr>
        <p:spPr>
          <a:xfrm>
            <a:off x="329640" y="4373866"/>
            <a:ext cx="118467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Nêu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nhận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xét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vê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̀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sư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̣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tăng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́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của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nước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 từ</a:t>
            </a:r>
            <a:r>
              <a:rPr kumimoji="0" lang="en-US" altLang="en-US" sz="32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năm 1999 đến 2019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303831" y="5028102"/>
            <a:ext cx="7335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</a:rPr>
              <a:t> Dân số nước ta có chiều hướng giảm.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-102063" y="5677721"/>
            <a:ext cx="1244536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giai đoạn trước nước ta tăng nhanh nhưng giai đoạn sau lại có chiều hướng giảm so với trước? Dân số tăng nhanh gây hậu quả gì?</a:t>
            </a:r>
          </a:p>
        </p:txBody>
      </p:sp>
    </p:spTree>
    <p:extLst>
      <p:ext uri="{BB962C8B-B14F-4D97-AF65-F5344CB8AC3E}">
        <p14:creationId xmlns:p14="http://schemas.microsoft.com/office/powerpoint/2010/main" val="262965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38" grpId="0"/>
      <p:bldP spid="39" grpId="0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2930" y="3235491"/>
            <a:ext cx="9454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https://www.youtube.com/watch?v=uSVp-5OEL0E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62546" y="2475039"/>
            <a:ext cx="971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9D5BF5E-25E2-4351-9E71-B2205CFAF4D4}"/>
              </a:ext>
            </a:extLst>
          </p:cNvPr>
          <p:cNvSpPr txBox="1"/>
          <p:nvPr/>
        </p:nvSpPr>
        <p:spPr>
          <a:xfrm>
            <a:off x="1662546" y="969818"/>
            <a:ext cx="8908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HỌC SINH MỞ VIDEO VỀ SỰ GIA TĂNG DÂN SỐ, HẬU QUẢ CỦA GIA TĂNG DÂN SỐ THEO ĐỊA CHỈ ĐƯỜNG LINK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7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387" y="1003638"/>
            <a:ext cx="8352356" cy="553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8795a400b30657058d3280f44b1f2d0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507" y="4311015"/>
            <a:ext cx="5258435" cy="2546985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3245759" y="2556689"/>
            <a:ext cx="5868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54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54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9" descr="e6a655ed09bc757151afabca7ab85c5c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14" name="图片 10" descr="d1ca708a87c9b39e9bdf39142e09b55e"/>
          <p:cNvPicPr/>
          <p:nvPr/>
        </p:nvPicPr>
        <p:blipFill>
          <a:blip r:embed="rId6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0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656115" y="418914"/>
            <a:ext cx="6879772" cy="5026398"/>
            <a:chOff x="3208972" y="1268413"/>
            <a:chExt cx="6192203" cy="4524058"/>
          </a:xfrm>
        </p:grpSpPr>
        <p:pic>
          <p:nvPicPr>
            <p:cNvPr id="2" name="图片 1" descr="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4412" y="1268413"/>
              <a:ext cx="5846763" cy="4278630"/>
            </a:xfrm>
            <a:prstGeom prst="rect">
              <a:avLst/>
            </a:prstGeom>
          </p:spPr>
        </p:pic>
        <p:pic>
          <p:nvPicPr>
            <p:cNvPr id="3" name="图片 2" descr="a79f80ffa08c290ea84e4d7ac0fbd56a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8972" y="4350386"/>
              <a:ext cx="2319655" cy="1442085"/>
            </a:xfrm>
            <a:prstGeom prst="rect">
              <a:avLst/>
            </a:prstGeom>
          </p:spPr>
        </p:pic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3675327" y="2642773"/>
            <a:ext cx="5225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u="none" strike="noStrike" kern="1200" cap="none" spc="0" normalizeH="0" baseline="0" noProof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Dân</a:t>
            </a:r>
            <a:r>
              <a:rPr kumimoji="0" lang="en-US" altLang="zh-CN" sz="3600" b="1" u="none" strike="noStrike" kern="1200" cap="none" spc="0" normalizeH="0" noProof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số tăng nhanh sẽ gây ra những hậu quả gì?</a:t>
            </a:r>
            <a:endParaRPr kumimoji="0" lang="en-US" altLang="zh-CN" sz="3600" b="1" u="none" strike="noStrike" kern="1200" cap="none" spc="0" normalizeH="0" baseline="0" noProof="0" dirty="0">
              <a:ln>
                <a:noFill/>
              </a:ln>
              <a:solidFill>
                <a:srgbClr val="00863D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6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4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9799" y="385011"/>
            <a:ext cx="573481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619648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18" y="646331"/>
            <a:ext cx="5494282" cy="3651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74" y="646331"/>
            <a:ext cx="5476875" cy="3651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040" y="4420692"/>
            <a:ext cx="11414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ăn, thiếu mặc, thiếu nhà ở dẫn đến cuộc sống nghèo đói, lạc hậu.</a:t>
            </a:r>
          </a:p>
        </p:txBody>
      </p:sp>
    </p:spTree>
    <p:extLst>
      <p:ext uri="{BB962C8B-B14F-4D97-AF65-F5344CB8AC3E}">
        <p14:creationId xmlns:p14="http://schemas.microsoft.com/office/powerpoint/2010/main" val="187410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17558"/>
            <a:ext cx="5360737" cy="32164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295" y="2117558"/>
            <a:ext cx="5646820" cy="32164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520" y="700990"/>
            <a:ext cx="11414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Quá tải đường sá, trường học, bệnh viện dẫn đến không đảm bảo an toàn giao thông, chất lượng y tế, giáo dục…</a:t>
            </a:r>
            <a:endParaRPr lang="en-US" altLang="vi-VN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3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526" y="646331"/>
            <a:ext cx="4900888" cy="32696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27" y="3384371"/>
            <a:ext cx="6261899" cy="34736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89637" y="1284625"/>
            <a:ext cx="57850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việc làm nghiêm trọng, thiếu điều kiện giáo dục và quản lí dẫn đến mất trật tự xã hội.</a:t>
            </a:r>
            <a:endParaRPr lang="en-US" altLang="vi-VN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0" y="4079939"/>
            <a:ext cx="3943350" cy="26289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2784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-266700" y="0"/>
            <a:ext cx="763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3600" b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3. Hậu quả của dân số tăng nhanh</a:t>
            </a:r>
            <a:endParaRPr lang="zh-CN" altLang="en-US" sz="36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511" y="753741"/>
            <a:ext cx="5191124" cy="2947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0" y="3808253"/>
            <a:ext cx="4668253" cy="30497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3" y="790092"/>
            <a:ext cx="5369844" cy="2947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592428" y="4684295"/>
            <a:ext cx="4487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Tài nguyên thiên nhiên cạn kiệt, ô nhiễm môi trường.</a:t>
            </a:r>
          </a:p>
        </p:txBody>
      </p:sp>
    </p:spTree>
    <p:extLst>
      <p:ext uri="{BB962C8B-B14F-4D97-AF65-F5344CB8AC3E}">
        <p14:creationId xmlns:p14="http://schemas.microsoft.com/office/powerpoint/2010/main" val="259483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39"/>
          <p:cNvGrpSpPr>
            <a:grpSpLocks/>
          </p:cNvGrpSpPr>
          <p:nvPr/>
        </p:nvGrpSpPr>
        <p:grpSpPr bwMode="auto">
          <a:xfrm>
            <a:off x="-279025" y="187987"/>
            <a:ext cx="5244306" cy="4414963"/>
            <a:chOff x="1046163" y="1628775"/>
            <a:chExt cx="3986819" cy="4192919"/>
          </a:xfrm>
        </p:grpSpPr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1046163" y="1628775"/>
              <a:ext cx="3986819" cy="4192919"/>
              <a:chOff x="0" y="0"/>
              <a:chExt cx="3986578" cy="4192919"/>
            </a:xfrm>
          </p:grpSpPr>
          <p:sp>
            <p:nvSpPr>
              <p:cNvPr id="18" name="Line 16"/>
              <p:cNvSpPr>
                <a:spLocks noChangeShapeType="1"/>
              </p:cNvSpPr>
              <p:nvPr/>
            </p:nvSpPr>
            <p:spPr bwMode="auto">
              <a:xfrm>
                <a:off x="0" y="2098240"/>
                <a:ext cx="3986578" cy="1"/>
              </a:xfrm>
              <a:prstGeom prst="line">
                <a:avLst/>
              </a:prstGeom>
              <a:noFill/>
              <a:ln w="28575">
                <a:solidFill>
                  <a:srgbClr val="808080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" name="Line 17"/>
              <p:cNvSpPr>
                <a:spLocks noChangeShapeType="1"/>
              </p:cNvSpPr>
              <p:nvPr/>
            </p:nvSpPr>
            <p:spPr bwMode="auto">
              <a:xfrm>
                <a:off x="1993289" y="0"/>
                <a:ext cx="1" cy="4192919"/>
              </a:xfrm>
              <a:prstGeom prst="line">
                <a:avLst/>
              </a:prstGeom>
              <a:noFill/>
              <a:ln w="28575">
                <a:solidFill>
                  <a:srgbClr val="808080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" name="Oval 19"/>
              <p:cNvSpPr>
                <a:spLocks noChangeArrowheads="1"/>
              </p:cNvSpPr>
              <p:nvPr/>
            </p:nvSpPr>
            <p:spPr bwMode="auto">
              <a:xfrm>
                <a:off x="395452" y="475577"/>
                <a:ext cx="3192112" cy="3216828"/>
              </a:xfrm>
              <a:prstGeom prst="ellipse">
                <a:avLst/>
              </a:prstGeom>
              <a:noFill/>
              <a:ln w="9525">
                <a:solidFill>
                  <a:srgbClr val="B2B2B2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zh-CN">
                  <a:solidFill>
                    <a:srgbClr val="000000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21" name="Oval 20"/>
              <p:cNvSpPr>
                <a:spLocks noChangeArrowheads="1"/>
              </p:cNvSpPr>
              <p:nvPr/>
            </p:nvSpPr>
            <p:spPr bwMode="auto">
              <a:xfrm>
                <a:off x="197726" y="268959"/>
                <a:ext cx="3608939" cy="3642531"/>
              </a:xfrm>
              <a:prstGeom prst="ellipse">
                <a:avLst/>
              </a:prstGeom>
              <a:noFill/>
              <a:ln w="19050">
                <a:solidFill>
                  <a:srgbClr val="B2B2B2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zh-CN">
                  <a:solidFill>
                    <a:srgbClr val="000000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696381" y="2383904"/>
              <a:ext cx="2668568" cy="2721311"/>
            </a:xfrm>
            <a:prstGeom prst="ellipse">
              <a:avLst/>
            </a:prstGeom>
            <a:solidFill>
              <a:srgbClr val="595959"/>
            </a:solidFill>
            <a:ln w="38100">
              <a:solidFill>
                <a:srgbClr val="F8F8F8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zh-CN"/>
              </a:defPPr>
              <a:lvl1pPr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82600" indent="-25400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66788" indent="-52388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450975" indent="-79375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935163" indent="-106363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ea typeface="微软雅黑" pitchFamily="34" charset="-122"/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806425" y="2490111"/>
              <a:ext cx="2446515" cy="24968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82600" indent="-25400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66788" indent="-52388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450975" indent="-79375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935163" indent="-106363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zh-CN">
                <a:solidFill>
                  <a:srgbClr val="000000"/>
                </a:solidFill>
                <a:ea typeface="微软雅黑" pitchFamily="34" charset="-122"/>
              </a:endParaRPr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2258392" y="2967042"/>
              <a:ext cx="1566163" cy="1599121"/>
            </a:xfrm>
            <a:prstGeom prst="ellipse">
              <a:avLst/>
            </a:pr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82600" indent="-25400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66788" indent="-52388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450975" indent="-79375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935163" indent="-106363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endParaRPr lang="zh-CN" altLang="en-US" sz="2100" b="1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708726" y="532609"/>
            <a:ext cx="540803" cy="401107"/>
          </a:xfrm>
          <a:prstGeom prst="ellipse">
            <a:avLst/>
          </a:prstGeom>
          <a:solidFill>
            <a:srgbClr val="FF3B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610793" y="2116760"/>
            <a:ext cx="540803" cy="401107"/>
          </a:xfrm>
          <a:prstGeom prst="ellipse">
            <a:avLst/>
          </a:prstGeom>
          <a:solidFill>
            <a:srgbClr val="FF78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203491" y="3389308"/>
            <a:ext cx="540803" cy="401107"/>
          </a:xfrm>
          <a:prstGeom prst="ellipse">
            <a:avLst/>
          </a:prstGeom>
          <a:solidFill>
            <a:srgbClr val="F79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995064" y="4232070"/>
            <a:ext cx="540803" cy="401107"/>
          </a:xfrm>
          <a:prstGeom prst="ellipse">
            <a:avLst/>
          </a:prstGeom>
          <a:solidFill>
            <a:srgbClr val="54B391"/>
          </a:solidFill>
          <a:ln w="12700">
            <a:solidFill>
              <a:srgbClr val="F8F8F8"/>
            </a:solidFill>
            <a:miter lim="800000"/>
            <a:headEnd/>
            <a:tailEnd/>
          </a:ln>
        </p:spPr>
        <p:txBody>
          <a:bodyPr wrap="none" lIns="68571" tIns="34285" rIns="68571" bIns="3428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16664" y="1963371"/>
            <a:ext cx="2178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quả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06044" y="170688"/>
            <a:ext cx="7457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ăn, thiếu mặc, thiếu nhà ở dẫn đến cuộc sống nghèo đói, lạc hậu.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95580" y="1566978"/>
            <a:ext cx="68382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Quá tải đường sá, trường học, bệnh viện dẫn đến không đảm bảo an toàn giao thông, chất lượng y tế, giáo dục…</a:t>
            </a:r>
            <a:endParaRPr lang="en-US" altLang="vi-VN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75472" y="3298842"/>
            <a:ext cx="72881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Thiếu việc làm nghiêm trọng, thiếu điều kiện giáo dục và quản lí dẫn đến mất trật tự xã hội.</a:t>
            </a:r>
            <a:endParaRPr lang="en-US" altLang="vi-VN" sz="28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81643" y="4415600"/>
            <a:ext cx="8696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vi-VN" sz="28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Tài nguyên thiên nhiên cạn kiệt, ô nhiễm môi trường.</a:t>
            </a:r>
          </a:p>
        </p:txBody>
      </p:sp>
    </p:spTree>
    <p:extLst>
      <p:ext uri="{BB962C8B-B14F-4D97-AF65-F5344CB8AC3E}">
        <p14:creationId xmlns:p14="http://schemas.microsoft.com/office/powerpoint/2010/main" val="337153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23" grpId="0"/>
      <p:bldP spid="25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/>
          <p:cNvSpPr>
            <a:spLocks noChangeArrowheads="1"/>
          </p:cNvSpPr>
          <p:nvPr/>
        </p:nvSpPr>
        <p:spPr bwMode="auto">
          <a:xfrm>
            <a:off x="372979" y="2166820"/>
            <a:ext cx="11546305" cy="1828800"/>
          </a:xfrm>
          <a:prstGeom prst="roundRect">
            <a:avLst>
              <a:gd name="adj" fmla="val 16667"/>
            </a:avLst>
          </a:prstGeom>
          <a:noFill/>
          <a:ln w="57150" cmpd="thickThin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>
                <a:latin typeface="Times New Roman" panose="02020603050405020304" pitchFamily="18" charset="0"/>
              </a:rPr>
              <a:t>Sự gia tăng dân số dẫn đến môi trường sẽ bị ô nhiễm bởi những chất </a:t>
            </a:r>
          </a:p>
          <a:p>
            <a:pPr algn="just" eaLnBrk="1" hangingPunct="1"/>
            <a:r>
              <a:rPr lang="en-US" altLang="en-US" sz="3200">
                <a:latin typeface="Times New Roman" panose="02020603050405020304" pitchFamily="18" charset="0"/>
              </a:rPr>
              <a:t>thải và khói bụi. Vì vậy em cần phải làm gì để giảm bớt ô nhiễm môi</a:t>
            </a:r>
          </a:p>
          <a:p>
            <a:pPr algn="just" eaLnBrk="1" hangingPunct="1"/>
            <a:r>
              <a:rPr lang="en-US" altLang="en-US" sz="3200">
                <a:latin typeface="Times New Roman" panose="02020603050405020304" pitchFamily="18" charset="0"/>
              </a:rPr>
              <a:t>trường?</a:t>
            </a:r>
          </a:p>
        </p:txBody>
      </p:sp>
      <p:pic>
        <p:nvPicPr>
          <p:cNvPr id="4" name="图片 9" descr="e6a655ed09bc757151afabca7ab85c5c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5" name="图片 10" descr="d1ca708a87c9b39e9bdf39142e09b55e"/>
          <p:cNvPicPr/>
          <p:nvPr/>
        </p:nvPicPr>
        <p:blipFill>
          <a:blip r:embed="rId3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068" y="128337"/>
            <a:ext cx="7671921" cy="6276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48464" y="2798919"/>
            <a:ext cx="3641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biện pháp làm giảm gia tăng dân số</a:t>
            </a:r>
          </a:p>
        </p:txBody>
      </p:sp>
      <p:pic>
        <p:nvPicPr>
          <p:cNvPr id="4" name="图片 9" descr="e6a655ed09bc757151afabca7ab85c5c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5" name="图片 10" descr="d1ca708a87c9b39e9bdf39142e09b55e"/>
          <p:cNvPicPr/>
          <p:nvPr/>
        </p:nvPicPr>
        <p:blipFill>
          <a:blip r:embed="rId4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5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1716505"/>
            <a:ext cx="4876800" cy="2600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0" t="3370" r="14596" b="11846"/>
          <a:stretch/>
        </p:blipFill>
        <p:spPr>
          <a:xfrm>
            <a:off x="6882063" y="1067542"/>
            <a:ext cx="4251158" cy="47484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1305" y="322347"/>
            <a:ext cx="8149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biện pháp làm giảm gia tăng dân số</a:t>
            </a:r>
          </a:p>
        </p:txBody>
      </p:sp>
    </p:spTree>
    <p:extLst>
      <p:ext uri="{BB962C8B-B14F-4D97-AF65-F5344CB8AC3E}">
        <p14:creationId xmlns:p14="http://schemas.microsoft.com/office/powerpoint/2010/main" val="358849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B85C47-E64A-493F-8EF3-7A8855921E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r="1468" b="3603"/>
          <a:stretch/>
        </p:blipFill>
        <p:spPr>
          <a:xfrm>
            <a:off x="6128084" y="1504088"/>
            <a:ext cx="5245769" cy="5353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1B6C68-B10A-4360-8128-AE833E1BF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53" y="1507414"/>
            <a:ext cx="5010866" cy="53505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1305" y="322347"/>
            <a:ext cx="8149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biện pháp làm giảm gia tăng dân số</a:t>
            </a:r>
          </a:p>
        </p:txBody>
      </p:sp>
    </p:spTree>
    <p:extLst>
      <p:ext uri="{BB962C8B-B14F-4D97-AF65-F5344CB8AC3E}">
        <p14:creationId xmlns:p14="http://schemas.microsoft.com/office/powerpoint/2010/main" val="247429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A9DC198D-3110-4640-B099-94EE8945C3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0625" y="669892"/>
            <a:ext cx="10058402" cy="75184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5B5F9526-620C-4D1A-8314-326638755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43" y="1570325"/>
            <a:ext cx="12089257" cy="2862322"/>
          </a:xfrm>
          <a:prstGeom prst="rect">
            <a:avLst/>
          </a:prstGeom>
          <a:noFill/>
          <a:ln w="76200" cmpd="tri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3600" b="0" dirty="0"/>
              <a:t>     </a:t>
            </a:r>
            <a:r>
              <a:rPr lang="en-US" altLang="vi-VN" sz="3600" b="0" dirty="0" err="1"/>
              <a:t>Nước</a:t>
            </a:r>
            <a:r>
              <a:rPr lang="en-US" altLang="vi-VN" sz="3600" b="0" dirty="0"/>
              <a:t> ta </a:t>
            </a:r>
            <a:r>
              <a:rPr lang="en-US" altLang="vi-VN" sz="3600" b="0" dirty="0" err="1"/>
              <a:t>có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diện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tích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vào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loại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trung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bình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nhưng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lại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thuộc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hàng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các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nước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đông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dân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trên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thế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giới</a:t>
            </a:r>
            <a:r>
              <a:rPr lang="en-US" altLang="vi-VN" sz="3600" b="0" dirty="0"/>
              <a:t>. </a:t>
            </a:r>
            <a:r>
              <a:rPr lang="en-US" altLang="vi-VN" sz="3600" b="0" dirty="0" err="1"/>
              <a:t>Dân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số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tăng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nhanh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gây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nhiều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khó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khăn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cho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việc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nâng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cao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đời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sống</a:t>
            </a:r>
            <a:r>
              <a:rPr lang="en-US" altLang="vi-VN" sz="3600" b="0" dirty="0"/>
              <a:t>. </a:t>
            </a:r>
            <a:r>
              <a:rPr lang="en-US" altLang="vi-VN" sz="3600" b="0" dirty="0" err="1"/>
              <a:t>Những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năm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gần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đây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tốc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độ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tăng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dân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số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đã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giảm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hơn</a:t>
            </a:r>
            <a:r>
              <a:rPr lang="en-US" altLang="vi-VN" sz="3600" b="0" dirty="0"/>
              <a:t> so </a:t>
            </a:r>
            <a:r>
              <a:rPr lang="en-US" altLang="vi-VN" sz="3600" b="0" dirty="0" err="1"/>
              <a:t>với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trước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nhờ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thực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hiện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tốt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công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tác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kế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hoạch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hóa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gia</a:t>
            </a:r>
            <a:r>
              <a:rPr lang="en-US" altLang="vi-VN" sz="3600" b="0" dirty="0"/>
              <a:t> </a:t>
            </a:r>
            <a:r>
              <a:rPr lang="en-US" altLang="vi-VN" sz="3600" b="0" dirty="0" err="1"/>
              <a:t>đình</a:t>
            </a:r>
            <a:r>
              <a:rPr lang="en-US" altLang="vi-VN" sz="3600" b="0" dirty="0"/>
              <a:t>.</a:t>
            </a:r>
          </a:p>
        </p:txBody>
      </p:sp>
      <p:pic>
        <p:nvPicPr>
          <p:cNvPr id="5" name="图片 9" descr="e6a655ed09bc757151afabca7ab85c5c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428912" y="-77826"/>
            <a:ext cx="1145712" cy="1495432"/>
          </a:xfrm>
          <a:prstGeom prst="rect">
            <a:avLst/>
          </a:prstGeom>
        </p:spPr>
      </p:pic>
      <p:pic>
        <p:nvPicPr>
          <p:cNvPr id="6" name="图片 10" descr="d1ca708a87c9b39e9bdf39142e09b55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544546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6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2"/>
            <a:ext cx="10500851" cy="19870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286450" y="5926765"/>
            <a:ext cx="4661995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320 000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300 000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F0502020204030204"/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417926" y="43491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Vào http://fb.com/nkpowerskills tải game miễn phí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9927" y="2504092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CẤM BUÔN BÁN, CẤM REUP"/>
          <p:cNvSpPr/>
          <p:nvPr/>
        </p:nvSpPr>
        <p:spPr>
          <a:xfrm>
            <a:off x="6264642" y="4623935"/>
            <a:ext cx="4683803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lang="en-US" sz="32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000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等线" panose="020F0502020204030204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00205" y="5930505"/>
            <a:ext cx="4711098" cy="6026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330 000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17" name="ĐC SHARE MIỄN PHÍ BỞI NK POWERSKILLS"/>
          <p:cNvSpPr txBox="1"/>
          <p:nvPr/>
        </p:nvSpPr>
        <p:spPr>
          <a:xfrm>
            <a:off x="841254" y="1347776"/>
            <a:ext cx="9856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Diện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tích nước ta khoảng bao nhiêu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443890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58649" y="576663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071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10" grpId="0" animBg="1"/>
      <p:bldP spid="110" grpId="1" animBg="1"/>
      <p:bldP spid="111" grpId="0" animBg="1"/>
      <p:bldP spid="111" grpId="1" animBg="1"/>
      <p:bldP spid="109" grpId="0" animBg="1"/>
      <p:bldP spid="109" grpId="1" animBg="1"/>
      <p:bldP spid="108" grpId="0" animBg="1"/>
      <p:bldP spid="108" grpId="1" animBg="1"/>
      <p:bldP spid="117" grpId="0"/>
      <p:bldP spid="11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B228B-11A0-4504-8D3D-C5519AFB7D34}"/>
              </a:ext>
            </a:extLst>
          </p:cNvPr>
          <p:cNvSpPr txBox="1">
            <a:spLocks/>
          </p:cNvSpPr>
          <p:nvPr/>
        </p:nvSpPr>
        <p:spPr>
          <a:xfrm>
            <a:off x="1957137" y="2316055"/>
            <a:ext cx="9673271" cy="28225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84</a:t>
            </a:r>
          </a:p>
          <a:p>
            <a:pPr marL="0" indent="0" algn="just">
              <a:buNone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Chuẩn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bài: Các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9DC198D-3110-4640-B099-94EE8945C3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0625" y="669892"/>
            <a:ext cx="10058402" cy="75184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17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7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0946115-8F1F-43B6-AFB0-59AF5EFD0FD3}"/>
              </a:ext>
            </a:extLst>
          </p:cNvPr>
          <p:cNvSpPr txBox="1"/>
          <p:nvPr/>
        </p:nvSpPr>
        <p:spPr>
          <a:xfrm>
            <a:off x="3157512" y="1509919"/>
            <a:ext cx="61847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>
                <a:solidFill>
                  <a:srgbClr val="C82D2D"/>
                </a:solidFill>
                <a:latin typeface="UTM Bell" panose="02040603050506020204" pitchFamily="18" charset="0"/>
                <a:ea typeface="inpin heiti" charset="-122"/>
              </a:rPr>
              <a:t>Tạm biệt</a:t>
            </a:r>
            <a:endParaRPr kumimoji="0" lang="zh-CN" altLang="en-US" sz="9600" u="none" strike="noStrike" kern="1200" cap="none" spc="0" normalizeH="0" baseline="0" noProof="0" dirty="0">
              <a:ln>
                <a:noFill/>
              </a:ln>
              <a:solidFill>
                <a:srgbClr val="C82D2D"/>
              </a:solidFill>
              <a:effectLst/>
              <a:uLnTx/>
              <a:uFillTx/>
              <a:latin typeface="UTM Bell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679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2"/>
            <a:ext cx="10500851" cy="1476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/>
              <p:cNvSpPr/>
              <p:nvPr/>
            </p:nvSpPr>
            <p:spPr>
              <a:xfrm>
                <a:off x="6481660" y="3012270"/>
                <a:ext cx="4683803" cy="140184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914400"/>
                <a:r>
                  <a:rPr kumimoji="0" lang="en-US" sz="2800" b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tích là đồi núi;</a:t>
                </a:r>
              </a:p>
              <a:p>
                <a:pPr lvl="0" algn="ctr" defTabSz="914400"/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diện tích là đồng bằng. 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6" name="Rectangle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1660" y="3012270"/>
                <a:ext cx="4683803" cy="1401845"/>
              </a:xfrm>
              <a:prstGeom prst="rect">
                <a:avLst/>
              </a:prstGeom>
              <a:blipFill>
                <a:blip r:embed="rId14"/>
                <a:stretch>
                  <a:fillRect b="-215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Rectangle 96"/>
          <p:cNvSpPr/>
          <p:nvPr/>
        </p:nvSpPr>
        <p:spPr>
          <a:xfrm>
            <a:off x="622425" y="5179230"/>
            <a:ext cx="4683803" cy="10969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Đồng bằng có diện tích nhiều hơn.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5179231"/>
            <a:ext cx="4683803" cy="10969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Đồi núi có diện tích ít hơn.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/>
              <p:cNvSpPr/>
              <p:nvPr/>
            </p:nvSpPr>
            <p:spPr>
              <a:xfrm>
                <a:off x="537897" y="2991501"/>
                <a:ext cx="4683803" cy="142261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2800" b="1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kumimoji="0" lang="en-US" sz="2800" b="1" i="0" u="none" strike="noStrike" kern="1200" cap="none" spc="0" normalizeH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tích là đồi núi;</a:t>
                </a:r>
                <a:endPara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defTabSz="914400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tích là đồng bằng.</a:t>
                </a:r>
                <a:endParaRPr kumimoji="0" lang="en-US" sz="2800" b="1" i="0" u="none" strike="noStrike" kern="120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9" name="Rectangle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97" y="2991501"/>
                <a:ext cx="4683803" cy="1422614"/>
              </a:xfrm>
              <a:prstGeom prst="rect">
                <a:avLst/>
              </a:prstGeom>
              <a:blipFill>
                <a:blip r:embed="rId15"/>
                <a:stretch>
                  <a:fillRect l="-2464" b="-1277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00149" y="31061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9310" y="52211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98199" y="302958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4017" y="-1285957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1515942" y="1059009"/>
            <a:ext cx="9649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Trên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phần đất nước ta gồm: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19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03282" y="3905938"/>
            <a:ext cx="2950339" cy="2950339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02" y="-40498"/>
            <a:ext cx="3835417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5403282" y="3111546"/>
            <a:ext cx="3212795" cy="3212795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4349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49568" y="2991190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600204" y="718481"/>
            <a:ext cx="10500851" cy="11722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660256" y="3317853"/>
            <a:ext cx="4683803" cy="11300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Nhiệt độ cao, gió và mưa thay đổi theo mùa.</a:t>
            </a:r>
          </a:p>
        </p:txBody>
      </p:sp>
      <p:sp>
        <p:nvSpPr>
          <p:cNvPr id="93" name="Rectangle 92"/>
          <p:cNvSpPr/>
          <p:nvPr/>
        </p:nvSpPr>
        <p:spPr>
          <a:xfrm>
            <a:off x="622425" y="5219216"/>
            <a:ext cx="4683803" cy="10569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Nhiệt độ thấp, gió và mưa thay đổi theo mùa.</a:t>
            </a:r>
          </a:p>
        </p:txBody>
      </p:sp>
      <p:sp>
        <p:nvSpPr>
          <p:cNvPr id="94" name="Rectangle 93"/>
          <p:cNvSpPr/>
          <p:nvPr/>
        </p:nvSpPr>
        <p:spPr>
          <a:xfrm>
            <a:off x="6609756" y="5219215"/>
            <a:ext cx="4683803" cy="10569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 thấp, có nhiều gió và mưa.</a:t>
            </a:r>
          </a:p>
        </p:txBody>
      </p:sp>
      <p:sp>
        <p:nvSpPr>
          <p:cNvPr id="95" name="Rectangle 94"/>
          <p:cNvSpPr/>
          <p:nvPr/>
        </p:nvSpPr>
        <p:spPr>
          <a:xfrm>
            <a:off x="635643" y="3345225"/>
            <a:ext cx="4683803" cy="10897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 Nhiệt độ cao, gió và mưa không thay đổi theo mùa.</a:t>
            </a:r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23777" y="340955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18594" y="51200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3834" y="317101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2643" y="2059258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927358" y="942431"/>
            <a:ext cx="10126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Đặc điểm khí hậu nhiệt đới gió mùa ở nước ta là: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467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101" grpId="0"/>
      <p:bldP spid="10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F01DFA4-3602-4E79-B998-916EFFF25E82}"/>
              </a:ext>
            </a:extLst>
          </p:cNvPr>
          <p:cNvSpPr txBox="1"/>
          <p:nvPr/>
        </p:nvSpPr>
        <p:spPr>
          <a:xfrm>
            <a:off x="1996658" y="1214870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Che" panose="02030609000101010101" pitchFamily="49" charset="-127"/>
                <a:ea typeface="GungsuhChe" panose="02030609000101010101" pitchFamily="49" charset="-127"/>
              </a:rPr>
              <a:t>Bài</a:t>
            </a:r>
            <a:r>
              <a:rPr kumimoji="0" lang="en-US" altLang="zh-CN" sz="40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ngsuhChe" panose="02030609000101010101" pitchFamily="49" charset="-127"/>
                <a:ea typeface="GungsuhChe" panose="02030609000101010101" pitchFamily="49" charset="-127"/>
              </a:rPr>
              <a:t> 8:</a:t>
            </a:r>
            <a:endParaRPr kumimoji="0" lang="zh-CN" altLang="en-US" sz="40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7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0946115-8F1F-43B6-AFB0-59AF5EFD0FD3}"/>
              </a:ext>
            </a:extLst>
          </p:cNvPr>
          <p:cNvSpPr txBox="1"/>
          <p:nvPr/>
        </p:nvSpPr>
        <p:spPr>
          <a:xfrm>
            <a:off x="2015319" y="1803833"/>
            <a:ext cx="869744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u="none" strike="noStrike" kern="1200" cap="none" spc="0" normalizeH="0" baseline="0" noProof="0" dirty="0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UTM Bell" panose="02040603050506020204" pitchFamily="18" charset="0"/>
                <a:ea typeface="inpin heiti" charset="-122"/>
              </a:rPr>
              <a:t>DÂN</a:t>
            </a:r>
            <a:r>
              <a:rPr kumimoji="0" lang="en-US" altLang="zh-CN" sz="6600" u="none" strike="noStrike" kern="1200" cap="none" spc="0" normalizeH="0" noProof="0" dirty="0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UTM Bell" panose="02040603050506020204" pitchFamily="18" charset="0"/>
                <a:ea typeface="inpin heiti" charset="-122"/>
              </a:rPr>
              <a:t> SỐ NƯỚC TA</a:t>
            </a:r>
            <a:endParaRPr kumimoji="0" lang="zh-CN" altLang="en-US" sz="6600" u="none" strike="noStrike" kern="1200" cap="none" spc="0" normalizeH="0" baseline="0" noProof="0" dirty="0">
              <a:ln>
                <a:noFill/>
              </a:ln>
              <a:solidFill>
                <a:srgbClr val="C82D2D"/>
              </a:solidFill>
              <a:effectLst/>
              <a:uLnTx/>
              <a:uFillTx/>
              <a:latin typeface="UTM Bell" panose="02040603050506020204" pitchFamily="18" charset="0"/>
              <a:ea typeface="inpin heiti" charset="-122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55452B-18C4-4E65-9EFE-E016DF1EEFBB}"/>
              </a:ext>
            </a:extLst>
          </p:cNvPr>
          <p:cNvSpPr txBox="1"/>
          <p:nvPr/>
        </p:nvSpPr>
        <p:spPr>
          <a:xfrm>
            <a:off x="7273636" y="3253762"/>
            <a:ext cx="3574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SGK </a:t>
            </a:r>
            <a:r>
              <a:rPr lang="en-US" sz="2400" b="1" dirty="0" err="1"/>
              <a:t>trang</a:t>
            </a:r>
            <a:r>
              <a:rPr lang="en-US" sz="2400" b="1" dirty="0"/>
              <a:t> 83</a:t>
            </a:r>
          </a:p>
        </p:txBody>
      </p:sp>
    </p:spTree>
    <p:extLst>
      <p:ext uri="{BB962C8B-B14F-4D97-AF65-F5344CB8AC3E}">
        <p14:creationId xmlns:p14="http://schemas.microsoft.com/office/powerpoint/2010/main" val="16309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80"/>
                            </p:stCondLst>
                            <p:childTnLst>
                              <p:par>
                                <p:cTn id="3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D8A68AD-56E5-4798-AFF0-83B818F950E8}"/>
              </a:ext>
            </a:extLst>
          </p:cNvPr>
          <p:cNvSpPr txBox="1"/>
          <p:nvPr/>
        </p:nvSpPr>
        <p:spPr>
          <a:xfrm>
            <a:off x="4038600" y="672758"/>
            <a:ext cx="4308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YÊU CẦU CẦN ĐẠT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448964B-C9EE-4B39-B683-642CF9D9472D}"/>
              </a:ext>
            </a:extLst>
          </p:cNvPr>
          <p:cNvSpPr txBox="1"/>
          <p:nvPr/>
        </p:nvSpPr>
        <p:spPr>
          <a:xfrm>
            <a:off x="678872" y="2202873"/>
            <a:ext cx="108342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bày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lược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, </a:t>
            </a:r>
            <a:r>
              <a:rPr lang="en-US" sz="2800" dirty="0" err="1"/>
              <a:t>sự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tăng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ở </a:t>
            </a:r>
            <a:r>
              <a:rPr lang="en-US" sz="2800" dirty="0" err="1"/>
              <a:t>nước</a:t>
            </a:r>
            <a:r>
              <a:rPr lang="en-US" sz="2800" dirty="0"/>
              <a:t> ta.</a:t>
            </a:r>
          </a:p>
          <a:p>
            <a:pPr marL="285750" indent="-285750">
              <a:buFontTx/>
              <a:buChar char="-"/>
            </a:pPr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hậu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đông</a:t>
            </a:r>
            <a:r>
              <a:rPr lang="en-US" sz="2800" dirty="0"/>
              <a:t>, </a:t>
            </a:r>
            <a:r>
              <a:rPr lang="en-US" sz="2800" dirty="0" err="1"/>
              <a:t>tăng</a:t>
            </a:r>
            <a:r>
              <a:rPr lang="en-US" sz="2800" dirty="0"/>
              <a:t> </a:t>
            </a:r>
            <a:r>
              <a:rPr lang="en-US" sz="2800" dirty="0" err="1"/>
              <a:t>nhanh</a:t>
            </a:r>
            <a:r>
              <a:rPr lang="en-US" sz="28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Ý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thiết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chấp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chính</a:t>
            </a:r>
            <a:r>
              <a:rPr lang="en-US" sz="2800" dirty="0"/>
              <a:t> </a:t>
            </a:r>
            <a:r>
              <a:rPr lang="en-US" sz="2800" dirty="0" err="1"/>
              <a:t>sách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, </a:t>
            </a:r>
            <a:r>
              <a:rPr lang="en-US" sz="2800" dirty="0" err="1"/>
              <a:t>kế</a:t>
            </a:r>
            <a:r>
              <a:rPr lang="en-US" sz="2800" dirty="0"/>
              <a:t> </a:t>
            </a:r>
            <a:r>
              <a:rPr lang="en-US" sz="2800" dirty="0" err="1"/>
              <a:t>hoạch</a:t>
            </a:r>
            <a:r>
              <a:rPr lang="en-US" sz="2800" dirty="0"/>
              <a:t> </a:t>
            </a:r>
            <a:r>
              <a:rPr lang="en-US" sz="2800" dirty="0" err="1"/>
              <a:t>hóa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đình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96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2394" y="297057"/>
            <a:ext cx="8352356" cy="553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8795a400b30657058d3280f44b1f2d03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1507" y="4311015"/>
            <a:ext cx="5258435" cy="254698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3014166" y="1789376"/>
            <a:ext cx="5868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altLang="zh-CN" sz="5400" dirty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1. </a:t>
            </a:r>
            <a:r>
              <a:rPr lang="en-US" altLang="zh-CN" sz="5400" dirty="0" err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Dân</a:t>
            </a:r>
            <a:r>
              <a:rPr lang="en-US" altLang="zh-CN" sz="5400" dirty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5400" dirty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nước</a:t>
            </a:r>
            <a:r>
              <a:rPr lang="en-US" altLang="zh-CN" sz="5400" dirty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ta</a:t>
            </a:r>
            <a:endParaRPr lang="zh-CN" altLang="en-US" sz="5400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9" descr="e6a655ed09bc757151afabca7ab85c5c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10377519" y="588145"/>
            <a:ext cx="1145712" cy="1495432"/>
          </a:xfrm>
          <a:prstGeom prst="rect">
            <a:avLst/>
          </a:prstGeom>
        </p:spPr>
      </p:pic>
      <p:pic>
        <p:nvPicPr>
          <p:cNvPr id="13" name="图片 10" descr="d1ca708a87c9b39e9bdf39142e09b55e"/>
          <p:cNvPicPr/>
          <p:nvPr/>
        </p:nvPicPr>
        <p:blipFill>
          <a:blip r:embed="rId6"/>
          <a:stretch>
            <a:fillRect/>
          </a:stretch>
        </p:blipFill>
        <p:spPr>
          <a:xfrm>
            <a:off x="206542" y="-113283"/>
            <a:ext cx="242887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7">
            <a:extLst>
              <a:ext uri="{FF2B5EF4-FFF2-40B4-BE49-F238E27FC236}">
                <a16:creationId xmlns:a16="http://schemas.microsoft.com/office/drawing/2014/main" id="{6DDB3226-8DBC-482F-B68D-90232CBE1E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9355444"/>
              </p:ext>
            </p:extLst>
          </p:nvPr>
        </p:nvGraphicFramePr>
        <p:xfrm>
          <a:off x="0" y="829017"/>
          <a:ext cx="12191998" cy="4898089"/>
        </p:xfrm>
        <a:graphic>
          <a:graphicData uri="http://schemas.openxmlformats.org/drawingml/2006/table">
            <a:tbl>
              <a:tblPr/>
              <a:tblGrid>
                <a:gridCol w="1161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3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09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084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944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733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693" marB="45693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11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693" marB="45693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líp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-pin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Việt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Thái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Lan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-an-ma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277,0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111,4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54,9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32,9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Cam-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Lào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Xin-ga-po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Ti-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Bru-nây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</a:p>
                  </a:txBody>
                  <a:tcPr marT="45693" marB="4569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14250" y="182686"/>
            <a:ext cx="36022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altLang="zh-CN" sz="3600" b="1">
                <a:solidFill>
                  <a:srgbClr val="81428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1. Dân số nước ta</a:t>
            </a:r>
            <a:endParaRPr lang="en-US" altLang="zh-CN" sz="3600" b="1" dirty="0">
              <a:solidFill>
                <a:srgbClr val="814286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" name="Text Box 44">
            <a:extLst>
              <a:ext uri="{FF2B5EF4-FFF2-40B4-BE49-F238E27FC236}">
                <a16:creationId xmlns:a16="http://schemas.microsoft.com/office/drawing/2014/main" id="{2F3BE8EE-40E2-410D-BB50-D44715EF7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6050271"/>
            <a:ext cx="12191999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    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Bảng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liệu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các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Đông</a:t>
            </a:r>
            <a:r>
              <a:rPr lang="en-US" altLang="vi-VN" sz="3600" dirty="0">
                <a:solidFill>
                  <a:prstClr val="black"/>
                </a:solidFill>
                <a:cs typeface="Times New Roman" panose="02020603050405020304" pitchFamily="18" charset="0"/>
              </a:rPr>
              <a:t> Nam Á </a:t>
            </a:r>
            <a:r>
              <a:rPr lang="en-US" altLang="vi-VN" sz="360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3600">
                <a:solidFill>
                  <a:prstClr val="black"/>
                </a:solidFill>
                <a:cs typeface="Times New Roman" panose="02020603050405020304" pitchFamily="18" charset="0"/>
              </a:rPr>
              <a:t> 2021</a:t>
            </a:r>
            <a:endParaRPr lang="en-US" altLang="vi-VN" sz="36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9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808</TotalTime>
  <Words>1336</Words>
  <Application>Microsoft Office PowerPoint</Application>
  <PresentationFormat>Màn hình rộng</PresentationFormat>
  <Paragraphs>247</Paragraphs>
  <Slides>31</Slides>
  <Notes>7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31</vt:i4>
      </vt:variant>
    </vt:vector>
  </HeadingPairs>
  <TitlesOfParts>
    <vt:vector size="41" baseType="lpstr">
      <vt:lpstr>等线</vt:lpstr>
      <vt:lpstr>GungsuhChe</vt:lpstr>
      <vt:lpstr>.VnTime</vt:lpstr>
      <vt:lpstr>Arial</vt:lpstr>
      <vt:lpstr>Cambria Math</vt:lpstr>
      <vt:lpstr>inpin heiti</vt:lpstr>
      <vt:lpstr>Times New Roman</vt:lpstr>
      <vt:lpstr>UTM Bell</vt:lpstr>
      <vt:lpstr>包图主题2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GHI NHỚ</vt:lpstr>
      <vt:lpstr>Vận dụng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Minh Dương Anh</cp:lastModifiedBy>
  <cp:revision>81</cp:revision>
  <dcterms:created xsi:type="dcterms:W3CDTF">2017-08-18T03:02:00Z</dcterms:created>
  <dcterms:modified xsi:type="dcterms:W3CDTF">2021-10-22T10:37:49Z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